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harts/chart1.xml" ContentType="application/vnd.openxmlformats-officedocument.drawingml.chart+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1" r:id="rId2"/>
    <p:sldId id="289" r:id="rId3"/>
    <p:sldId id="297" r:id="rId4"/>
    <p:sldId id="293" r:id="rId5"/>
    <p:sldId id="284" r:id="rId6"/>
    <p:sldId id="279" r:id="rId7"/>
    <p:sldId id="298" r:id="rId8"/>
    <p:sldId id="272" r:id="rId9"/>
    <p:sldId id="296" r:id="rId10"/>
    <p:sldId id="263" r:id="rId11"/>
    <p:sldId id="280"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i Myrtsioti" initials="EM" lastIdx="8" clrIdx="0">
    <p:extLst>
      <p:ext uri="{19B8F6BF-5375-455C-9EA6-DF929625EA0E}">
        <p15:presenceInfo xmlns:p15="http://schemas.microsoft.com/office/powerpoint/2012/main" userId="S-1-5-21-717581126-2764031679-2904812894-106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91" autoAdjust="0"/>
  </p:normalViewPr>
  <p:slideViewPr>
    <p:cSldViewPr>
      <p:cViewPr>
        <p:scale>
          <a:sx n="96" d="100"/>
          <a:sy n="96" d="100"/>
        </p:scale>
        <p:origin x="558" y="72"/>
      </p:cViewPr>
      <p:guideLst>
        <p:guide orient="horz" pos="2160"/>
        <p:guide pos="28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0.24350240594925635"/>
          <c:y val="5.0450188291680929E-2"/>
          <c:w val="0.69689805221715706"/>
          <c:h val="0.65077196850393704"/>
        </c:manualLayout>
      </c:layout>
      <c:lineChart>
        <c:grouping val="standard"/>
        <c:varyColors val="0"/>
        <c:ser>
          <c:idx val="0"/>
          <c:order val="0"/>
          <c:tx>
            <c:strRef>
              <c:f>Sheet1!$B$1</c:f>
              <c:strCache>
                <c:ptCount val="1"/>
                <c:pt idx="0">
                  <c:v>Participants</c:v>
                </c:pt>
              </c:strCache>
            </c:strRef>
          </c:tx>
          <c:marker>
            <c:symbol val="none"/>
          </c:marker>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10000</c:v>
                </c:pt>
                <c:pt idx="1">
                  <c:v>150000</c:v>
                </c:pt>
                <c:pt idx="2">
                  <c:v>570000</c:v>
                </c:pt>
                <c:pt idx="3">
                  <c:v>970000</c:v>
                </c:pt>
                <c:pt idx="4">
                  <c:v>1200000</c:v>
                </c:pt>
              </c:numCache>
            </c:numRef>
          </c:val>
          <c:smooth val="0"/>
          <c:extLst>
            <c:ext xmlns:c16="http://schemas.microsoft.com/office/drawing/2014/chart" uri="{C3380CC4-5D6E-409C-BE32-E72D297353CC}">
              <c16:uniqueId val="{00000000-2945-45E2-AA95-0D5C7470F95D}"/>
            </c:ext>
          </c:extLst>
        </c:ser>
        <c:dLbls>
          <c:showLegendKey val="0"/>
          <c:showVal val="0"/>
          <c:showCatName val="0"/>
          <c:showSerName val="0"/>
          <c:showPercent val="0"/>
          <c:showBubbleSize val="0"/>
        </c:dLbls>
        <c:smooth val="0"/>
        <c:axId val="84705664"/>
        <c:axId val="84707200"/>
      </c:lineChart>
      <c:catAx>
        <c:axId val="84705664"/>
        <c:scaling>
          <c:orientation val="minMax"/>
        </c:scaling>
        <c:delete val="0"/>
        <c:axPos val="b"/>
        <c:numFmt formatCode="General" sourceLinked="1"/>
        <c:majorTickMark val="none"/>
        <c:minorTickMark val="none"/>
        <c:tickLblPos val="nextTo"/>
        <c:crossAx val="84707200"/>
        <c:crosses val="autoZero"/>
        <c:auto val="1"/>
        <c:lblAlgn val="ctr"/>
        <c:lblOffset val="100"/>
        <c:noMultiLvlLbl val="0"/>
      </c:catAx>
      <c:valAx>
        <c:axId val="84707200"/>
        <c:scaling>
          <c:orientation val="minMax"/>
        </c:scaling>
        <c:delete val="0"/>
        <c:axPos val="l"/>
        <c:numFmt formatCode="General" sourceLinked="1"/>
        <c:majorTickMark val="none"/>
        <c:minorTickMark val="none"/>
        <c:tickLblPos val="nextTo"/>
        <c:crossAx val="84705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8-09-24T16:00:57.747" idx="1">
    <p:pos x="10" y="10"/>
    <p:text/>
    <p:extLst>
      <p:ext uri="{C676402C-5697-4E1C-873F-D02D1690AC5C}">
        <p15:threadingInfo xmlns:p15="http://schemas.microsoft.com/office/powerpoint/2012/main" timeZoneBias="-120"/>
      </p:ext>
    </p:extLst>
  </p:cm>
  <p:cm authorId="1" dt="2018-09-24T16:18:29.208" idx="2">
    <p:pos x="106" y="106"/>
    <p:text>Added as info</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9-24T16:18:47.970" idx="4">
    <p:pos x="10" y="10"/>
    <p:text>I found this slide in a previously made PPT and added it in order to demonstrate the progress made</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2A1993-4184-438E-A161-3B1DEB59EB7A}" type="doc">
      <dgm:prSet loTypeId="urn:microsoft.com/office/officeart/2005/8/layout/venn3" loCatId="relationship" qsTypeId="urn:microsoft.com/office/officeart/2005/8/quickstyle/simple1" qsCatId="simple" csTypeId="urn:microsoft.com/office/officeart/2005/8/colors/colorful3" csCatId="colorful" phldr="1"/>
      <dgm:spPr/>
      <dgm:t>
        <a:bodyPr/>
        <a:lstStyle/>
        <a:p>
          <a:endParaRPr lang="en-US"/>
        </a:p>
      </dgm:t>
    </dgm:pt>
    <dgm:pt modelId="{42809ABA-ED7E-4CA8-97E1-F5CB39935979}">
      <dgm:prSet phldrT="[Text]" custT="1"/>
      <dgm:spPr/>
      <dgm:t>
        <a:bodyPr/>
        <a:lstStyle/>
        <a:p>
          <a:pPr algn="ctr"/>
          <a:r>
            <a:rPr lang="en-US" sz="1400" dirty="0">
              <a:solidFill>
                <a:schemeClr val="accent4"/>
              </a:solidFill>
            </a:rPr>
            <a:t>Code Week </a:t>
          </a:r>
          <a:r>
            <a:rPr lang="bg-BG" sz="1400" dirty="0">
              <a:solidFill>
                <a:schemeClr val="accent4"/>
              </a:solidFill>
            </a:rPr>
            <a:t>посланици</a:t>
          </a:r>
          <a:endParaRPr lang="en-US" sz="1400" b="1" dirty="0"/>
        </a:p>
      </dgm:t>
    </dgm:pt>
    <dgm:pt modelId="{84DE7E39-349F-42AE-9600-AF1CB82A9F03}" type="parTrans" cxnId="{108C1BA6-5990-49B5-B932-17AFBC451277}">
      <dgm:prSet/>
      <dgm:spPr/>
      <dgm:t>
        <a:bodyPr/>
        <a:lstStyle/>
        <a:p>
          <a:pPr algn="ctr"/>
          <a:endParaRPr lang="en-US"/>
        </a:p>
      </dgm:t>
    </dgm:pt>
    <dgm:pt modelId="{D42F55A6-A7A2-45FA-A670-4FED91B1D1D0}" type="sibTrans" cxnId="{108C1BA6-5990-49B5-B932-17AFBC451277}">
      <dgm:prSet/>
      <dgm:spPr/>
      <dgm:t>
        <a:bodyPr/>
        <a:lstStyle/>
        <a:p>
          <a:pPr algn="ctr"/>
          <a:endParaRPr lang="en-US"/>
        </a:p>
      </dgm:t>
    </dgm:pt>
    <dgm:pt modelId="{6224225D-4551-4D34-8159-439429568ED0}">
      <dgm:prSet phldrT="[Text]" custT="1"/>
      <dgm:spPr/>
      <dgm:t>
        <a:bodyPr/>
        <a:lstStyle/>
        <a:p>
          <a:pPr algn="ctr"/>
          <a:r>
            <a:rPr lang="en-US" sz="1400" kern="1200">
              <a:solidFill>
                <a:schemeClr val="accent5"/>
              </a:solidFill>
              <a:latin typeface="+mn-lt"/>
              <a:ea typeface="+mn-ea"/>
              <a:cs typeface="+mn-cs"/>
            </a:rPr>
            <a:t>Edu Coordinators</a:t>
          </a:r>
          <a:endParaRPr lang="en-US" sz="1400" kern="1200" dirty="0">
            <a:solidFill>
              <a:schemeClr val="accent5"/>
            </a:solidFill>
            <a:latin typeface="+mn-lt"/>
            <a:ea typeface="+mn-ea"/>
            <a:cs typeface="+mn-cs"/>
          </a:endParaRPr>
        </a:p>
      </dgm:t>
    </dgm:pt>
    <dgm:pt modelId="{30B90C42-9514-4DBE-BCAD-A8E1B3EF7290}" type="parTrans" cxnId="{BDF1E5DF-E671-44FA-BC25-66E2172F7670}">
      <dgm:prSet/>
      <dgm:spPr/>
      <dgm:t>
        <a:bodyPr/>
        <a:lstStyle/>
        <a:p>
          <a:pPr algn="ctr"/>
          <a:endParaRPr lang="en-US"/>
        </a:p>
      </dgm:t>
    </dgm:pt>
    <dgm:pt modelId="{CF389862-1C77-4197-964E-DFFA93A779F5}" type="sibTrans" cxnId="{BDF1E5DF-E671-44FA-BC25-66E2172F7670}">
      <dgm:prSet/>
      <dgm:spPr/>
      <dgm:t>
        <a:bodyPr/>
        <a:lstStyle/>
        <a:p>
          <a:pPr algn="ctr"/>
          <a:endParaRPr lang="en-US"/>
        </a:p>
      </dgm:t>
    </dgm:pt>
    <dgm:pt modelId="{4962454D-115C-460D-9518-7E2F76DB52EA}">
      <dgm:prSet phldrT="[Text]" custT="1"/>
      <dgm:spPr/>
      <dgm:t>
        <a:bodyPr/>
        <a:lstStyle/>
        <a:p>
          <a:pPr algn="ctr"/>
          <a:r>
            <a:rPr lang="en-US" sz="1400">
              <a:solidFill>
                <a:schemeClr val="accent3"/>
              </a:solidFill>
            </a:rPr>
            <a:t>Leading Teachers</a:t>
          </a:r>
          <a:endParaRPr lang="en-US" sz="1400" b="1" dirty="0"/>
        </a:p>
      </dgm:t>
    </dgm:pt>
    <dgm:pt modelId="{0D32375B-AA6D-44E0-A717-974FF5910D39}" type="parTrans" cxnId="{92E784EC-D86D-4F79-8171-B5B0F909861C}">
      <dgm:prSet/>
      <dgm:spPr/>
      <dgm:t>
        <a:bodyPr/>
        <a:lstStyle/>
        <a:p>
          <a:pPr algn="ctr"/>
          <a:endParaRPr lang="en-US"/>
        </a:p>
      </dgm:t>
    </dgm:pt>
    <dgm:pt modelId="{82C28C9C-1661-4202-B5E6-5CD5A795D6E6}" type="sibTrans" cxnId="{92E784EC-D86D-4F79-8171-B5B0F909861C}">
      <dgm:prSet/>
      <dgm:spPr/>
      <dgm:t>
        <a:bodyPr/>
        <a:lstStyle/>
        <a:p>
          <a:pPr algn="ctr"/>
          <a:endParaRPr lang="en-US"/>
        </a:p>
      </dgm:t>
    </dgm:pt>
    <dgm:pt modelId="{F9171B45-96F6-470A-98D1-A5E9DBE593B4}">
      <dgm:prSet phldrT="[Text]" custT="1"/>
      <dgm:spPr/>
      <dgm:t>
        <a:bodyPr/>
        <a:lstStyle/>
        <a:p>
          <a:pPr algn="ctr"/>
          <a:r>
            <a:rPr lang="en-US" sz="1400">
              <a:solidFill>
                <a:schemeClr val="accent4"/>
              </a:solidFill>
            </a:rPr>
            <a:t>Partners</a:t>
          </a:r>
          <a:endParaRPr lang="en-US" sz="1400" b="1" dirty="0"/>
        </a:p>
      </dgm:t>
    </dgm:pt>
    <dgm:pt modelId="{6C0B2A21-B353-47FE-81B4-375EFAF9554F}" type="parTrans" cxnId="{74B41ABE-FFC7-4EF4-8275-9B662BFB7C47}">
      <dgm:prSet/>
      <dgm:spPr/>
      <dgm:t>
        <a:bodyPr/>
        <a:lstStyle/>
        <a:p>
          <a:pPr algn="ctr"/>
          <a:endParaRPr lang="en-US"/>
        </a:p>
      </dgm:t>
    </dgm:pt>
    <dgm:pt modelId="{41FA92B8-AB74-4BB2-A60D-825AEE2EB2ED}" type="sibTrans" cxnId="{74B41ABE-FFC7-4EF4-8275-9B662BFB7C47}">
      <dgm:prSet/>
      <dgm:spPr/>
      <dgm:t>
        <a:bodyPr/>
        <a:lstStyle/>
        <a:p>
          <a:pPr algn="ctr"/>
          <a:endParaRPr lang="en-US"/>
        </a:p>
      </dgm:t>
    </dgm:pt>
    <dgm:pt modelId="{3C020B44-BA70-499B-B889-22A70741BD71}" type="pres">
      <dgm:prSet presAssocID="{3C2A1993-4184-438E-A161-3B1DEB59EB7A}" presName="Name0" presStyleCnt="0">
        <dgm:presLayoutVars>
          <dgm:dir/>
          <dgm:resizeHandles val="exact"/>
        </dgm:presLayoutVars>
      </dgm:prSet>
      <dgm:spPr/>
    </dgm:pt>
    <dgm:pt modelId="{1EB28456-460F-4B6E-8640-5A6E9B152DB5}" type="pres">
      <dgm:prSet presAssocID="{42809ABA-ED7E-4CA8-97E1-F5CB39935979}" presName="Name5" presStyleLbl="vennNode1" presStyleIdx="0" presStyleCnt="4">
        <dgm:presLayoutVars>
          <dgm:bulletEnabled val="1"/>
        </dgm:presLayoutVars>
      </dgm:prSet>
      <dgm:spPr/>
    </dgm:pt>
    <dgm:pt modelId="{98616CC6-3827-45BB-93C1-CCEA29F5BA38}" type="pres">
      <dgm:prSet presAssocID="{D42F55A6-A7A2-45FA-A670-4FED91B1D1D0}" presName="space" presStyleCnt="0"/>
      <dgm:spPr/>
    </dgm:pt>
    <dgm:pt modelId="{8BA5FB96-1FB1-495D-968C-B9B93ADD4187}" type="pres">
      <dgm:prSet presAssocID="{6224225D-4551-4D34-8159-439429568ED0}" presName="Name5" presStyleLbl="vennNode1" presStyleIdx="1" presStyleCnt="4">
        <dgm:presLayoutVars>
          <dgm:bulletEnabled val="1"/>
        </dgm:presLayoutVars>
      </dgm:prSet>
      <dgm:spPr/>
    </dgm:pt>
    <dgm:pt modelId="{0197CE6A-2C7B-4D60-80D5-93A351FC18D9}" type="pres">
      <dgm:prSet presAssocID="{CF389862-1C77-4197-964E-DFFA93A779F5}" presName="space" presStyleCnt="0"/>
      <dgm:spPr/>
    </dgm:pt>
    <dgm:pt modelId="{E7505D93-7772-4737-A796-151E424F6466}" type="pres">
      <dgm:prSet presAssocID="{4962454D-115C-460D-9518-7E2F76DB52EA}" presName="Name5" presStyleLbl="vennNode1" presStyleIdx="2" presStyleCnt="4" custLinFactNeighborY="42">
        <dgm:presLayoutVars>
          <dgm:bulletEnabled val="1"/>
        </dgm:presLayoutVars>
      </dgm:prSet>
      <dgm:spPr/>
    </dgm:pt>
    <dgm:pt modelId="{078E4749-E10D-4988-A87E-88A2998BE565}" type="pres">
      <dgm:prSet presAssocID="{82C28C9C-1661-4202-B5E6-5CD5A795D6E6}" presName="space" presStyleCnt="0"/>
      <dgm:spPr/>
    </dgm:pt>
    <dgm:pt modelId="{6AA2DC80-9C65-4C84-BFA7-E1F9FF9939E3}" type="pres">
      <dgm:prSet presAssocID="{F9171B45-96F6-470A-98D1-A5E9DBE593B4}" presName="Name5" presStyleLbl="vennNode1" presStyleIdx="3" presStyleCnt="4">
        <dgm:presLayoutVars>
          <dgm:bulletEnabled val="1"/>
        </dgm:presLayoutVars>
      </dgm:prSet>
      <dgm:spPr/>
    </dgm:pt>
  </dgm:ptLst>
  <dgm:cxnLst>
    <dgm:cxn modelId="{0A7F060F-D987-4566-8FC0-331FF7A73E2B}" type="presOf" srcId="{F9171B45-96F6-470A-98D1-A5E9DBE593B4}" destId="{6AA2DC80-9C65-4C84-BFA7-E1F9FF9939E3}" srcOrd="0" destOrd="0" presId="urn:microsoft.com/office/officeart/2005/8/layout/venn3"/>
    <dgm:cxn modelId="{49E69F2F-81CF-4D6E-9B95-75B0643215B1}" type="presOf" srcId="{42809ABA-ED7E-4CA8-97E1-F5CB39935979}" destId="{1EB28456-460F-4B6E-8640-5A6E9B152DB5}" srcOrd="0" destOrd="0" presId="urn:microsoft.com/office/officeart/2005/8/layout/venn3"/>
    <dgm:cxn modelId="{14101392-25B9-4833-BE43-26E00A765B34}" type="presOf" srcId="{4962454D-115C-460D-9518-7E2F76DB52EA}" destId="{E7505D93-7772-4737-A796-151E424F6466}" srcOrd="0" destOrd="0" presId="urn:microsoft.com/office/officeart/2005/8/layout/venn3"/>
    <dgm:cxn modelId="{108C1BA6-5990-49B5-B932-17AFBC451277}" srcId="{3C2A1993-4184-438E-A161-3B1DEB59EB7A}" destId="{42809ABA-ED7E-4CA8-97E1-F5CB39935979}" srcOrd="0" destOrd="0" parTransId="{84DE7E39-349F-42AE-9600-AF1CB82A9F03}" sibTransId="{D42F55A6-A7A2-45FA-A670-4FED91B1D1D0}"/>
    <dgm:cxn modelId="{1AE432A7-FE46-4365-96A4-9D08AEEC2028}" type="presOf" srcId="{6224225D-4551-4D34-8159-439429568ED0}" destId="{8BA5FB96-1FB1-495D-968C-B9B93ADD4187}" srcOrd="0" destOrd="0" presId="urn:microsoft.com/office/officeart/2005/8/layout/venn3"/>
    <dgm:cxn modelId="{74B41ABE-FFC7-4EF4-8275-9B662BFB7C47}" srcId="{3C2A1993-4184-438E-A161-3B1DEB59EB7A}" destId="{F9171B45-96F6-470A-98D1-A5E9DBE593B4}" srcOrd="3" destOrd="0" parTransId="{6C0B2A21-B353-47FE-81B4-375EFAF9554F}" sibTransId="{41FA92B8-AB74-4BB2-A60D-825AEE2EB2ED}"/>
    <dgm:cxn modelId="{BDF1E5DF-E671-44FA-BC25-66E2172F7670}" srcId="{3C2A1993-4184-438E-A161-3B1DEB59EB7A}" destId="{6224225D-4551-4D34-8159-439429568ED0}" srcOrd="1" destOrd="0" parTransId="{30B90C42-9514-4DBE-BCAD-A8E1B3EF7290}" sibTransId="{CF389862-1C77-4197-964E-DFFA93A779F5}"/>
    <dgm:cxn modelId="{92E784EC-D86D-4F79-8171-B5B0F909861C}" srcId="{3C2A1993-4184-438E-A161-3B1DEB59EB7A}" destId="{4962454D-115C-460D-9518-7E2F76DB52EA}" srcOrd="2" destOrd="0" parTransId="{0D32375B-AA6D-44E0-A717-974FF5910D39}" sibTransId="{82C28C9C-1661-4202-B5E6-5CD5A795D6E6}"/>
    <dgm:cxn modelId="{EB1C9CEF-FA39-4E9A-8C51-0A1B064093C7}" type="presOf" srcId="{3C2A1993-4184-438E-A161-3B1DEB59EB7A}" destId="{3C020B44-BA70-499B-B889-22A70741BD71}" srcOrd="0" destOrd="0" presId="urn:microsoft.com/office/officeart/2005/8/layout/venn3"/>
    <dgm:cxn modelId="{316F3F47-6D43-4C1A-97C4-EEEFDF0305CF}" type="presParOf" srcId="{3C020B44-BA70-499B-B889-22A70741BD71}" destId="{1EB28456-460F-4B6E-8640-5A6E9B152DB5}" srcOrd="0" destOrd="0" presId="urn:microsoft.com/office/officeart/2005/8/layout/venn3"/>
    <dgm:cxn modelId="{4962A1BD-F1FC-481D-AA97-17514BEC1F92}" type="presParOf" srcId="{3C020B44-BA70-499B-B889-22A70741BD71}" destId="{98616CC6-3827-45BB-93C1-CCEA29F5BA38}" srcOrd="1" destOrd="0" presId="urn:microsoft.com/office/officeart/2005/8/layout/venn3"/>
    <dgm:cxn modelId="{4B9E77F8-F3A7-46A9-8463-0DE7504BB23F}" type="presParOf" srcId="{3C020B44-BA70-499B-B889-22A70741BD71}" destId="{8BA5FB96-1FB1-495D-968C-B9B93ADD4187}" srcOrd="2" destOrd="0" presId="urn:microsoft.com/office/officeart/2005/8/layout/venn3"/>
    <dgm:cxn modelId="{4B523EC9-B681-4CE8-9C0E-65836E2FC1F8}" type="presParOf" srcId="{3C020B44-BA70-499B-B889-22A70741BD71}" destId="{0197CE6A-2C7B-4D60-80D5-93A351FC18D9}" srcOrd="3" destOrd="0" presId="urn:microsoft.com/office/officeart/2005/8/layout/venn3"/>
    <dgm:cxn modelId="{9A086622-921D-4EF3-9F90-BA7AB6ADD904}" type="presParOf" srcId="{3C020B44-BA70-499B-B889-22A70741BD71}" destId="{E7505D93-7772-4737-A796-151E424F6466}" srcOrd="4" destOrd="0" presId="urn:microsoft.com/office/officeart/2005/8/layout/venn3"/>
    <dgm:cxn modelId="{AB90DA5C-FB8E-4A07-BABD-7FFFBE47D97B}" type="presParOf" srcId="{3C020B44-BA70-499B-B889-22A70741BD71}" destId="{078E4749-E10D-4988-A87E-88A2998BE565}" srcOrd="5" destOrd="0" presId="urn:microsoft.com/office/officeart/2005/8/layout/venn3"/>
    <dgm:cxn modelId="{80AF9B31-3955-4BF2-B88E-2A91BB208122}" type="presParOf" srcId="{3C020B44-BA70-499B-B889-22A70741BD71}" destId="{6AA2DC80-9C65-4C84-BFA7-E1F9FF9939E3}"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28456-460F-4B6E-8640-5A6E9B152DB5}">
      <dsp:nvSpPr>
        <dsp:cNvPr id="0" name=""/>
        <dsp:cNvSpPr/>
      </dsp:nvSpPr>
      <dsp:spPr>
        <a:xfrm>
          <a:off x="1993" y="409825"/>
          <a:ext cx="1999749" cy="1999749"/>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053" tIns="17780" rIns="110053"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4"/>
              </a:solidFill>
            </a:rPr>
            <a:t>Code Week </a:t>
          </a:r>
          <a:r>
            <a:rPr lang="bg-BG" sz="1400" kern="1200" dirty="0">
              <a:solidFill>
                <a:schemeClr val="accent4"/>
              </a:solidFill>
            </a:rPr>
            <a:t>посланици</a:t>
          </a:r>
          <a:endParaRPr lang="en-US" sz="1400" b="1" kern="1200" dirty="0"/>
        </a:p>
      </dsp:txBody>
      <dsp:txXfrm>
        <a:off x="294849" y="702681"/>
        <a:ext cx="1414037" cy="1414037"/>
      </dsp:txXfrm>
    </dsp:sp>
    <dsp:sp modelId="{8BA5FB96-1FB1-495D-968C-B9B93ADD4187}">
      <dsp:nvSpPr>
        <dsp:cNvPr id="0" name=""/>
        <dsp:cNvSpPr/>
      </dsp:nvSpPr>
      <dsp:spPr>
        <a:xfrm>
          <a:off x="1601793" y="409825"/>
          <a:ext cx="1999749" cy="1999749"/>
        </a:xfrm>
        <a:prstGeom prst="ellipse">
          <a:avLst/>
        </a:prstGeom>
        <a:solidFill>
          <a:schemeClr val="accent3">
            <a:alpha val="50000"/>
            <a:hueOff val="2355158"/>
            <a:satOff val="-9738"/>
            <a:lumOff val="-38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053" tIns="17780" rIns="110053" bIns="1778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accent5"/>
              </a:solidFill>
              <a:latin typeface="+mn-lt"/>
              <a:ea typeface="+mn-ea"/>
              <a:cs typeface="+mn-cs"/>
            </a:rPr>
            <a:t>Edu Coordinators</a:t>
          </a:r>
          <a:endParaRPr lang="en-US" sz="1400" kern="1200" dirty="0">
            <a:solidFill>
              <a:schemeClr val="accent5"/>
            </a:solidFill>
            <a:latin typeface="+mn-lt"/>
            <a:ea typeface="+mn-ea"/>
            <a:cs typeface="+mn-cs"/>
          </a:endParaRPr>
        </a:p>
      </dsp:txBody>
      <dsp:txXfrm>
        <a:off x="1894649" y="702681"/>
        <a:ext cx="1414037" cy="1414037"/>
      </dsp:txXfrm>
    </dsp:sp>
    <dsp:sp modelId="{E7505D93-7772-4737-A796-151E424F6466}">
      <dsp:nvSpPr>
        <dsp:cNvPr id="0" name=""/>
        <dsp:cNvSpPr/>
      </dsp:nvSpPr>
      <dsp:spPr>
        <a:xfrm>
          <a:off x="3201593" y="410664"/>
          <a:ext cx="1999749" cy="1999749"/>
        </a:xfrm>
        <a:prstGeom prst="ellipse">
          <a:avLst/>
        </a:prstGeom>
        <a:solidFill>
          <a:schemeClr val="accent3">
            <a:alpha val="50000"/>
            <a:hueOff val="4710316"/>
            <a:satOff val="-19476"/>
            <a:lumOff val="-77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053" tIns="17780" rIns="110053" bIns="1778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accent3"/>
              </a:solidFill>
            </a:rPr>
            <a:t>Leading Teachers</a:t>
          </a:r>
          <a:endParaRPr lang="en-US" sz="1400" b="1" kern="1200" dirty="0"/>
        </a:p>
      </dsp:txBody>
      <dsp:txXfrm>
        <a:off x="3494449" y="703520"/>
        <a:ext cx="1414037" cy="1414037"/>
      </dsp:txXfrm>
    </dsp:sp>
    <dsp:sp modelId="{6AA2DC80-9C65-4C84-BFA7-E1F9FF9939E3}">
      <dsp:nvSpPr>
        <dsp:cNvPr id="0" name=""/>
        <dsp:cNvSpPr/>
      </dsp:nvSpPr>
      <dsp:spPr>
        <a:xfrm>
          <a:off x="4801392" y="409825"/>
          <a:ext cx="1999749" cy="1999749"/>
        </a:xfrm>
        <a:prstGeom prst="ellipse">
          <a:avLst/>
        </a:prstGeom>
        <a:solidFill>
          <a:schemeClr val="accent3">
            <a:alpha val="50000"/>
            <a:hueOff val="7065473"/>
            <a:satOff val="-29214"/>
            <a:lumOff val="-1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053" tIns="17780" rIns="110053" bIns="1778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accent4"/>
              </a:solidFill>
            </a:rPr>
            <a:t>Partners</a:t>
          </a:r>
          <a:endParaRPr lang="en-US" sz="1400" b="1" kern="1200" dirty="0"/>
        </a:p>
      </dsp:txBody>
      <dsp:txXfrm>
        <a:off x="5094248" y="702681"/>
        <a:ext cx="1414037" cy="1414037"/>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FDD38C-A0FD-408C-90AB-6B87594C5587}" type="datetimeFigureOut">
              <a:rPr lang="fr-BE" smtClean="0"/>
              <a:t>29-09-18</a:t>
            </a:fld>
            <a:endParaRPr lang="fr-BE"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B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685BE7-6FD7-4DBF-A0A9-F475D00DBCED}" type="slidenum">
              <a:rPr lang="fr-BE" smtClean="0"/>
              <a:t>‹#›</a:t>
            </a:fld>
            <a:endParaRPr lang="fr-BE" dirty="0"/>
          </a:p>
        </p:txBody>
      </p:sp>
    </p:spTree>
    <p:extLst>
      <p:ext uri="{BB962C8B-B14F-4D97-AF65-F5344CB8AC3E}">
        <p14:creationId xmlns:p14="http://schemas.microsoft.com/office/powerpoint/2010/main" val="506120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odeweek.eu/add"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CE685BE7-6FD7-4DBF-A0A9-F475D00DBCED}" type="slidenum">
              <a:rPr lang="fr-BE" smtClean="0"/>
              <a:t>1</a:t>
            </a:fld>
            <a:endParaRPr lang="fr-BE" dirty="0"/>
          </a:p>
        </p:txBody>
      </p:sp>
    </p:spTree>
    <p:extLst>
      <p:ext uri="{BB962C8B-B14F-4D97-AF65-F5344CB8AC3E}">
        <p14:creationId xmlns:p14="http://schemas.microsoft.com/office/powerpoint/2010/main" val="3310353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685BE7-6FD7-4DBF-A0A9-F475D00DBCED}" type="slidenum">
              <a:rPr lang="fr-BE" smtClean="0"/>
              <a:t>11</a:t>
            </a:fld>
            <a:endParaRPr lang="fr-BE" dirty="0"/>
          </a:p>
        </p:txBody>
      </p:sp>
    </p:spTree>
    <p:extLst>
      <p:ext uri="{BB962C8B-B14F-4D97-AF65-F5344CB8AC3E}">
        <p14:creationId xmlns:p14="http://schemas.microsoft.com/office/powerpoint/2010/main" val="1915104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p:txBody>
      </p:sp>
      <p:sp>
        <p:nvSpPr>
          <p:cNvPr id="4" name="Slide Number Placeholder 3"/>
          <p:cNvSpPr>
            <a:spLocks noGrp="1"/>
          </p:cNvSpPr>
          <p:nvPr>
            <p:ph type="sldNum" sz="quarter" idx="10"/>
          </p:nvPr>
        </p:nvSpPr>
        <p:spPr/>
        <p:txBody>
          <a:bodyPr/>
          <a:lstStyle/>
          <a:p>
            <a:fld id="{CE685BE7-6FD7-4DBF-A0A9-F475D00DBCED}" type="slidenum">
              <a:rPr lang="fr-BE" smtClean="0"/>
              <a:t>12</a:t>
            </a:fld>
            <a:endParaRPr lang="fr-BE" dirty="0"/>
          </a:p>
        </p:txBody>
      </p:sp>
    </p:spTree>
    <p:extLst>
      <p:ext uri="{BB962C8B-B14F-4D97-AF65-F5344CB8AC3E}">
        <p14:creationId xmlns:p14="http://schemas.microsoft.com/office/powerpoint/2010/main" val="8598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EU Code Week is a voluntary grass-root movement promoting computational thinking, coding and tech related activities. The aims are to show how people can bring ideas to life with code, make programming more visible, demystify these skills and bring motivated people together to learn.</a:t>
            </a:r>
            <a:endParaRPr lang="fr-BE" dirty="0"/>
          </a:p>
        </p:txBody>
      </p:sp>
      <p:sp>
        <p:nvSpPr>
          <p:cNvPr id="4" name="Slide Number Placeholder 3"/>
          <p:cNvSpPr>
            <a:spLocks noGrp="1"/>
          </p:cNvSpPr>
          <p:nvPr>
            <p:ph type="sldNum" sz="quarter" idx="10"/>
          </p:nvPr>
        </p:nvSpPr>
        <p:spPr/>
        <p:txBody>
          <a:bodyPr/>
          <a:lstStyle/>
          <a:p>
            <a:fld id="{CE685BE7-6FD7-4DBF-A0A9-F475D00DBCED}" type="slidenum">
              <a:rPr lang="fr-BE" smtClean="0"/>
              <a:t>2</a:t>
            </a:fld>
            <a:endParaRPr lang="fr-BE" dirty="0"/>
          </a:p>
        </p:txBody>
      </p:sp>
    </p:spTree>
    <p:extLst>
      <p:ext uri="{BB962C8B-B14F-4D97-AF65-F5344CB8AC3E}">
        <p14:creationId xmlns:p14="http://schemas.microsoft.com/office/powerpoint/2010/main" val="1132135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Organise a lesson, a training session, or an event, and pin it on the map. Whether you have any coding or programming knowledge or not, you can easily organise a lesson in your classroom, an open day, or an event at your school. Just find a date and register your activity in the Code</a:t>
            </a:r>
            <a:r>
              <a:rPr lang="en-GB" sz="1200" b="0" i="0" kern="1200" baseline="0" dirty="0">
                <a:solidFill>
                  <a:schemeClr val="tx1"/>
                </a:solidFill>
                <a:effectLst/>
                <a:latin typeface="+mn-lt"/>
                <a:ea typeface="+mn-ea"/>
                <a:cs typeface="+mn-cs"/>
              </a:rPr>
              <a:t> Week map.</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p:txBody>
      </p:sp>
      <p:sp>
        <p:nvSpPr>
          <p:cNvPr id="4" name="Slide Number Placeholder 3"/>
          <p:cNvSpPr>
            <a:spLocks noGrp="1"/>
          </p:cNvSpPr>
          <p:nvPr>
            <p:ph type="sldNum" sz="quarter" idx="10"/>
          </p:nvPr>
        </p:nvSpPr>
        <p:spPr/>
        <p:txBody>
          <a:bodyPr/>
          <a:lstStyle/>
          <a:p>
            <a:fld id="{CE685BE7-6FD7-4DBF-A0A9-F475D00DBCED}" type="slidenum">
              <a:rPr lang="fr-BE" smtClean="0"/>
              <a:t>4</a:t>
            </a:fld>
            <a:endParaRPr lang="fr-BE" dirty="0"/>
          </a:p>
        </p:txBody>
      </p:sp>
    </p:spTree>
    <p:extLst>
      <p:ext uri="{BB962C8B-B14F-4D97-AF65-F5344CB8AC3E}">
        <p14:creationId xmlns:p14="http://schemas.microsoft.com/office/powerpoint/2010/main" val="363973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p:txBody>
      </p:sp>
      <p:sp>
        <p:nvSpPr>
          <p:cNvPr id="4" name="Slide Number Placeholder 3"/>
          <p:cNvSpPr>
            <a:spLocks noGrp="1"/>
          </p:cNvSpPr>
          <p:nvPr>
            <p:ph type="sldNum" sz="quarter" idx="10"/>
          </p:nvPr>
        </p:nvSpPr>
        <p:spPr/>
        <p:txBody>
          <a:bodyPr/>
          <a:lstStyle/>
          <a:p>
            <a:fld id="{CE685BE7-6FD7-4DBF-A0A9-F475D00DBCED}" type="slidenum">
              <a:rPr lang="fr-BE" smtClean="0"/>
              <a:t>5</a:t>
            </a:fld>
            <a:endParaRPr lang="fr-BE" dirty="0"/>
          </a:p>
        </p:txBody>
      </p:sp>
    </p:spTree>
    <p:extLst>
      <p:ext uri="{BB962C8B-B14F-4D97-AF65-F5344CB8AC3E}">
        <p14:creationId xmlns:p14="http://schemas.microsoft.com/office/powerpoint/2010/main" val="325323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p:txBody>
      </p:sp>
      <p:sp>
        <p:nvSpPr>
          <p:cNvPr id="4" name="Slide Number Placeholder 3"/>
          <p:cNvSpPr>
            <a:spLocks noGrp="1"/>
          </p:cNvSpPr>
          <p:nvPr>
            <p:ph type="sldNum" sz="quarter" idx="10"/>
          </p:nvPr>
        </p:nvSpPr>
        <p:spPr/>
        <p:txBody>
          <a:bodyPr/>
          <a:lstStyle/>
          <a:p>
            <a:fld id="{CE685BE7-6FD7-4DBF-A0A9-F475D00DBCED}" type="slidenum">
              <a:rPr lang="fr-BE" smtClean="0"/>
              <a:t>6</a:t>
            </a:fld>
            <a:endParaRPr lang="fr-BE" dirty="0"/>
          </a:p>
        </p:txBody>
      </p:sp>
    </p:spTree>
    <p:extLst>
      <p:ext uri="{BB962C8B-B14F-4D97-AF65-F5344CB8AC3E}">
        <p14:creationId xmlns:p14="http://schemas.microsoft.com/office/powerpoint/2010/main" val="2601135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p:txBody>
      </p:sp>
      <p:sp>
        <p:nvSpPr>
          <p:cNvPr id="4" name="Slide Number Placeholder 3"/>
          <p:cNvSpPr>
            <a:spLocks noGrp="1"/>
          </p:cNvSpPr>
          <p:nvPr>
            <p:ph type="sldNum" sz="quarter" idx="10"/>
          </p:nvPr>
        </p:nvSpPr>
        <p:spPr/>
        <p:txBody>
          <a:bodyPr/>
          <a:lstStyle/>
          <a:p>
            <a:fld id="{CE685BE7-6FD7-4DBF-A0A9-F475D00DBCED}" type="slidenum">
              <a:rPr lang="fr-BE" smtClean="0"/>
              <a:t>7</a:t>
            </a:fld>
            <a:endParaRPr lang="fr-BE" dirty="0"/>
          </a:p>
        </p:txBody>
      </p:sp>
    </p:spTree>
    <p:extLst>
      <p:ext uri="{BB962C8B-B14F-4D97-AF65-F5344CB8AC3E}">
        <p14:creationId xmlns:p14="http://schemas.microsoft.com/office/powerpoint/2010/main" val="3926462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685BE7-6FD7-4DBF-A0A9-F475D00DBCED}" type="slidenum">
              <a:rPr lang="fr-BE" smtClean="0"/>
              <a:t>8</a:t>
            </a:fld>
            <a:endParaRPr lang="fr-BE" dirty="0"/>
          </a:p>
        </p:txBody>
      </p:sp>
    </p:spTree>
    <p:extLst>
      <p:ext uri="{BB962C8B-B14F-4D97-AF65-F5344CB8AC3E}">
        <p14:creationId xmlns:p14="http://schemas.microsoft.com/office/powerpoint/2010/main" val="2924365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How to participante to the challenge?</a:t>
            </a:r>
            <a:r>
              <a:rPr lang="fr-BE" baseline="0" dirty="0"/>
              <a:t> First of all, v</a:t>
            </a:r>
            <a:r>
              <a:rPr lang="en-GB" sz="1200" b="0" i="0" kern="1200" dirty="0" err="1">
                <a:solidFill>
                  <a:schemeClr val="tx1"/>
                </a:solidFill>
                <a:effectLst/>
                <a:latin typeface="+mn-lt"/>
                <a:ea typeface="+mn-ea"/>
                <a:cs typeface="+mn-cs"/>
              </a:rPr>
              <a:t>isit</a:t>
            </a:r>
            <a:r>
              <a:rPr lang="en-GB" sz="1200" b="0" i="0" kern="1200" dirty="0">
                <a:solidFill>
                  <a:schemeClr val="tx1"/>
                </a:solidFill>
                <a:effectLst/>
                <a:latin typeface="+mn-lt"/>
                <a:ea typeface="+mn-ea"/>
                <a:cs typeface="+mn-cs"/>
              </a:rPr>
              <a:t> the </a:t>
            </a:r>
            <a:r>
              <a:rPr lang="en-GB" sz="1200" b="0" i="0" u="none" strike="noStrike" kern="1200" dirty="0">
                <a:solidFill>
                  <a:schemeClr val="tx1"/>
                </a:solidFill>
                <a:effectLst/>
                <a:latin typeface="+mn-lt"/>
                <a:ea typeface="+mn-ea"/>
                <a:cs typeface="+mn-cs"/>
                <a:hlinkClick r:id="rId3"/>
              </a:rPr>
              <a:t>Add Activity</a:t>
            </a:r>
            <a:r>
              <a:rPr lang="en-GB" sz="1200" b="0" i="0" kern="1200" dirty="0">
                <a:solidFill>
                  <a:schemeClr val="tx1"/>
                </a:solidFill>
                <a:effectLst/>
                <a:latin typeface="+mn-lt"/>
                <a:ea typeface="+mn-ea"/>
                <a:cs typeface="+mn-cs"/>
              </a:rPr>
              <a:t> page and fill in the necessary details of your coding activity.</a:t>
            </a:r>
          </a:p>
          <a:p>
            <a:pPr marL="228600" indent="-228600">
              <a:buAutoNum type="arabicParenR"/>
            </a:pPr>
            <a:endParaRPr lang="en-GB" sz="1200" b="0" i="0" kern="1200" dirty="0">
              <a:solidFill>
                <a:schemeClr val="tx1"/>
              </a:solidFill>
              <a:effectLst/>
              <a:latin typeface="+mn-lt"/>
              <a:ea typeface="+mn-ea"/>
              <a:cs typeface="+mn-cs"/>
            </a:endParaRPr>
          </a:p>
          <a:p>
            <a:r>
              <a:rPr lang="en-GB" sz="1200" b="0" i="1" kern="1200" dirty="0">
                <a:solidFill>
                  <a:schemeClr val="tx1"/>
                </a:solidFill>
                <a:effectLst/>
                <a:latin typeface="+mn-lt"/>
                <a:ea typeface="+mn-ea"/>
                <a:cs typeface="+mn-cs"/>
              </a:rPr>
              <a:t>If you are the first one in your alliance: </a:t>
            </a:r>
          </a:p>
          <a:p>
            <a:pPr marL="228600" indent="-228600">
              <a:buAutoNum type="arabicParenR"/>
            </a:pPr>
            <a:r>
              <a:rPr lang="en-GB" sz="1200" b="0" i="0" kern="1200" dirty="0">
                <a:solidFill>
                  <a:schemeClr val="tx1"/>
                </a:solidFill>
                <a:effectLst/>
                <a:latin typeface="+mn-lt"/>
                <a:ea typeface="+mn-ea"/>
                <a:cs typeface="+mn-cs"/>
              </a:rPr>
              <a:t>Click on Submit, once your activity has been accepted, you will receive a confirmation email with your unique Code Week 4 All code.</a:t>
            </a:r>
            <a:r>
              <a:rPr lang="en-GB" sz="1200" b="0" i="0" kern="1200" baseline="0" dirty="0">
                <a:solidFill>
                  <a:schemeClr val="tx1"/>
                </a:solidFill>
                <a:effectLst/>
                <a:latin typeface="+mn-lt"/>
                <a:ea typeface="+mn-ea"/>
                <a:cs typeface="+mn-cs"/>
              </a:rPr>
              <a:t> </a:t>
            </a:r>
          </a:p>
          <a:p>
            <a:pPr marL="228600" indent="-228600">
              <a:buAutoNum type="arabicParenR"/>
            </a:pPr>
            <a:r>
              <a:rPr lang="en-GB" sz="1200" b="0" i="0" kern="1200" dirty="0">
                <a:solidFill>
                  <a:schemeClr val="tx1"/>
                </a:solidFill>
                <a:effectLst/>
                <a:latin typeface="+mn-lt"/>
                <a:ea typeface="+mn-ea"/>
                <a:cs typeface="+mn-cs"/>
              </a:rPr>
              <a:t>Copy the code and share it with your colleagues and others in your network who are also organising a coding activity. Spread the word to encourage others to participate!</a:t>
            </a:r>
            <a:r>
              <a:rPr lang="en-GB" sz="1200" b="0" i="0" kern="1200" baseline="0" dirty="0">
                <a:solidFill>
                  <a:schemeClr val="tx1"/>
                </a:solidFill>
                <a:effectLst/>
                <a:latin typeface="+mn-lt"/>
                <a:ea typeface="+mn-ea"/>
                <a:cs typeface="+mn-cs"/>
              </a:rPr>
              <a:t> </a:t>
            </a:r>
          </a:p>
          <a:p>
            <a:pPr marL="0" indent="0">
              <a:buNone/>
            </a:pPr>
            <a:endParaRPr lang="en-GB" sz="1200" b="0" i="0" kern="1200" baseline="0" dirty="0">
              <a:solidFill>
                <a:schemeClr val="tx1"/>
              </a:solidFill>
              <a:effectLst/>
              <a:latin typeface="+mn-lt"/>
              <a:ea typeface="+mn-ea"/>
              <a:cs typeface="+mn-cs"/>
            </a:endParaRPr>
          </a:p>
          <a:p>
            <a:pPr marL="0" indent="0">
              <a:buNone/>
            </a:pPr>
            <a:r>
              <a:rPr lang="en-GB" sz="1200" b="0" i="0" kern="1200" dirty="0">
                <a:solidFill>
                  <a:schemeClr val="tx1"/>
                </a:solidFill>
                <a:effectLst/>
                <a:latin typeface="+mn-lt"/>
                <a:ea typeface="+mn-ea"/>
                <a:cs typeface="+mn-cs"/>
              </a:rPr>
              <a:t>After the end of the campaign, all activity organisers will be asked to report back on how many participants they have involved. If you were successful in achieving the threshold, you and your colleagues who were part of your network will receive the Certificate of Excellence!</a:t>
            </a:r>
          </a:p>
          <a:p>
            <a:endParaRPr lang="en-GB" sz="1200" b="0" i="1" kern="1200" dirty="0">
              <a:solidFill>
                <a:schemeClr val="tx1"/>
              </a:solidFill>
              <a:effectLst/>
              <a:latin typeface="+mn-lt"/>
              <a:ea typeface="+mn-ea"/>
              <a:cs typeface="+mn-cs"/>
            </a:endParaRPr>
          </a:p>
          <a:p>
            <a:r>
              <a:rPr lang="en-GB" sz="1200" b="0" i="1" kern="1200" dirty="0">
                <a:solidFill>
                  <a:schemeClr val="tx1"/>
                </a:solidFill>
                <a:effectLst/>
                <a:latin typeface="+mn-lt"/>
                <a:ea typeface="+mn-ea"/>
                <a:cs typeface="+mn-cs"/>
              </a:rPr>
              <a:t>If you are joining an existing alliance: </a:t>
            </a:r>
          </a:p>
          <a:p>
            <a:pPr marL="228600" indent="-228600" algn="l" defTabSz="914400" rtl="0" eaLnBrk="1" latinLnBrk="0" hangingPunct="1">
              <a:buAutoNum type="arabicParenR"/>
            </a:pPr>
            <a:r>
              <a:rPr lang="en-GB" sz="1200" b="0" i="0" kern="1200" dirty="0">
                <a:solidFill>
                  <a:schemeClr val="tx1"/>
                </a:solidFill>
                <a:effectLst/>
                <a:latin typeface="+mn-lt"/>
                <a:ea typeface="+mn-ea"/>
                <a:cs typeface="+mn-cs"/>
              </a:rPr>
              <a:t>Paste the passcode you received from the initiator, the first to build the alliance, into the CODE WEEK 4 ALL CODE field cell.</a:t>
            </a:r>
          </a:p>
          <a:p>
            <a:pPr marL="228600" indent="-228600" algn="l" defTabSz="914400" rtl="0" eaLnBrk="1" latinLnBrk="0" hangingPunct="1">
              <a:buAutoNum type="arabicParenR"/>
            </a:pPr>
            <a:r>
              <a:rPr lang="en-GB" sz="1200" b="0" i="0" kern="1200" dirty="0">
                <a:solidFill>
                  <a:schemeClr val="tx1"/>
                </a:solidFill>
                <a:effectLst/>
                <a:latin typeface="+mn-lt"/>
                <a:ea typeface="+mn-ea"/>
                <a:cs typeface="+mn-cs"/>
              </a:rPr>
              <a:t>Click on Submit.</a:t>
            </a:r>
          </a:p>
          <a:p>
            <a:pPr marL="228600" indent="-228600" algn="l" defTabSz="914400" rtl="0" eaLnBrk="1" latinLnBrk="0" hangingPunct="1">
              <a:buAutoNum type="arabicParenR"/>
            </a:pPr>
            <a:r>
              <a:rPr lang="en-GB" sz="1200" b="0" i="0" kern="1200" dirty="0">
                <a:solidFill>
                  <a:schemeClr val="tx1"/>
                </a:solidFill>
                <a:effectLst/>
                <a:latin typeface="+mn-lt"/>
                <a:ea typeface="+mn-ea"/>
                <a:cs typeface="+mn-cs"/>
              </a:rPr>
              <a:t>Spread the word (and the code!) to get more organisers to join your alliance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After the end of the campaign, all activity organisers will be asked to report on how many participants they have involved. If you were successful in achieving the threshold, you and your colleagues who were part of your network will receive the Certificate of Excellence!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p>
        </p:txBody>
      </p:sp>
      <p:sp>
        <p:nvSpPr>
          <p:cNvPr id="4" name="Slide Number Placeholder 3"/>
          <p:cNvSpPr>
            <a:spLocks noGrp="1"/>
          </p:cNvSpPr>
          <p:nvPr>
            <p:ph type="sldNum" sz="quarter" idx="10"/>
          </p:nvPr>
        </p:nvSpPr>
        <p:spPr/>
        <p:txBody>
          <a:bodyPr/>
          <a:lstStyle/>
          <a:p>
            <a:fld id="{CE685BE7-6FD7-4DBF-A0A9-F475D00DBCED}" type="slidenum">
              <a:rPr lang="fr-BE" smtClean="0"/>
              <a:t>9</a:t>
            </a:fld>
            <a:endParaRPr lang="fr-BE" dirty="0"/>
          </a:p>
        </p:txBody>
      </p:sp>
    </p:spTree>
    <p:extLst>
      <p:ext uri="{BB962C8B-B14F-4D97-AF65-F5344CB8AC3E}">
        <p14:creationId xmlns:p14="http://schemas.microsoft.com/office/powerpoint/2010/main" val="2359913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685BE7-6FD7-4DBF-A0A9-F475D00DBCED}" type="slidenum">
              <a:rPr lang="fr-BE" smtClean="0"/>
              <a:t>10</a:t>
            </a:fld>
            <a:endParaRPr lang="fr-BE" dirty="0"/>
          </a:p>
        </p:txBody>
      </p:sp>
    </p:spTree>
    <p:extLst>
      <p:ext uri="{BB962C8B-B14F-4D97-AF65-F5344CB8AC3E}">
        <p14:creationId xmlns:p14="http://schemas.microsoft.com/office/powerpoint/2010/main" val="1000063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335355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3113428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162706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126935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2527442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3211478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282145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21427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63414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359703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8DF29E-CD76-4ADE-9620-E45EE1D15AF9}" type="datetimeFigureOut">
              <a:rPr lang="en-GB" smtClean="0"/>
              <a:t>29/09/2018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ADC8477-BC60-482C-A504-EEFEAA9040EE}" type="slidenum">
              <a:rPr lang="en-GB" smtClean="0"/>
              <a:t>‹#›</a:t>
            </a:fld>
            <a:endParaRPr lang="en-GB" dirty="0"/>
          </a:p>
        </p:txBody>
      </p:sp>
    </p:spTree>
    <p:extLst>
      <p:ext uri="{BB962C8B-B14F-4D97-AF65-F5344CB8AC3E}">
        <p14:creationId xmlns:p14="http://schemas.microsoft.com/office/powerpoint/2010/main" val="1429646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DF29E-CD76-4ADE-9620-E45EE1D15AF9}" type="datetimeFigureOut">
              <a:rPr lang="en-GB" smtClean="0"/>
              <a:t>29/09/2018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C8477-BC60-482C-A504-EEFEAA9040EE}" type="slidenum">
              <a:rPr lang="en-GB" smtClean="0"/>
              <a:t>‹#›</a:t>
            </a:fld>
            <a:endParaRPr lang="en-GB" dirty="0"/>
          </a:p>
        </p:txBody>
      </p:sp>
    </p:spTree>
    <p:extLst>
      <p:ext uri="{BB962C8B-B14F-4D97-AF65-F5344CB8AC3E}">
        <p14:creationId xmlns:p14="http://schemas.microsoft.com/office/powerpoint/2010/main" val="3332411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deweek.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odeweekbg@gmail.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s.kantcheva@mon.bg" TargetMode="External"/><Relationship Id="rId5" Type="http://schemas.openxmlformats.org/officeDocument/2006/relationships/hyperlink" Target="mailto:angelow@dgklaz.net" TargetMode="External"/><Relationship Id="rId4" Type="http://schemas.openxmlformats.org/officeDocument/2006/relationships/hyperlink" Target="mailto:angelov@innovateconsult.ne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eleonora.pavlova@gmail.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mailto:tzvety_st@yahoo.com" TargetMode="External"/><Relationship Id="rId4" Type="http://schemas.openxmlformats.org/officeDocument/2006/relationships/hyperlink" Target="mailto:milenkova@teacher.b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school@codeweek.e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Tommaso.dallavecchia@eun.org"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odeweek.eu/school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blog.codeweek.eu/submi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oo.gl/forms/Ojx21LRUICxKwrZn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552700"/>
            <a:ext cx="7772400" cy="1752600"/>
          </a:xfrm>
        </p:spPr>
        <p:txBody>
          <a:bodyPr>
            <a:normAutofit fontScale="90000"/>
          </a:bodyPr>
          <a:lstStyle/>
          <a:p>
            <a:r>
              <a:rPr lang="bg-BG" sz="5400" kern="0" dirty="0">
                <a:solidFill>
                  <a:schemeClr val="accent4">
                    <a:lumMod val="75000"/>
                  </a:schemeClr>
                </a:solidFill>
                <a:ea typeface="Times New Roman"/>
                <a:cs typeface="Times New Roman"/>
              </a:rPr>
              <a:t>Европейска седмица на програмирането</a:t>
            </a:r>
            <a:br>
              <a:rPr lang="bg-BG" sz="5400" kern="0" dirty="0">
                <a:solidFill>
                  <a:schemeClr val="accent4">
                    <a:lumMod val="75000"/>
                  </a:schemeClr>
                </a:solidFill>
                <a:ea typeface="Times New Roman"/>
                <a:cs typeface="Times New Roman"/>
              </a:rPr>
            </a:br>
            <a:r>
              <a:rPr lang="bg-BG" sz="5400" kern="0" dirty="0">
                <a:solidFill>
                  <a:schemeClr val="accent4">
                    <a:lumMod val="75000"/>
                  </a:schemeClr>
                </a:solidFill>
                <a:ea typeface="Times New Roman"/>
                <a:cs typeface="Times New Roman"/>
              </a:rPr>
              <a:t>6-21 октомври 2018 г.</a:t>
            </a:r>
            <a:br>
              <a:rPr lang="bg-BG" sz="5400" kern="0" dirty="0">
                <a:solidFill>
                  <a:schemeClr val="accent4">
                    <a:lumMod val="75000"/>
                  </a:schemeClr>
                </a:solidFill>
                <a:ea typeface="Times New Roman"/>
                <a:cs typeface="Times New Roman"/>
              </a:rPr>
            </a:br>
            <a:r>
              <a:rPr lang="en-GB" sz="5400" dirty="0"/>
              <a:t>EU Code Week</a:t>
            </a:r>
            <a:br>
              <a:rPr lang="bg-BG" sz="5400" dirty="0"/>
            </a:br>
            <a:r>
              <a:rPr lang="en-US" u="sng" dirty="0">
                <a:hlinkClick r:id="rId3"/>
              </a:rPr>
              <a:t>http://codeweek.eu</a:t>
            </a:r>
            <a:r>
              <a:rPr lang="en-US" dirty="0"/>
              <a:t> </a:t>
            </a:r>
            <a:endParaRPr lang="en-GB" sz="5400" dirty="0"/>
          </a:p>
        </p:txBody>
      </p:sp>
    </p:spTree>
    <p:extLst>
      <p:ext uri="{BB962C8B-B14F-4D97-AF65-F5344CB8AC3E}">
        <p14:creationId xmlns:p14="http://schemas.microsoft.com/office/powerpoint/2010/main" val="1497882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934200" cy="1143000"/>
          </a:xfrm>
        </p:spPr>
        <p:txBody>
          <a:bodyPr>
            <a:normAutofit fontScale="90000"/>
          </a:bodyPr>
          <a:lstStyle/>
          <a:p>
            <a:br>
              <a:rPr lang="en-GB" dirty="0"/>
            </a:br>
            <a:br>
              <a:rPr lang="en-GB" dirty="0"/>
            </a:br>
            <a:r>
              <a:rPr lang="en-GB" dirty="0">
                <a:solidFill>
                  <a:schemeClr val="accent4"/>
                </a:solidFill>
              </a:rPr>
              <a:t>The Ambassadors</a:t>
            </a:r>
            <a:br>
              <a:rPr lang="bg-BG" dirty="0">
                <a:solidFill>
                  <a:schemeClr val="accent4"/>
                </a:solidFill>
              </a:rPr>
            </a:br>
            <a:r>
              <a:rPr lang="bg-BG" sz="3600" dirty="0">
                <a:solidFill>
                  <a:schemeClr val="accent4"/>
                </a:solidFill>
              </a:rPr>
              <a:t>Посланиците за Бълга</a:t>
            </a:r>
            <a:r>
              <a:rPr lang="bg-BG" dirty="0">
                <a:solidFill>
                  <a:schemeClr val="accent4"/>
                </a:solidFill>
              </a:rPr>
              <a:t>рия</a:t>
            </a:r>
            <a:r>
              <a:rPr lang="en-GB" dirty="0">
                <a:solidFill>
                  <a:schemeClr val="accent4"/>
                </a:solidFill>
              </a:rPr>
              <a:t> </a:t>
            </a:r>
            <a:br>
              <a:rPr lang="en-GB" dirty="0"/>
            </a:br>
            <a:br>
              <a:rPr lang="en-GB" dirty="0"/>
            </a:br>
            <a:endParaRPr lang="en-GB" dirty="0"/>
          </a:p>
        </p:txBody>
      </p:sp>
      <p:sp>
        <p:nvSpPr>
          <p:cNvPr id="3" name="Content Placeholder 2"/>
          <p:cNvSpPr>
            <a:spLocks noGrp="1"/>
          </p:cNvSpPr>
          <p:nvPr>
            <p:ph idx="1"/>
          </p:nvPr>
        </p:nvSpPr>
        <p:spPr>
          <a:xfrm>
            <a:off x="1905000" y="1437247"/>
            <a:ext cx="6477000" cy="4525963"/>
          </a:xfrm>
        </p:spPr>
        <p:txBody>
          <a:bodyPr>
            <a:normAutofit/>
          </a:bodyPr>
          <a:lstStyle/>
          <a:p>
            <a:pPr marL="0" indent="0" algn="just">
              <a:buNone/>
            </a:pPr>
            <a:r>
              <a:rPr lang="en-US" sz="2400" dirty="0"/>
              <a:t>		</a:t>
            </a:r>
            <a:endParaRPr lang="en-US" sz="2400" dirty="0">
              <a:solidFill>
                <a:schemeClr val="accent3"/>
              </a:solidFill>
            </a:endParaRPr>
          </a:p>
          <a:p>
            <a:pPr algn="just">
              <a:buFont typeface="Symbol" panose="05050102010706020507" pitchFamily="18" charset="2"/>
              <a:buChar char=""/>
            </a:pPr>
            <a:r>
              <a:rPr lang="bg-BG" sz="2400" dirty="0">
                <a:solidFill>
                  <a:schemeClr val="accent4"/>
                </a:solidFill>
              </a:rPr>
              <a:t>Евгени Минев, </a:t>
            </a:r>
            <a:r>
              <a:rPr lang="en-GB" sz="2400" dirty="0">
                <a:solidFill>
                  <a:schemeClr val="accent4"/>
                </a:solidFill>
                <a:hlinkClick r:id="rId3"/>
              </a:rPr>
              <a:t>codeweekbg@gmail.com</a:t>
            </a:r>
            <a:endParaRPr lang="bg-BG" sz="2400" dirty="0">
              <a:solidFill>
                <a:schemeClr val="accent4"/>
              </a:solidFill>
            </a:endParaRPr>
          </a:p>
          <a:p>
            <a:pPr algn="just">
              <a:buFont typeface="Symbol" panose="05050102010706020507" pitchFamily="18" charset="2"/>
              <a:buChar char=""/>
            </a:pPr>
            <a:endParaRPr lang="en-GB" sz="2400" dirty="0">
              <a:solidFill>
                <a:schemeClr val="accent4"/>
              </a:solidFill>
            </a:endParaRPr>
          </a:p>
          <a:p>
            <a:pPr>
              <a:buFont typeface="Symbol" panose="05050102010706020507" pitchFamily="18" charset="2"/>
              <a:buChar char=""/>
            </a:pPr>
            <a:r>
              <a:rPr lang="bg-BG" sz="2400" dirty="0">
                <a:solidFill>
                  <a:schemeClr val="accent4"/>
                </a:solidFill>
              </a:rPr>
              <a:t>Ангел Ангелов, </a:t>
            </a:r>
            <a:r>
              <a:rPr lang="en-GB" sz="2400" dirty="0">
                <a:solidFill>
                  <a:schemeClr val="accent4"/>
                </a:solidFill>
                <a:hlinkClick r:id="rId4"/>
              </a:rPr>
              <a:t>angelov@innovateconsult.net</a:t>
            </a:r>
            <a:r>
              <a:rPr lang="bg-BG" sz="2400" dirty="0">
                <a:solidFill>
                  <a:schemeClr val="accent4"/>
                </a:solidFill>
              </a:rPr>
              <a:t>, </a:t>
            </a:r>
            <a:r>
              <a:rPr lang="en-GB" sz="2400" dirty="0">
                <a:solidFill>
                  <a:schemeClr val="accent4"/>
                </a:solidFill>
                <a:hlinkClick r:id="rId5">
                  <a:extLst>
                    <a:ext uri="{A12FA001-AC4F-418D-AE19-62706E023703}">
                      <ahyp:hlinkClr xmlns:ahyp="http://schemas.microsoft.com/office/drawing/2018/hyperlinkcolor" val="tx"/>
                    </a:ext>
                  </a:extLst>
                </a:hlinkClick>
              </a:rPr>
              <a:t>angelow@dgklaz.net</a:t>
            </a:r>
            <a:endParaRPr lang="bg-BG" sz="2400" dirty="0">
              <a:solidFill>
                <a:schemeClr val="accent4"/>
              </a:solidFill>
            </a:endParaRPr>
          </a:p>
          <a:p>
            <a:pPr>
              <a:buFont typeface="Symbol" panose="05050102010706020507" pitchFamily="18" charset="2"/>
              <a:buChar char=""/>
            </a:pPr>
            <a:endParaRPr lang="bg-BG" sz="2400" dirty="0">
              <a:solidFill>
                <a:schemeClr val="accent4"/>
              </a:solidFill>
            </a:endParaRPr>
          </a:p>
          <a:p>
            <a:pPr marL="0" indent="0">
              <a:buNone/>
            </a:pPr>
            <a:r>
              <a:rPr lang="en-US" sz="4000" dirty="0">
                <a:solidFill>
                  <a:schemeClr val="accent4"/>
                </a:solidFill>
                <a:latin typeface="+mj-lt"/>
                <a:ea typeface="+mj-ea"/>
                <a:cs typeface="+mj-cs"/>
              </a:rPr>
              <a:t>The Edu Coordinator</a:t>
            </a:r>
            <a:br>
              <a:rPr lang="en-GB" sz="4000" dirty="0">
                <a:solidFill>
                  <a:schemeClr val="accent4"/>
                </a:solidFill>
                <a:latin typeface="+mj-lt"/>
                <a:ea typeface="+mj-ea"/>
                <a:cs typeface="+mj-cs"/>
              </a:rPr>
            </a:br>
            <a:r>
              <a:rPr lang="bg-BG" sz="2800" dirty="0">
                <a:solidFill>
                  <a:schemeClr val="accent4"/>
                </a:solidFill>
                <a:latin typeface="+mj-lt"/>
                <a:ea typeface="+mj-ea"/>
                <a:cs typeface="+mj-cs"/>
              </a:rPr>
              <a:t>Образователен координатор от МОН – Силвия Кънчева, </a:t>
            </a:r>
            <a:r>
              <a:rPr lang="en-US" sz="2800" dirty="0">
                <a:solidFill>
                  <a:schemeClr val="accent4"/>
                </a:solidFill>
                <a:latin typeface="+mj-lt"/>
                <a:ea typeface="+mj-ea"/>
                <a:cs typeface="+mj-cs"/>
                <a:hlinkClick r:id="rId6"/>
              </a:rPr>
              <a:t>s.kantcheva@mon.bg</a:t>
            </a:r>
            <a:endParaRPr lang="en-US" sz="2800" dirty="0">
              <a:solidFill>
                <a:schemeClr val="accent4"/>
              </a:solidFill>
              <a:latin typeface="+mj-lt"/>
              <a:ea typeface="+mj-ea"/>
              <a:cs typeface="+mj-cs"/>
            </a:endParaRPr>
          </a:p>
          <a:p>
            <a:pPr marL="0" indent="0">
              <a:buNone/>
            </a:pPr>
            <a:endParaRPr lang="en-GB" sz="2800" dirty="0">
              <a:solidFill>
                <a:schemeClr val="accent4"/>
              </a:solidFill>
              <a:latin typeface="+mj-lt"/>
              <a:ea typeface="+mj-ea"/>
              <a:cs typeface="+mj-cs"/>
            </a:endParaRPr>
          </a:p>
        </p:txBody>
      </p:sp>
    </p:spTree>
    <p:extLst>
      <p:ext uri="{BB962C8B-B14F-4D97-AF65-F5344CB8AC3E}">
        <p14:creationId xmlns:p14="http://schemas.microsoft.com/office/powerpoint/2010/main" val="334192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934200" cy="1143000"/>
          </a:xfrm>
        </p:spPr>
        <p:txBody>
          <a:bodyPr>
            <a:normAutofit fontScale="90000"/>
          </a:bodyPr>
          <a:lstStyle/>
          <a:p>
            <a:br>
              <a:rPr lang="en-GB" dirty="0"/>
            </a:br>
            <a:br>
              <a:rPr lang="en-GB" dirty="0"/>
            </a:br>
            <a:r>
              <a:rPr lang="en-GB" dirty="0">
                <a:solidFill>
                  <a:schemeClr val="accent3"/>
                </a:solidFill>
              </a:rPr>
              <a:t>The Leading Teachers </a:t>
            </a:r>
            <a:br>
              <a:rPr lang="en-GB" dirty="0">
                <a:solidFill>
                  <a:schemeClr val="accent3"/>
                </a:solidFill>
              </a:rPr>
            </a:br>
            <a:r>
              <a:rPr lang="bg-BG" dirty="0">
                <a:solidFill>
                  <a:schemeClr val="accent3"/>
                </a:solidFill>
              </a:rPr>
              <a:t>Водещи учители</a:t>
            </a:r>
            <a:br>
              <a:rPr lang="en-GB" dirty="0"/>
            </a:br>
            <a:br>
              <a:rPr lang="en-GB" dirty="0"/>
            </a:br>
            <a:endParaRPr lang="en-GB" dirty="0"/>
          </a:p>
        </p:txBody>
      </p:sp>
      <p:sp>
        <p:nvSpPr>
          <p:cNvPr id="3" name="Content Placeholder 2"/>
          <p:cNvSpPr>
            <a:spLocks noGrp="1"/>
          </p:cNvSpPr>
          <p:nvPr>
            <p:ph idx="1"/>
          </p:nvPr>
        </p:nvSpPr>
        <p:spPr>
          <a:xfrm>
            <a:off x="1905000" y="1437247"/>
            <a:ext cx="6477000" cy="4525963"/>
          </a:xfrm>
        </p:spPr>
        <p:txBody>
          <a:bodyPr>
            <a:normAutofit/>
          </a:bodyPr>
          <a:lstStyle/>
          <a:p>
            <a:pPr algn="just">
              <a:buFont typeface="Symbol" panose="05050102010706020507" pitchFamily="18" charset="2"/>
              <a:buChar char=""/>
            </a:pPr>
            <a:endParaRPr lang="en-GB" sz="2400" dirty="0">
              <a:solidFill>
                <a:schemeClr val="accent3"/>
              </a:solidFill>
            </a:endParaRPr>
          </a:p>
          <a:p>
            <a:pPr algn="just">
              <a:buFont typeface="Symbol" panose="05050102010706020507" pitchFamily="18" charset="2"/>
              <a:buChar char=""/>
            </a:pPr>
            <a:r>
              <a:rPr lang="bg-BG" sz="2100" dirty="0">
                <a:solidFill>
                  <a:schemeClr val="accent4">
                    <a:lumMod val="75000"/>
                  </a:schemeClr>
                </a:solidFill>
              </a:rPr>
              <a:t>Елеонора Павлова, зам. директор на МГ „Д-р Петър Берон“, гр. Варна, </a:t>
            </a:r>
            <a:r>
              <a:rPr lang="en-GB" sz="2100" dirty="0">
                <a:solidFill>
                  <a:schemeClr val="bg1">
                    <a:lumMod val="50000"/>
                  </a:schemeClr>
                </a:solidFill>
                <a:hlinkClick r:id="rId3">
                  <a:extLst>
                    <a:ext uri="{A12FA001-AC4F-418D-AE19-62706E023703}">
                      <ahyp:hlinkClr xmlns:ahyp="http://schemas.microsoft.com/office/drawing/2018/hyperlinkcolor" val="tx"/>
                    </a:ext>
                  </a:extLst>
                </a:hlinkClick>
              </a:rPr>
              <a:t>eleonora.pavlova@gmail.com</a:t>
            </a:r>
            <a:r>
              <a:rPr lang="en-GB" sz="2100" dirty="0">
                <a:solidFill>
                  <a:schemeClr val="bg1">
                    <a:lumMod val="50000"/>
                  </a:schemeClr>
                </a:solidFill>
              </a:rPr>
              <a:t>. </a:t>
            </a:r>
          </a:p>
          <a:p>
            <a:pPr algn="just">
              <a:buFont typeface="Symbol" panose="05050102010706020507" pitchFamily="18" charset="2"/>
              <a:buChar char=""/>
            </a:pPr>
            <a:endParaRPr lang="en-GB" sz="2100" dirty="0">
              <a:solidFill>
                <a:schemeClr val="accent4">
                  <a:lumMod val="75000"/>
                </a:schemeClr>
              </a:solidFill>
            </a:endParaRPr>
          </a:p>
          <a:p>
            <a:pPr algn="just">
              <a:buFont typeface="Symbol" panose="05050102010706020507" pitchFamily="18" charset="2"/>
              <a:buChar char=""/>
            </a:pPr>
            <a:r>
              <a:rPr lang="bg-BG" sz="2100" dirty="0">
                <a:solidFill>
                  <a:schemeClr val="accent4">
                    <a:lumMod val="75000"/>
                  </a:schemeClr>
                </a:solidFill>
              </a:rPr>
              <a:t>Десислава Миленкова, учител в ЧОУ „Азбуки“, София, </a:t>
            </a:r>
            <a:r>
              <a:rPr lang="en-GB" sz="2100" dirty="0">
                <a:solidFill>
                  <a:schemeClr val="bg1">
                    <a:lumMod val="50000"/>
                  </a:schemeClr>
                </a:solidFill>
                <a:hlinkClick r:id="rId4">
                  <a:extLst>
                    <a:ext uri="{A12FA001-AC4F-418D-AE19-62706E023703}">
                      <ahyp:hlinkClr xmlns:ahyp="http://schemas.microsoft.com/office/drawing/2018/hyperlinkcolor" val="tx"/>
                    </a:ext>
                  </a:extLst>
                </a:hlinkClick>
              </a:rPr>
              <a:t>milenkova@teacher.bg</a:t>
            </a:r>
            <a:r>
              <a:rPr lang="en-GB" sz="2100" dirty="0">
                <a:solidFill>
                  <a:schemeClr val="bg1">
                    <a:lumMod val="50000"/>
                  </a:schemeClr>
                </a:solidFill>
              </a:rPr>
              <a:t>. </a:t>
            </a:r>
          </a:p>
          <a:p>
            <a:pPr algn="just">
              <a:buFont typeface="Symbol" panose="05050102010706020507" pitchFamily="18" charset="2"/>
              <a:buChar char=""/>
            </a:pPr>
            <a:endParaRPr lang="en-GB" sz="2100" dirty="0">
              <a:solidFill>
                <a:schemeClr val="accent4">
                  <a:lumMod val="75000"/>
                </a:schemeClr>
              </a:solidFill>
            </a:endParaRPr>
          </a:p>
          <a:p>
            <a:pPr algn="just">
              <a:buFont typeface="Symbol" panose="05050102010706020507" pitchFamily="18" charset="2"/>
              <a:buChar char=""/>
            </a:pPr>
            <a:r>
              <a:rPr lang="bg-BG" sz="2100" dirty="0">
                <a:solidFill>
                  <a:schemeClr val="accent4">
                    <a:lumMod val="75000"/>
                  </a:schemeClr>
                </a:solidFill>
              </a:rPr>
              <a:t>Цветанка Стоянова, учител в СУ „Цар Симеон Велики“, гр. Видин, </a:t>
            </a:r>
            <a:r>
              <a:rPr lang="en-GB" sz="2100" dirty="0">
                <a:solidFill>
                  <a:schemeClr val="bg1">
                    <a:lumMod val="50000"/>
                  </a:schemeClr>
                </a:solidFill>
                <a:hlinkClick r:id="rId5">
                  <a:extLst>
                    <a:ext uri="{A12FA001-AC4F-418D-AE19-62706E023703}">
                      <ahyp:hlinkClr xmlns:ahyp="http://schemas.microsoft.com/office/drawing/2018/hyperlinkcolor" val="tx"/>
                    </a:ext>
                  </a:extLst>
                </a:hlinkClick>
              </a:rPr>
              <a:t>tzvety_st@yahoo.com</a:t>
            </a:r>
            <a:r>
              <a:rPr lang="en-GB" sz="2100" dirty="0">
                <a:solidFill>
                  <a:schemeClr val="bg1">
                    <a:lumMod val="50000"/>
                  </a:schemeClr>
                </a:solidFill>
              </a:rPr>
              <a:t>. </a:t>
            </a:r>
          </a:p>
          <a:p>
            <a:pPr algn="just">
              <a:buFont typeface="Symbol" panose="05050102010706020507" pitchFamily="18" charset="2"/>
              <a:buChar char=""/>
            </a:pPr>
            <a:endParaRPr lang="en-GB" sz="2100" dirty="0">
              <a:solidFill>
                <a:schemeClr val="bg1">
                  <a:lumMod val="50000"/>
                </a:schemeClr>
              </a:solidFill>
            </a:endParaRPr>
          </a:p>
          <a:p>
            <a:pPr lvl="0" algn="just">
              <a:buFont typeface="Symbol" panose="05050102010706020507" pitchFamily="18" charset="2"/>
              <a:buChar char=""/>
            </a:pPr>
            <a:endParaRPr lang="it-IT" sz="2200" dirty="0">
              <a:solidFill>
                <a:schemeClr val="accent3"/>
              </a:solidFill>
            </a:endParaRPr>
          </a:p>
        </p:txBody>
      </p:sp>
    </p:spTree>
    <p:extLst>
      <p:ext uri="{BB962C8B-B14F-4D97-AF65-F5344CB8AC3E}">
        <p14:creationId xmlns:p14="http://schemas.microsoft.com/office/powerpoint/2010/main" val="3228780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934200" cy="1143000"/>
          </a:xfrm>
        </p:spPr>
        <p:txBody>
          <a:bodyPr>
            <a:normAutofit fontScale="90000"/>
          </a:bodyPr>
          <a:lstStyle/>
          <a:p>
            <a:br>
              <a:rPr lang="en-GB" dirty="0"/>
            </a:br>
            <a:br>
              <a:rPr lang="en-GB" dirty="0"/>
            </a:br>
            <a:r>
              <a:rPr lang="en-US" dirty="0"/>
              <a:t>Contacts &amp; support</a:t>
            </a:r>
            <a:br>
              <a:rPr lang="en-GB" dirty="0"/>
            </a:br>
            <a:br>
              <a:rPr lang="en-GB" dirty="0"/>
            </a:br>
            <a:endParaRPr lang="en-GB" dirty="0"/>
          </a:p>
        </p:txBody>
      </p:sp>
      <p:sp>
        <p:nvSpPr>
          <p:cNvPr id="3" name="Content Placeholder 2"/>
          <p:cNvSpPr>
            <a:spLocks noGrp="1"/>
          </p:cNvSpPr>
          <p:nvPr>
            <p:ph idx="1"/>
          </p:nvPr>
        </p:nvSpPr>
        <p:spPr>
          <a:xfrm>
            <a:off x="1981200" y="1600200"/>
            <a:ext cx="6705600" cy="4525963"/>
          </a:xfrm>
        </p:spPr>
        <p:txBody>
          <a:bodyPr>
            <a:normAutofit/>
          </a:bodyPr>
          <a:lstStyle/>
          <a:p>
            <a:pPr marL="0" indent="0" algn="just">
              <a:buNone/>
            </a:pPr>
            <a:endParaRPr lang="en-GB" sz="2400" dirty="0">
              <a:solidFill>
                <a:schemeClr val="accent3"/>
              </a:solidFill>
              <a:hlinkClick r:id="rId3"/>
            </a:endParaRPr>
          </a:p>
          <a:p>
            <a:pPr marL="0" indent="0" algn="just">
              <a:buNone/>
            </a:pPr>
            <a:endParaRPr lang="en-GB" sz="2400" dirty="0">
              <a:solidFill>
                <a:schemeClr val="accent3"/>
              </a:solidFill>
              <a:hlinkClick r:id="rId3"/>
            </a:endParaRPr>
          </a:p>
          <a:p>
            <a:pPr marL="0" indent="0" algn="just">
              <a:buNone/>
            </a:pPr>
            <a:endParaRPr lang="en-GB" sz="2400" dirty="0">
              <a:solidFill>
                <a:schemeClr val="accent3"/>
              </a:solidFill>
              <a:hlinkClick r:id="rId3"/>
            </a:endParaRPr>
          </a:p>
          <a:p>
            <a:pPr marL="0" indent="0" algn="ctr">
              <a:buNone/>
            </a:pPr>
            <a:r>
              <a:rPr lang="en-GB" sz="4400" b="1" dirty="0">
                <a:solidFill>
                  <a:schemeClr val="accent3"/>
                </a:solidFill>
                <a:hlinkClick r:id="rId3"/>
              </a:rPr>
              <a:t>school@codeweek.eu</a:t>
            </a:r>
            <a:endParaRPr lang="en-GB" sz="3600" b="1" dirty="0">
              <a:solidFill>
                <a:schemeClr val="accent3"/>
              </a:solidFill>
            </a:endParaRPr>
          </a:p>
          <a:p>
            <a:pPr marL="0" indent="0" algn="just">
              <a:buNone/>
            </a:pPr>
            <a:endParaRPr lang="en-GB" sz="2400" dirty="0">
              <a:solidFill>
                <a:schemeClr val="accent3"/>
              </a:solidFill>
              <a:hlinkClick r:id="rId4"/>
            </a:endParaRPr>
          </a:p>
          <a:p>
            <a:pPr marL="0" indent="0" algn="just">
              <a:buNone/>
            </a:pPr>
            <a:endParaRPr lang="en-GB" sz="2400" dirty="0">
              <a:solidFill>
                <a:schemeClr val="accent3"/>
              </a:solidFill>
              <a:hlinkClick r:id="rId4"/>
            </a:endParaRPr>
          </a:p>
          <a:p>
            <a:pPr marL="0" indent="0" algn="just">
              <a:buNone/>
            </a:pPr>
            <a:endParaRPr lang="en-GB" sz="2400" dirty="0">
              <a:solidFill>
                <a:schemeClr val="accent3"/>
              </a:solidFill>
              <a:hlinkClick r:id="rId4"/>
            </a:endParaRPr>
          </a:p>
          <a:p>
            <a:pPr marL="0" indent="0" algn="just">
              <a:buNone/>
            </a:pPr>
            <a:endParaRPr lang="en-GB" sz="2400" dirty="0">
              <a:solidFill>
                <a:schemeClr val="accent3"/>
              </a:solidFill>
              <a:hlinkClick r:id="rId4"/>
            </a:endParaRPr>
          </a:p>
        </p:txBody>
      </p:sp>
    </p:spTree>
    <p:extLst>
      <p:ext uri="{BB962C8B-B14F-4D97-AF65-F5344CB8AC3E}">
        <p14:creationId xmlns:p14="http://schemas.microsoft.com/office/powerpoint/2010/main" val="57142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934200" cy="1143000"/>
          </a:xfrm>
        </p:spPr>
        <p:txBody>
          <a:bodyPr>
            <a:normAutofit fontScale="90000"/>
          </a:bodyPr>
          <a:lstStyle/>
          <a:p>
            <a:r>
              <a:rPr lang="bg-BG" dirty="0"/>
              <a:t>Какво е </a:t>
            </a:r>
            <a:r>
              <a:rPr lang="en-US" dirty="0"/>
              <a:t>EU </a:t>
            </a:r>
            <a:r>
              <a:rPr lang="en-GB" dirty="0"/>
              <a:t>code week?</a:t>
            </a:r>
            <a:br>
              <a:rPr lang="en-GB" dirty="0"/>
            </a:br>
            <a:endParaRPr lang="en-GB" dirty="0"/>
          </a:p>
        </p:txBody>
      </p:sp>
      <p:sp>
        <p:nvSpPr>
          <p:cNvPr id="3" name="Content Placeholder 2"/>
          <p:cNvSpPr>
            <a:spLocks noGrp="1"/>
          </p:cNvSpPr>
          <p:nvPr>
            <p:ph idx="1"/>
          </p:nvPr>
        </p:nvSpPr>
        <p:spPr>
          <a:xfrm>
            <a:off x="2209800" y="1371600"/>
            <a:ext cx="6433108" cy="4525963"/>
          </a:xfrm>
        </p:spPr>
        <p:txBody>
          <a:bodyPr>
            <a:normAutofit lnSpcReduction="10000"/>
          </a:bodyPr>
          <a:lstStyle/>
          <a:p>
            <a:pPr marL="0" indent="0" algn="just">
              <a:buNone/>
            </a:pPr>
            <a:r>
              <a:rPr lang="bg-BG" sz="2400" dirty="0">
                <a:solidFill>
                  <a:schemeClr val="accent4"/>
                </a:solidFill>
              </a:rPr>
              <a:t>Европейската седмица започва като инициатива на доброволци и има за цел:</a:t>
            </a:r>
            <a:endParaRPr lang="en-US" sz="2400" dirty="0">
              <a:solidFill>
                <a:schemeClr val="accent4"/>
              </a:solidFill>
            </a:endParaRPr>
          </a:p>
          <a:p>
            <a:pPr algn="just">
              <a:buFont typeface="Symbol" panose="05050102010706020507" pitchFamily="18" charset="2"/>
              <a:buChar char=""/>
            </a:pPr>
            <a:endParaRPr lang="en-US" sz="2400" dirty="0">
              <a:solidFill>
                <a:schemeClr val="accent4"/>
              </a:solidFill>
            </a:endParaRPr>
          </a:p>
          <a:p>
            <a:pPr>
              <a:buFont typeface="Symbol" panose="05050102010706020507" pitchFamily="18" charset="2"/>
              <a:buChar char=""/>
            </a:pPr>
            <a:r>
              <a:rPr lang="bg-BG" sz="2400" dirty="0">
                <a:solidFill>
                  <a:schemeClr val="accent5"/>
                </a:solidFill>
              </a:rPr>
              <a:t>Популяризиране на програмирането, компютърното мислене (</a:t>
            </a:r>
            <a:r>
              <a:rPr lang="en-US" sz="2400" dirty="0">
                <a:solidFill>
                  <a:schemeClr val="accent5"/>
                </a:solidFill>
              </a:rPr>
              <a:t>computational thinking</a:t>
            </a:r>
            <a:r>
              <a:rPr lang="bg-BG" sz="2400" dirty="0">
                <a:solidFill>
                  <a:schemeClr val="accent5"/>
                </a:solidFill>
              </a:rPr>
              <a:t>) и обучителни дейности за  изучаване на програмиране (</a:t>
            </a:r>
            <a:r>
              <a:rPr lang="en-US" sz="2400" dirty="0">
                <a:solidFill>
                  <a:schemeClr val="accent5"/>
                </a:solidFill>
              </a:rPr>
              <a:t>coding</a:t>
            </a:r>
            <a:r>
              <a:rPr lang="bg-BG" sz="2400" dirty="0">
                <a:solidFill>
                  <a:schemeClr val="accent5"/>
                </a:solidFill>
              </a:rPr>
              <a:t>)</a:t>
            </a:r>
            <a:r>
              <a:rPr lang="en-US" sz="2400" dirty="0">
                <a:solidFill>
                  <a:schemeClr val="accent5"/>
                </a:solidFill>
              </a:rPr>
              <a:t>;</a:t>
            </a:r>
          </a:p>
          <a:p>
            <a:pPr algn="just">
              <a:buFont typeface="Symbol" panose="05050102010706020507" pitchFamily="18" charset="2"/>
              <a:buChar char=""/>
            </a:pPr>
            <a:r>
              <a:rPr lang="bg-BG" sz="2400" dirty="0">
                <a:solidFill>
                  <a:schemeClr val="accent5"/>
                </a:solidFill>
              </a:rPr>
              <a:t>Реализиране на идеи  чрез код,  демонстриране на възможностите на програмирането</a:t>
            </a:r>
            <a:endParaRPr lang="en-US" sz="2400" dirty="0">
              <a:solidFill>
                <a:schemeClr val="accent5"/>
              </a:solidFill>
            </a:endParaRPr>
          </a:p>
          <a:p>
            <a:pPr algn="just">
              <a:buFont typeface="Symbol" panose="05050102010706020507" pitchFamily="18" charset="2"/>
              <a:buChar char=""/>
            </a:pPr>
            <a:r>
              <a:rPr lang="bg-BG" sz="2400" dirty="0">
                <a:solidFill>
                  <a:schemeClr val="accent5"/>
                </a:solidFill>
              </a:rPr>
              <a:t>Организиране на мотивирани хора да учат и изследват дигиталния свят</a:t>
            </a:r>
            <a:endParaRPr lang="en-US" sz="2400" dirty="0">
              <a:solidFill>
                <a:schemeClr val="accent5"/>
              </a:solidFill>
            </a:endParaRPr>
          </a:p>
          <a:p>
            <a:pPr algn="just">
              <a:buFont typeface="Symbol" panose="05050102010706020507" pitchFamily="18" charset="2"/>
              <a:buChar char=""/>
            </a:pPr>
            <a:endParaRPr lang="en-US" sz="2400" dirty="0">
              <a:solidFill>
                <a:schemeClr val="accent5"/>
              </a:solidFill>
            </a:endParaRPr>
          </a:p>
          <a:p>
            <a:pPr marL="0" indent="0" algn="just">
              <a:buNone/>
            </a:pPr>
            <a:endParaRPr lang="en-US" sz="2400" dirty="0">
              <a:solidFill>
                <a:schemeClr val="accent5"/>
              </a:solidFill>
            </a:endParaRPr>
          </a:p>
        </p:txBody>
      </p:sp>
    </p:spTree>
    <p:extLst>
      <p:ext uri="{BB962C8B-B14F-4D97-AF65-F5344CB8AC3E}">
        <p14:creationId xmlns:p14="http://schemas.microsoft.com/office/powerpoint/2010/main" val="4173301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1143000"/>
          </a:xfrm>
        </p:spPr>
        <p:txBody>
          <a:bodyPr>
            <a:normAutofit fontScale="90000"/>
          </a:bodyPr>
          <a:lstStyle/>
          <a:p>
            <a:r>
              <a:rPr lang="en-GB" dirty="0"/>
              <a:t>EU Code Week </a:t>
            </a:r>
            <a:br>
              <a:rPr lang="bg-BG" dirty="0"/>
            </a:br>
            <a:r>
              <a:rPr lang="bg-BG" dirty="0"/>
              <a:t>през годините</a:t>
            </a:r>
            <a:endParaRPr lang="en-GB" dirty="0"/>
          </a:p>
        </p:txBody>
      </p:sp>
      <p:sp>
        <p:nvSpPr>
          <p:cNvPr id="4" name="TextBox 3"/>
          <p:cNvSpPr txBox="1"/>
          <p:nvPr/>
        </p:nvSpPr>
        <p:spPr>
          <a:xfrm>
            <a:off x="2057400" y="1413927"/>
            <a:ext cx="2808312" cy="6124754"/>
          </a:xfrm>
          <a:prstGeom prst="rect">
            <a:avLst/>
          </a:prstGeom>
          <a:noFill/>
        </p:spPr>
        <p:txBody>
          <a:bodyPr wrap="square" rtlCol="0">
            <a:spAutoFit/>
          </a:bodyPr>
          <a:lstStyle/>
          <a:p>
            <a:pPr lvl="0">
              <a:spcBef>
                <a:spcPct val="20000"/>
              </a:spcBef>
            </a:pPr>
            <a:r>
              <a:rPr lang="en-GB" b="1" dirty="0">
                <a:solidFill>
                  <a:schemeClr val="accent5">
                    <a:lumMod val="75000"/>
                  </a:schemeClr>
                </a:solidFill>
              </a:rPr>
              <a:t>2017</a:t>
            </a:r>
            <a:endParaRPr lang="en-GB" dirty="0">
              <a:solidFill>
                <a:schemeClr val="accent5">
                  <a:lumMod val="75000"/>
                </a:schemeClr>
              </a:solidFill>
            </a:endParaRPr>
          </a:p>
          <a:p>
            <a:pPr lvl="0">
              <a:spcBef>
                <a:spcPct val="20000"/>
              </a:spcBef>
            </a:pPr>
            <a:r>
              <a:rPr lang="en-GB" dirty="0">
                <a:solidFill>
                  <a:schemeClr val="accent5">
                    <a:lumMod val="75000"/>
                  </a:schemeClr>
                </a:solidFill>
              </a:rPr>
              <a:t>1.2 million people</a:t>
            </a:r>
          </a:p>
          <a:p>
            <a:pPr lvl="0">
              <a:spcBef>
                <a:spcPct val="20000"/>
              </a:spcBef>
            </a:pPr>
            <a:r>
              <a:rPr lang="en-GB" dirty="0">
                <a:solidFill>
                  <a:schemeClr val="accent5">
                    <a:lumMod val="75000"/>
                  </a:schemeClr>
                </a:solidFill>
              </a:rPr>
              <a:t>+50 countries</a:t>
            </a:r>
          </a:p>
          <a:p>
            <a:pPr lvl="0">
              <a:spcBef>
                <a:spcPct val="20000"/>
              </a:spcBef>
            </a:pPr>
            <a:r>
              <a:rPr lang="en-GB" b="1" dirty="0">
                <a:solidFill>
                  <a:schemeClr val="accent5">
                    <a:lumMod val="75000"/>
                  </a:schemeClr>
                </a:solidFill>
              </a:rPr>
              <a:t>2016</a:t>
            </a:r>
            <a:endParaRPr lang="en-GB" dirty="0">
              <a:solidFill>
                <a:schemeClr val="accent5">
                  <a:lumMod val="75000"/>
                </a:schemeClr>
              </a:solidFill>
            </a:endParaRPr>
          </a:p>
          <a:p>
            <a:pPr lvl="0">
              <a:spcBef>
                <a:spcPct val="20000"/>
              </a:spcBef>
            </a:pPr>
            <a:r>
              <a:rPr lang="en-GB" dirty="0">
                <a:solidFill>
                  <a:schemeClr val="accent5">
                    <a:lumMod val="75000"/>
                  </a:schemeClr>
                </a:solidFill>
              </a:rPr>
              <a:t>970,000 people</a:t>
            </a:r>
          </a:p>
          <a:p>
            <a:pPr lvl="0">
              <a:spcBef>
                <a:spcPct val="20000"/>
              </a:spcBef>
            </a:pPr>
            <a:r>
              <a:rPr lang="en-GB" dirty="0">
                <a:solidFill>
                  <a:schemeClr val="accent5">
                    <a:lumMod val="75000"/>
                  </a:schemeClr>
                </a:solidFill>
              </a:rPr>
              <a:t>+50 countries</a:t>
            </a:r>
          </a:p>
          <a:p>
            <a:pPr lvl="0">
              <a:spcBef>
                <a:spcPct val="20000"/>
              </a:spcBef>
            </a:pPr>
            <a:r>
              <a:rPr lang="en-GB" b="1" dirty="0">
                <a:solidFill>
                  <a:schemeClr val="accent5">
                    <a:lumMod val="75000"/>
                  </a:schemeClr>
                </a:solidFill>
              </a:rPr>
              <a:t>2015</a:t>
            </a:r>
          </a:p>
          <a:p>
            <a:pPr lvl="0">
              <a:spcBef>
                <a:spcPct val="20000"/>
              </a:spcBef>
            </a:pPr>
            <a:r>
              <a:rPr lang="en-GB" dirty="0">
                <a:solidFill>
                  <a:schemeClr val="accent5">
                    <a:lumMod val="75000"/>
                  </a:schemeClr>
                </a:solidFill>
              </a:rPr>
              <a:t>570,000 people</a:t>
            </a:r>
          </a:p>
          <a:p>
            <a:pPr lvl="0">
              <a:spcBef>
                <a:spcPct val="20000"/>
              </a:spcBef>
            </a:pPr>
            <a:r>
              <a:rPr lang="en-GB" dirty="0">
                <a:solidFill>
                  <a:schemeClr val="accent5">
                    <a:lumMod val="75000"/>
                  </a:schemeClr>
                </a:solidFill>
              </a:rPr>
              <a:t>46 countries</a:t>
            </a:r>
          </a:p>
          <a:p>
            <a:pPr>
              <a:spcBef>
                <a:spcPct val="20000"/>
              </a:spcBef>
            </a:pPr>
            <a:r>
              <a:rPr lang="en-GB" b="1" dirty="0">
                <a:solidFill>
                  <a:schemeClr val="accent5">
                    <a:lumMod val="75000"/>
                  </a:schemeClr>
                </a:solidFill>
              </a:rPr>
              <a:t>2014</a:t>
            </a:r>
          </a:p>
          <a:p>
            <a:pPr lvl="0"/>
            <a:r>
              <a:rPr lang="en-GB" dirty="0">
                <a:solidFill>
                  <a:schemeClr val="accent5">
                    <a:lumMod val="75000"/>
                  </a:schemeClr>
                </a:solidFill>
              </a:rPr>
              <a:t>150,000 people </a:t>
            </a:r>
          </a:p>
          <a:p>
            <a:pPr lvl="0"/>
            <a:r>
              <a:rPr lang="en-GB" dirty="0">
                <a:solidFill>
                  <a:schemeClr val="accent5">
                    <a:lumMod val="75000"/>
                  </a:schemeClr>
                </a:solidFill>
              </a:rPr>
              <a:t>36 countries around the world</a:t>
            </a:r>
            <a:endParaRPr lang="en-US" dirty="0">
              <a:solidFill>
                <a:schemeClr val="accent5">
                  <a:lumMod val="75000"/>
                </a:schemeClr>
              </a:solidFill>
            </a:endParaRPr>
          </a:p>
          <a:p>
            <a:pPr>
              <a:spcBef>
                <a:spcPct val="20000"/>
              </a:spcBef>
            </a:pPr>
            <a:r>
              <a:rPr lang="en-GB" b="1" dirty="0">
                <a:solidFill>
                  <a:schemeClr val="accent5">
                    <a:lumMod val="75000"/>
                  </a:schemeClr>
                </a:solidFill>
              </a:rPr>
              <a:t>2013</a:t>
            </a:r>
          </a:p>
          <a:p>
            <a:r>
              <a:rPr lang="en-GB" dirty="0">
                <a:solidFill>
                  <a:schemeClr val="accent5">
                    <a:lumMod val="75000"/>
                  </a:schemeClr>
                </a:solidFill>
              </a:rPr>
              <a:t>10,000 people</a:t>
            </a:r>
          </a:p>
          <a:p>
            <a:r>
              <a:rPr lang="en-GB" dirty="0">
                <a:solidFill>
                  <a:schemeClr val="accent5">
                    <a:lumMod val="75000"/>
                  </a:schemeClr>
                </a:solidFill>
              </a:rPr>
              <a:t>26 European countries</a:t>
            </a:r>
          </a:p>
          <a:p>
            <a:pPr lvl="0"/>
            <a:endParaRPr lang="en-GB" sz="2000" dirty="0">
              <a:solidFill>
                <a:schemeClr val="accent5">
                  <a:lumMod val="75000"/>
                </a:schemeClr>
              </a:solidFill>
            </a:endParaRPr>
          </a:p>
          <a:p>
            <a:pPr lvl="0">
              <a:spcBef>
                <a:spcPct val="20000"/>
              </a:spcBef>
            </a:pPr>
            <a:endParaRPr lang="en-GB" sz="2000" dirty="0">
              <a:solidFill>
                <a:schemeClr val="tx2"/>
              </a:solidFill>
              <a:cs typeface="+mn-cs"/>
            </a:endParaRPr>
          </a:p>
          <a:p>
            <a:pPr lvl="0">
              <a:spcBef>
                <a:spcPct val="20000"/>
              </a:spcBef>
            </a:pPr>
            <a:endParaRPr lang="en-GB" sz="2000" dirty="0">
              <a:solidFill>
                <a:schemeClr val="tx2"/>
              </a:solidFill>
              <a:cs typeface="+mn-cs"/>
            </a:endParaRPr>
          </a:p>
        </p:txBody>
      </p:sp>
      <p:graphicFrame>
        <p:nvGraphicFramePr>
          <p:cNvPr id="13" name="Chart 12"/>
          <p:cNvGraphicFramePr/>
          <p:nvPr>
            <p:extLst/>
          </p:nvPr>
        </p:nvGraphicFramePr>
        <p:xfrm>
          <a:off x="4343400" y="1981200"/>
          <a:ext cx="45720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8035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934200" cy="1143000"/>
          </a:xfrm>
        </p:spPr>
        <p:txBody>
          <a:bodyPr>
            <a:normAutofit/>
          </a:bodyPr>
          <a:lstStyle/>
          <a:p>
            <a:r>
              <a:rPr lang="en-GB" dirty="0"/>
              <a:t>Pin your Activity on the map</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254" t="3155"/>
          <a:stretch/>
        </p:blipFill>
        <p:spPr>
          <a:xfrm>
            <a:off x="1905000" y="1447800"/>
            <a:ext cx="6611294" cy="4677449"/>
          </a:xfrm>
          <a:prstGeom prst="rect">
            <a:avLst/>
          </a:prstGeom>
        </p:spPr>
      </p:pic>
    </p:spTree>
    <p:extLst>
      <p:ext uri="{BB962C8B-B14F-4D97-AF65-F5344CB8AC3E}">
        <p14:creationId xmlns:p14="http://schemas.microsoft.com/office/powerpoint/2010/main" val="73012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934200" cy="1143000"/>
          </a:xfrm>
        </p:spPr>
        <p:txBody>
          <a:bodyPr>
            <a:normAutofit fontScale="90000"/>
          </a:bodyPr>
          <a:lstStyle/>
          <a:p>
            <a:r>
              <a:rPr lang="bg-BG" dirty="0"/>
              <a:t>Разширяване на </a:t>
            </a:r>
            <a:r>
              <a:rPr lang="en-GB" dirty="0"/>
              <a:t>Code Week </a:t>
            </a:r>
            <a:r>
              <a:rPr lang="bg-BG" dirty="0"/>
              <a:t>общността</a:t>
            </a:r>
            <a:br>
              <a:rPr lang="en-GB" dirty="0"/>
            </a:br>
            <a:endParaRPr lang="en-GB" dirty="0"/>
          </a:p>
        </p:txBody>
      </p:sp>
      <p:sp>
        <p:nvSpPr>
          <p:cNvPr id="3" name="Content Placeholder 2"/>
          <p:cNvSpPr>
            <a:spLocks noGrp="1"/>
          </p:cNvSpPr>
          <p:nvPr>
            <p:ph idx="1"/>
          </p:nvPr>
        </p:nvSpPr>
        <p:spPr>
          <a:xfrm>
            <a:off x="1752600" y="1371600"/>
            <a:ext cx="7315200" cy="4525963"/>
          </a:xfrm>
        </p:spPr>
        <p:txBody>
          <a:bodyPr>
            <a:normAutofit/>
          </a:bodyPr>
          <a:lstStyle/>
          <a:p>
            <a:pPr marL="0" indent="0" algn="just">
              <a:buNone/>
            </a:pPr>
            <a:r>
              <a:rPr lang="en-US" sz="2400" dirty="0"/>
              <a:t>		</a:t>
            </a:r>
          </a:p>
          <a:p>
            <a:pPr marL="0" indent="0" algn="just">
              <a:buNone/>
            </a:pPr>
            <a:endParaRPr lang="en-US" sz="2400" dirty="0">
              <a:solidFill>
                <a:schemeClr val="accent3"/>
              </a:solidFill>
            </a:endParaRPr>
          </a:p>
          <a:p>
            <a:pPr marL="0" indent="0" algn="just">
              <a:buNone/>
            </a:pPr>
            <a:r>
              <a:rPr lang="en-US" sz="2400" dirty="0">
                <a:solidFill>
                  <a:schemeClr val="accent5"/>
                </a:solidFill>
              </a:rPr>
              <a:t>European&lt;&gt;National&lt;&gt;Regional&lt;&gt;Local&lt;&gt;European</a:t>
            </a:r>
          </a:p>
          <a:p>
            <a:pPr marL="0" indent="0" algn="just">
              <a:buNone/>
            </a:pPr>
            <a:endParaRPr lang="en-US" sz="2400" dirty="0">
              <a:solidFill>
                <a:schemeClr val="accent4"/>
              </a:solidFill>
            </a:endParaRPr>
          </a:p>
        </p:txBody>
      </p:sp>
      <p:graphicFrame>
        <p:nvGraphicFramePr>
          <p:cNvPr id="4" name="Diagram 3"/>
          <p:cNvGraphicFramePr/>
          <p:nvPr>
            <p:extLst>
              <p:ext uri="{D42A27DB-BD31-4B8C-83A1-F6EECF244321}">
                <p14:modId xmlns:p14="http://schemas.microsoft.com/office/powerpoint/2010/main" val="3096828459"/>
              </p:ext>
            </p:extLst>
          </p:nvPr>
        </p:nvGraphicFramePr>
        <p:xfrm>
          <a:off x="2008632" y="2743200"/>
          <a:ext cx="6803136"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7957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221" y="228600"/>
            <a:ext cx="6934200" cy="1143000"/>
          </a:xfrm>
        </p:spPr>
        <p:txBody>
          <a:bodyPr>
            <a:normAutofit fontScale="90000"/>
          </a:bodyPr>
          <a:lstStyle/>
          <a:p>
            <a:br>
              <a:rPr lang="en-GB" dirty="0"/>
            </a:br>
            <a:r>
              <a:rPr lang="bg-BG" dirty="0"/>
              <a:t>Тематични направления</a:t>
            </a:r>
            <a:br>
              <a:rPr lang="en-GB" dirty="0"/>
            </a:br>
            <a:endParaRPr lang="en-GB" dirty="0"/>
          </a:p>
        </p:txBody>
      </p:sp>
      <p:sp>
        <p:nvSpPr>
          <p:cNvPr id="3" name="Content Placeholder 2"/>
          <p:cNvSpPr>
            <a:spLocks noGrp="1"/>
          </p:cNvSpPr>
          <p:nvPr>
            <p:ph idx="1"/>
          </p:nvPr>
        </p:nvSpPr>
        <p:spPr>
          <a:xfrm>
            <a:off x="1981200" y="1600200"/>
            <a:ext cx="6705600" cy="4572000"/>
          </a:xfrm>
        </p:spPr>
        <p:txBody>
          <a:bodyPr>
            <a:normAutofit fontScale="85000" lnSpcReduction="20000"/>
          </a:bodyPr>
          <a:lstStyle/>
          <a:p>
            <a:pPr algn="just">
              <a:buFont typeface="Symbol" panose="05050102010706020507" pitchFamily="18" charset="2"/>
              <a:buChar char=""/>
            </a:pPr>
            <a:r>
              <a:rPr lang="bg-BG" sz="2400" dirty="0"/>
              <a:t>Основи на програмирането</a:t>
            </a:r>
            <a:endParaRPr lang="en-GB" sz="2400" dirty="0"/>
          </a:p>
          <a:p>
            <a:pPr algn="just">
              <a:buFont typeface="Symbol" panose="05050102010706020507" pitchFamily="18" charset="2"/>
              <a:buChar char=""/>
            </a:pPr>
            <a:r>
              <a:rPr lang="bg-BG" sz="2400" dirty="0"/>
              <a:t>Визуално/блоково програмиране</a:t>
            </a:r>
            <a:endParaRPr lang="en-GB" sz="2400" dirty="0"/>
          </a:p>
          <a:p>
            <a:pPr algn="just">
              <a:buFont typeface="Symbol" panose="05050102010706020507" pitchFamily="18" charset="2"/>
              <a:buChar char=""/>
            </a:pPr>
            <a:r>
              <a:rPr lang="bg-BG" sz="2400" dirty="0"/>
              <a:t>Разработване на софтуер</a:t>
            </a:r>
            <a:endParaRPr lang="en-GB" sz="2400" dirty="0"/>
          </a:p>
          <a:p>
            <a:pPr algn="just">
              <a:buFont typeface="Symbol" panose="05050102010706020507" pitchFamily="18" charset="2"/>
              <a:buChar char=""/>
            </a:pPr>
            <a:r>
              <a:rPr lang="bg-BG" sz="2400" dirty="0"/>
              <a:t>Забавни дейности по програмиране</a:t>
            </a:r>
            <a:endParaRPr lang="en-GB" sz="2400" dirty="0"/>
          </a:p>
          <a:p>
            <a:pPr algn="just">
              <a:buFont typeface="Symbol" panose="05050102010706020507" pitchFamily="18" charset="2"/>
              <a:buChar char=""/>
            </a:pPr>
            <a:r>
              <a:rPr lang="bg-BG" sz="2400" dirty="0"/>
              <a:t>Дизайн на игри</a:t>
            </a:r>
            <a:endParaRPr lang="en-GB" sz="2400" dirty="0"/>
          </a:p>
          <a:p>
            <a:pPr algn="just">
              <a:buFont typeface="Symbol" panose="05050102010706020507" pitchFamily="18" charset="2"/>
              <a:buChar char=""/>
            </a:pPr>
            <a:r>
              <a:rPr lang="bg-BG" sz="2400" dirty="0"/>
              <a:t>Разработване на мобилни приложения</a:t>
            </a:r>
          </a:p>
          <a:p>
            <a:pPr algn="just">
              <a:buFont typeface="Symbol" panose="05050102010706020507" pitchFamily="18" charset="2"/>
              <a:buChar char=""/>
            </a:pPr>
            <a:r>
              <a:rPr lang="bg-BG" sz="2400" dirty="0"/>
              <a:t>Уеб програмиране</a:t>
            </a:r>
            <a:endParaRPr lang="en-GB" sz="2400" dirty="0"/>
          </a:p>
          <a:p>
            <a:pPr algn="just">
              <a:buFont typeface="Symbol" panose="05050102010706020507" pitchFamily="18" charset="2"/>
              <a:buChar char=""/>
            </a:pPr>
            <a:r>
              <a:rPr lang="bg-BG" sz="2400" dirty="0"/>
              <a:t>Роботика</a:t>
            </a:r>
            <a:endParaRPr lang="en-GB" sz="2400" dirty="0"/>
          </a:p>
          <a:p>
            <a:pPr algn="just">
              <a:buFont typeface="Symbol" panose="05050102010706020507" pitchFamily="18" charset="2"/>
              <a:buChar char=""/>
            </a:pPr>
            <a:r>
              <a:rPr lang="bg-BG" sz="2400" dirty="0"/>
              <a:t>Изкуствен интелект</a:t>
            </a:r>
            <a:endParaRPr lang="en-GB" sz="2400" dirty="0"/>
          </a:p>
          <a:p>
            <a:pPr algn="just">
              <a:buFont typeface="Symbol" panose="05050102010706020507" pitchFamily="18" charset="2"/>
              <a:buChar char=""/>
            </a:pPr>
            <a:r>
              <a:rPr lang="bg-BG" sz="2400" dirty="0"/>
              <a:t>Разширена реалност</a:t>
            </a:r>
            <a:endParaRPr lang="en-GB" sz="2400" dirty="0"/>
          </a:p>
          <a:p>
            <a:pPr algn="just">
              <a:buFont typeface="Symbol" panose="05050102010706020507" pitchFamily="18" charset="2"/>
              <a:buChar char=""/>
            </a:pPr>
            <a:r>
              <a:rPr lang="bg-BG" sz="2400" dirty="0"/>
              <a:t>Интернет на нещата</a:t>
            </a:r>
            <a:endParaRPr lang="en-GB" sz="2400" dirty="0"/>
          </a:p>
          <a:p>
            <a:pPr algn="just">
              <a:buFont typeface="Symbol" panose="05050102010706020507" pitchFamily="18" charset="2"/>
              <a:buChar char=""/>
            </a:pPr>
            <a:r>
              <a:rPr lang="bg-BG" sz="2400" dirty="0"/>
              <a:t>3</a:t>
            </a:r>
            <a:r>
              <a:rPr lang="en-GB" sz="2400" dirty="0"/>
              <a:t>D </a:t>
            </a:r>
            <a:r>
              <a:rPr lang="bg-BG" sz="2400" dirty="0"/>
              <a:t>печат</a:t>
            </a:r>
            <a:endParaRPr lang="en-GB" sz="2400" dirty="0"/>
          </a:p>
          <a:p>
            <a:pPr algn="just">
              <a:buFont typeface="Symbol" panose="05050102010706020507" pitchFamily="18" charset="2"/>
              <a:buChar char=""/>
            </a:pPr>
            <a:r>
              <a:rPr lang="bg-BG" sz="2400" dirty="0"/>
              <a:t>Повишаване на мотивацията и осведомеността</a:t>
            </a:r>
            <a:endParaRPr lang="en-GB" sz="2400" dirty="0"/>
          </a:p>
          <a:p>
            <a:pPr algn="just">
              <a:buFont typeface="Symbol" panose="05050102010706020507" pitchFamily="18" charset="2"/>
              <a:buChar char=""/>
            </a:pPr>
            <a:r>
              <a:rPr lang="bg-BG" sz="2400" dirty="0"/>
              <a:t>Други дейности свързани с дигиталната компетентност</a:t>
            </a:r>
            <a:endParaRPr lang="en-GB" sz="2400" dirty="0"/>
          </a:p>
          <a:p>
            <a:pPr marL="0" indent="0" algn="just">
              <a:buNone/>
            </a:pPr>
            <a:endParaRPr lang="en-US" sz="2400" dirty="0">
              <a:solidFill>
                <a:schemeClr val="accent4"/>
              </a:solidFill>
            </a:endParaRPr>
          </a:p>
        </p:txBody>
      </p:sp>
    </p:spTree>
    <p:extLst>
      <p:ext uri="{BB962C8B-B14F-4D97-AF65-F5344CB8AC3E}">
        <p14:creationId xmlns:p14="http://schemas.microsoft.com/office/powerpoint/2010/main" val="224572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221" y="228600"/>
            <a:ext cx="6934200" cy="1143000"/>
          </a:xfrm>
        </p:spPr>
        <p:txBody>
          <a:bodyPr>
            <a:normAutofit fontScale="90000"/>
          </a:bodyPr>
          <a:lstStyle/>
          <a:p>
            <a:br>
              <a:rPr lang="en-GB" dirty="0"/>
            </a:br>
            <a:r>
              <a:rPr lang="bg-BG" dirty="0"/>
              <a:t>Връзки</a:t>
            </a:r>
            <a:endParaRPr lang="en-GB" dirty="0"/>
          </a:p>
        </p:txBody>
      </p:sp>
      <p:sp>
        <p:nvSpPr>
          <p:cNvPr id="3" name="Content Placeholder 2"/>
          <p:cNvSpPr>
            <a:spLocks noGrp="1"/>
          </p:cNvSpPr>
          <p:nvPr>
            <p:ph idx="1"/>
          </p:nvPr>
        </p:nvSpPr>
        <p:spPr>
          <a:xfrm>
            <a:off x="1752599" y="1600200"/>
            <a:ext cx="7160821" cy="4572000"/>
          </a:xfrm>
        </p:spPr>
        <p:txBody>
          <a:bodyPr>
            <a:normAutofit/>
          </a:bodyPr>
          <a:lstStyle/>
          <a:p>
            <a:pPr>
              <a:buFont typeface="Symbol" panose="05050102010706020507" pitchFamily="18" charset="2"/>
              <a:buChar char=""/>
            </a:pPr>
            <a:endParaRPr lang="bg-BG" u="sng" dirty="0"/>
          </a:p>
          <a:p>
            <a:pPr marL="0" indent="0" algn="just">
              <a:buNone/>
            </a:pPr>
            <a:r>
              <a:rPr lang="bg-BG" sz="2400" u="sng" dirty="0"/>
              <a:t>Регистрация на дейност на училище</a:t>
            </a:r>
          </a:p>
          <a:p>
            <a:pPr algn="just">
              <a:buFont typeface="Symbol" panose="05050102010706020507" pitchFamily="18" charset="2"/>
              <a:buChar char=""/>
            </a:pPr>
            <a:r>
              <a:rPr lang="en-US" u="sng" dirty="0">
                <a:hlinkClick r:id="rId3"/>
              </a:rPr>
              <a:t>http://codeweek.eu/schools</a:t>
            </a:r>
            <a:r>
              <a:rPr lang="en-US" dirty="0"/>
              <a:t> </a:t>
            </a:r>
            <a:endParaRPr lang="bg-BG" dirty="0"/>
          </a:p>
          <a:p>
            <a:pPr algn="just">
              <a:buFont typeface="Symbol" panose="05050102010706020507" pitchFamily="18" charset="2"/>
              <a:buChar char=""/>
            </a:pPr>
            <a:endParaRPr lang="en-US" sz="2400" dirty="0">
              <a:solidFill>
                <a:schemeClr val="accent4"/>
              </a:solidFill>
            </a:endParaRPr>
          </a:p>
          <a:p>
            <a:pPr marL="0" indent="0" algn="just">
              <a:buNone/>
            </a:pPr>
            <a:r>
              <a:rPr lang="bg-BG" sz="2800" dirty="0">
                <a:solidFill>
                  <a:schemeClr val="accent4"/>
                </a:solidFill>
              </a:rPr>
              <a:t>Представяне на вдъхновяваща история в блог</a:t>
            </a:r>
            <a:endParaRPr lang="en-US" sz="2800" dirty="0">
              <a:solidFill>
                <a:schemeClr val="accent4"/>
              </a:solidFill>
            </a:endParaRPr>
          </a:p>
          <a:p>
            <a:pPr algn="just">
              <a:buFont typeface="Symbol" panose="05050102010706020507" pitchFamily="18" charset="2"/>
              <a:buChar char=""/>
            </a:pPr>
            <a:r>
              <a:rPr lang="en-US" sz="2800" u="sng" dirty="0">
                <a:hlinkClick r:id="rId4"/>
              </a:rPr>
              <a:t>http://blog.codeweek.eu/submit</a:t>
            </a:r>
            <a:r>
              <a:rPr lang="en-US" sz="2800" dirty="0"/>
              <a:t> </a:t>
            </a:r>
            <a:endParaRPr lang="bg-BG" sz="2800" dirty="0">
              <a:solidFill>
                <a:schemeClr val="accent4"/>
              </a:solidFill>
            </a:endParaRPr>
          </a:p>
          <a:p>
            <a:pPr algn="just">
              <a:buFont typeface="Symbol" panose="05050102010706020507" pitchFamily="18" charset="2"/>
              <a:buChar char=""/>
            </a:pPr>
            <a:endParaRPr lang="en-US" sz="2400" dirty="0">
              <a:solidFill>
                <a:schemeClr val="accent4"/>
              </a:solidFill>
            </a:endParaRPr>
          </a:p>
        </p:txBody>
      </p:sp>
    </p:spTree>
    <p:extLst>
      <p:ext uri="{BB962C8B-B14F-4D97-AF65-F5344CB8AC3E}">
        <p14:creationId xmlns:p14="http://schemas.microsoft.com/office/powerpoint/2010/main" val="157875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6934200" cy="1143000"/>
          </a:xfrm>
        </p:spPr>
        <p:txBody>
          <a:bodyPr>
            <a:normAutofit fontScale="90000"/>
          </a:bodyPr>
          <a:lstStyle/>
          <a:p>
            <a:br>
              <a:rPr lang="en-GB" dirty="0"/>
            </a:br>
            <a:r>
              <a:rPr lang="en-US" dirty="0"/>
              <a:t>Find the “Schools” tab</a:t>
            </a:r>
            <a:br>
              <a:rPr lang="en-GB" dirty="0"/>
            </a:br>
            <a:br>
              <a:rPr lang="en-GB" dirty="0"/>
            </a:br>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969" t="-1818"/>
          <a:stretch/>
        </p:blipFill>
        <p:spPr>
          <a:xfrm>
            <a:off x="1752600" y="1371600"/>
            <a:ext cx="7357533" cy="4267200"/>
          </a:xfrm>
          <a:prstGeom prst="rect">
            <a:avLst/>
          </a:prstGeom>
        </p:spPr>
      </p:pic>
    </p:spTree>
    <p:extLst>
      <p:ext uri="{BB962C8B-B14F-4D97-AF65-F5344CB8AC3E}">
        <p14:creationId xmlns:p14="http://schemas.microsoft.com/office/powerpoint/2010/main" val="58585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7142" y="685800"/>
            <a:ext cx="6934200" cy="1143000"/>
          </a:xfrm>
        </p:spPr>
        <p:txBody>
          <a:bodyPr>
            <a:normAutofit fontScale="90000"/>
          </a:bodyPr>
          <a:lstStyle/>
          <a:p>
            <a:r>
              <a:rPr lang="bg-BG" dirty="0"/>
              <a:t>Отличия</a:t>
            </a:r>
            <a:br>
              <a:rPr lang="bg-BG" dirty="0"/>
            </a:br>
            <a:r>
              <a:rPr lang="bg-BG" sz="2200" dirty="0"/>
              <a:t>регистрация във формуляра: </a:t>
            </a:r>
            <a:r>
              <a:rPr lang="en-GB" sz="2400" u="sng" dirty="0">
                <a:hlinkClick r:id="rId3"/>
              </a:rPr>
              <a:t>https://goo.gl/forms/Ojx21LRUICxKwrZn1</a:t>
            </a:r>
            <a:br>
              <a:rPr lang="en-GB" sz="2400" dirty="0"/>
            </a:br>
            <a:br>
              <a:rPr lang="bg-BG" sz="2200" dirty="0"/>
            </a:br>
            <a:endParaRPr lang="en-GB" sz="2200" dirty="0"/>
          </a:p>
        </p:txBody>
      </p:sp>
      <p:sp>
        <p:nvSpPr>
          <p:cNvPr id="3" name="Правоъгълник 2">
            <a:extLst>
              <a:ext uri="{FF2B5EF4-FFF2-40B4-BE49-F238E27FC236}">
                <a16:creationId xmlns:a16="http://schemas.microsoft.com/office/drawing/2014/main" id="{A2B8705B-77F2-4B70-B50F-1D7B51869060}"/>
              </a:ext>
            </a:extLst>
          </p:cNvPr>
          <p:cNvSpPr/>
          <p:nvPr/>
        </p:nvSpPr>
        <p:spPr>
          <a:xfrm>
            <a:off x="1870212" y="1507663"/>
            <a:ext cx="6858000" cy="4801314"/>
          </a:xfrm>
          <a:prstGeom prst="rect">
            <a:avLst/>
          </a:prstGeom>
        </p:spPr>
        <p:txBody>
          <a:bodyPr wrap="square">
            <a:spAutoFit/>
          </a:bodyPr>
          <a:lstStyle/>
          <a:p>
            <a:r>
              <a:rPr lang="en-GB" dirty="0"/>
              <a:t> </a:t>
            </a:r>
          </a:p>
          <a:p>
            <a:pPr indent="431800" algn="just">
              <a:spcAft>
                <a:spcPts val="0"/>
              </a:spcAft>
            </a:pPr>
            <a:r>
              <a:rPr lang="bg-BG" sz="2400" dirty="0">
                <a:latin typeface="+mj-lt"/>
                <a:ea typeface="+mj-ea"/>
                <a:cs typeface="+mj-cs"/>
              </a:rPr>
              <a:t>МОН и ще отличи с грамоти първите 5 в следните категории:</a:t>
            </a:r>
          </a:p>
          <a:p>
            <a:pPr indent="431800" algn="just">
              <a:spcAft>
                <a:spcPts val="0"/>
              </a:spcAft>
            </a:pPr>
            <a:endParaRPr lang="en-GB" sz="2400" dirty="0">
              <a:latin typeface="+mj-lt"/>
              <a:ea typeface="+mj-ea"/>
              <a:cs typeface="+mj-cs"/>
            </a:endParaRPr>
          </a:p>
          <a:p>
            <a:pPr indent="431800">
              <a:spcAft>
                <a:spcPts val="0"/>
              </a:spcAft>
            </a:pPr>
            <a:r>
              <a:rPr lang="bg-BG" sz="2400" dirty="0">
                <a:latin typeface="+mj-lt"/>
                <a:ea typeface="+mj-ea"/>
                <a:cs typeface="+mj-cs"/>
              </a:rPr>
              <a:t>1. Училище с най-много регистрирани  и реализирани </a:t>
            </a:r>
            <a:r>
              <a:rPr lang="bg-BG" sz="2400" b="1" dirty="0">
                <a:latin typeface="+mj-lt"/>
                <a:ea typeface="+mj-ea"/>
                <a:cs typeface="+mj-cs"/>
              </a:rPr>
              <a:t>събития</a:t>
            </a:r>
            <a:r>
              <a:rPr lang="bg-BG" sz="2400" dirty="0">
                <a:latin typeface="+mj-lt"/>
                <a:ea typeface="+mj-ea"/>
                <a:cs typeface="+mj-cs"/>
              </a:rPr>
              <a:t>;</a:t>
            </a:r>
            <a:endParaRPr lang="en-GB" sz="2400" dirty="0">
              <a:latin typeface="+mj-lt"/>
              <a:ea typeface="+mj-ea"/>
              <a:cs typeface="+mj-cs"/>
            </a:endParaRPr>
          </a:p>
          <a:p>
            <a:pPr indent="431800">
              <a:spcAft>
                <a:spcPts val="0"/>
              </a:spcAft>
            </a:pPr>
            <a:r>
              <a:rPr lang="bg-BG" sz="2400" dirty="0">
                <a:latin typeface="+mj-lt"/>
                <a:ea typeface="+mj-ea"/>
                <a:cs typeface="+mj-cs"/>
              </a:rPr>
              <a:t>2. Учител с най-много разработени и предоставени </a:t>
            </a:r>
            <a:r>
              <a:rPr lang="bg-BG" sz="2400" b="1" dirty="0">
                <a:latin typeface="+mj-lt"/>
                <a:ea typeface="+mj-ea"/>
                <a:cs typeface="+mj-cs"/>
              </a:rPr>
              <a:t>ресурси</a:t>
            </a:r>
            <a:r>
              <a:rPr lang="bg-BG" sz="2400" dirty="0">
                <a:latin typeface="+mj-lt"/>
                <a:ea typeface="+mj-ea"/>
                <a:cs typeface="+mj-cs"/>
              </a:rPr>
              <a:t>; </a:t>
            </a:r>
            <a:endParaRPr lang="en-GB" sz="2400" dirty="0">
              <a:latin typeface="+mj-lt"/>
              <a:ea typeface="+mj-ea"/>
              <a:cs typeface="+mj-cs"/>
            </a:endParaRPr>
          </a:p>
          <a:p>
            <a:pPr indent="431800">
              <a:spcAft>
                <a:spcPts val="0"/>
              </a:spcAft>
            </a:pPr>
            <a:r>
              <a:rPr lang="bg-BG" sz="2400" dirty="0">
                <a:latin typeface="+mj-lt"/>
                <a:ea typeface="+mj-ea"/>
                <a:cs typeface="+mj-cs"/>
              </a:rPr>
              <a:t>3. Училище с най-много регистрирани и реализирани </a:t>
            </a:r>
            <a:r>
              <a:rPr lang="bg-BG" sz="2400" b="1" dirty="0">
                <a:latin typeface="+mj-lt"/>
                <a:ea typeface="+mj-ea"/>
                <a:cs typeface="+mj-cs"/>
              </a:rPr>
              <a:t>партньорски инициативи</a:t>
            </a:r>
            <a:r>
              <a:rPr lang="bg-BG" sz="2400" dirty="0">
                <a:latin typeface="+mj-lt"/>
                <a:ea typeface="+mj-ea"/>
                <a:cs typeface="+mj-cs"/>
              </a:rPr>
              <a:t> с училища от България или чужбина;</a:t>
            </a:r>
            <a:endParaRPr lang="en-GB" sz="2400" dirty="0">
              <a:latin typeface="+mj-lt"/>
              <a:ea typeface="+mj-ea"/>
              <a:cs typeface="+mj-cs"/>
            </a:endParaRPr>
          </a:p>
          <a:p>
            <a:pPr indent="431800">
              <a:spcAft>
                <a:spcPts val="0"/>
              </a:spcAft>
            </a:pPr>
            <a:r>
              <a:rPr lang="bg-BG" sz="2400" dirty="0">
                <a:latin typeface="+mj-lt"/>
                <a:ea typeface="+mj-ea"/>
                <a:cs typeface="+mj-cs"/>
              </a:rPr>
              <a:t>4. Училище с най-голям </a:t>
            </a:r>
            <a:r>
              <a:rPr lang="bg-BG" sz="2400" b="1" dirty="0">
                <a:latin typeface="+mj-lt"/>
                <a:ea typeface="+mj-ea"/>
                <a:cs typeface="+mj-cs"/>
              </a:rPr>
              <a:t>общ брой </a:t>
            </a:r>
            <a:r>
              <a:rPr lang="bg-BG" sz="2400" dirty="0">
                <a:latin typeface="+mj-lt"/>
                <a:ea typeface="+mj-ea"/>
                <a:cs typeface="+mj-cs"/>
              </a:rPr>
              <a:t>реализирани инициативи.</a:t>
            </a:r>
            <a:endParaRPr lang="en-GB" sz="2400" dirty="0">
              <a:latin typeface="+mj-lt"/>
              <a:ea typeface="+mj-ea"/>
              <a:cs typeface="+mj-cs"/>
            </a:endParaRPr>
          </a:p>
        </p:txBody>
      </p:sp>
    </p:spTree>
    <p:extLst>
      <p:ext uri="{BB962C8B-B14F-4D97-AF65-F5344CB8AC3E}">
        <p14:creationId xmlns:p14="http://schemas.microsoft.com/office/powerpoint/2010/main" val="3191141778"/>
      </p:ext>
    </p:extLst>
  </p:cSld>
  <p:clrMapOvr>
    <a:masterClrMapping/>
  </p:clrMapOvr>
</p:sld>
</file>

<file path=ppt/theme/theme1.xml><?xml version="1.0" encoding="utf-8"?>
<a:theme xmlns:a="http://schemas.openxmlformats.org/drawingml/2006/main" name="Office Theme">
  <a:themeElements>
    <a:clrScheme name="EU Code Week">
      <a:dk1>
        <a:srgbClr val="EB5C36"/>
      </a:dk1>
      <a:lt1>
        <a:srgbClr val="1F497D"/>
      </a:lt1>
      <a:dk2>
        <a:srgbClr val="FFFFFF"/>
      </a:dk2>
      <a:lt2>
        <a:srgbClr val="FFFFFF"/>
      </a:lt2>
      <a:accent1>
        <a:srgbClr val="EB5C36"/>
      </a:accent1>
      <a:accent2>
        <a:srgbClr val="FFFD3A"/>
      </a:accent2>
      <a:accent3>
        <a:srgbClr val="00B7ED"/>
      </a:accent3>
      <a:accent4>
        <a:srgbClr val="981A80"/>
      </a:accent4>
      <a:accent5>
        <a:srgbClr val="E5007E"/>
      </a:accent5>
      <a:accent6>
        <a:srgbClr val="F79646"/>
      </a:accent6>
      <a:hlink>
        <a:srgbClr val="1F497D"/>
      </a:hlink>
      <a:folHlink>
        <a:srgbClr val="800080"/>
      </a:folHlink>
    </a:clrScheme>
    <a:fontScheme name="EU Code Week">
      <a:majorFont>
        <a:latin typeface="EC Square Sans Pro Medium"/>
        <a:ea typeface=""/>
        <a:cs typeface=""/>
      </a:majorFont>
      <a:minorFont>
        <a:latin typeface="EC Square Sans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401</Words>
  <Application>Microsoft Office PowerPoint</Application>
  <PresentationFormat>Презентация на цял екран (4:3)</PresentationFormat>
  <Paragraphs>115</Paragraphs>
  <Slides>12</Slides>
  <Notes>11</Notes>
  <HiddenSlides>0</HiddenSlides>
  <MMClips>0</MMClips>
  <ScaleCrop>false</ScaleCrop>
  <HeadingPairs>
    <vt:vector size="6" baseType="variant">
      <vt:variant>
        <vt:lpstr>Използвани шрифтове</vt:lpstr>
      </vt:variant>
      <vt:variant>
        <vt:i4>6</vt:i4>
      </vt:variant>
      <vt:variant>
        <vt:lpstr>Тема</vt:lpstr>
      </vt:variant>
      <vt:variant>
        <vt:i4>1</vt:i4>
      </vt:variant>
      <vt:variant>
        <vt:lpstr>Заглавия на слайдовете</vt:lpstr>
      </vt:variant>
      <vt:variant>
        <vt:i4>12</vt:i4>
      </vt:variant>
    </vt:vector>
  </HeadingPairs>
  <TitlesOfParts>
    <vt:vector size="19" baseType="lpstr">
      <vt:lpstr>Arial</vt:lpstr>
      <vt:lpstr>Calibri</vt:lpstr>
      <vt:lpstr>EC Square Sans Pro</vt:lpstr>
      <vt:lpstr>EC Square Sans Pro Medium</vt:lpstr>
      <vt:lpstr>Symbol</vt:lpstr>
      <vt:lpstr>Times New Roman</vt:lpstr>
      <vt:lpstr>Office Theme</vt:lpstr>
      <vt:lpstr>Европейска седмица на програмирането 6-21 октомври 2018 г. EU Code Week http://codeweek.eu </vt:lpstr>
      <vt:lpstr>Какво е EU code week? </vt:lpstr>
      <vt:lpstr>EU Code Week  през годините</vt:lpstr>
      <vt:lpstr>Pin your Activity on the map</vt:lpstr>
      <vt:lpstr>Разширяване на Code Week общността </vt:lpstr>
      <vt:lpstr> Тематични направления </vt:lpstr>
      <vt:lpstr> Връзки</vt:lpstr>
      <vt:lpstr> Find the “Schools” tab  </vt:lpstr>
      <vt:lpstr>Отличия регистрация във формуляра: https://goo.gl/forms/Ojx21LRUICxKwrZn1  </vt:lpstr>
      <vt:lpstr>  The Ambassadors Посланиците за България   </vt:lpstr>
      <vt:lpstr>  The Leading Teachers  Водещи учители  </vt:lpstr>
      <vt:lpstr>  Contacts &amp; support  </vt:lpstr>
    </vt:vector>
  </TitlesOfParts>
  <Company>GCG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1 Heading 2 Heading 3 Normal</dc:title>
  <dc:creator>Cinkova, Gabriela</dc:creator>
  <cp:lastModifiedBy>Silvia Kantcheva</cp:lastModifiedBy>
  <cp:revision>72</cp:revision>
  <dcterms:created xsi:type="dcterms:W3CDTF">2018-08-30T08:29:17Z</dcterms:created>
  <dcterms:modified xsi:type="dcterms:W3CDTF">2018-09-29T07:27:40Z</dcterms:modified>
</cp:coreProperties>
</file>