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257" r:id="rId3"/>
    <p:sldId id="258" r:id="rId4"/>
    <p:sldId id="266" r:id="rId5"/>
    <p:sldId id="260" r:id="rId6"/>
    <p:sldId id="259" r:id="rId7"/>
    <p:sldId id="270" r:id="rId8"/>
    <p:sldId id="273" r:id="rId9"/>
    <p:sldId id="272" r:id="rId10"/>
    <p:sldId id="275" r:id="rId11"/>
    <p:sldId id="274" r:id="rId12"/>
    <p:sldId id="276" r:id="rId13"/>
    <p:sldId id="277" r:id="rId14"/>
    <p:sldId id="278" r:id="rId15"/>
    <p:sldId id="279" r:id="rId16"/>
    <p:sldId id="280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</p:sldIdLst>
  <p:sldSz cx="9144000" cy="6858000" type="screen4x3"/>
  <p:notesSz cx="6845300" cy="91963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339933"/>
    <a:srgbClr val="320C00"/>
    <a:srgbClr val="922300"/>
    <a:srgbClr val="461700"/>
    <a:srgbClr val="FF845D"/>
    <a:srgbClr val="FF9933"/>
    <a:srgbClr val="FF9900"/>
    <a:srgbClr val="AC3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00" autoAdjust="0"/>
  </p:normalViewPr>
  <p:slideViewPr>
    <p:cSldViewPr>
      <p:cViewPr>
        <p:scale>
          <a:sx n="96" d="100"/>
          <a:sy n="96" d="100"/>
        </p:scale>
        <p:origin x="-122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bg-BG" altLang="bg-BG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6675" y="0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bg-BG" altLang="bg-BG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4425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bg-BG" altLang="bg-BG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6675" y="8734425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903EF18C-CDA6-404D-8D3E-14CB486AF37B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961959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09638">
              <a:defRPr sz="1000" b="0" i="1"/>
            </a:lvl1pPr>
          </a:lstStyle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09638">
              <a:defRPr sz="1000" b="0" i="1"/>
            </a:lvl1pPr>
          </a:lstStyle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altLang="bg-BG" smtClean="0"/>
              <a:t>Второ ниво</a:t>
            </a:r>
          </a:p>
          <a:p>
            <a:pPr lvl="2"/>
            <a:r>
              <a:rPr lang="bg-BG" altLang="bg-BG" smtClean="0"/>
              <a:t>Трето ниво</a:t>
            </a:r>
          </a:p>
          <a:p>
            <a:pPr lvl="3"/>
            <a:r>
              <a:rPr lang="bg-BG" altLang="bg-BG" smtClean="0"/>
              <a:t>Четвърто ниво</a:t>
            </a:r>
          </a:p>
          <a:p>
            <a:pPr lvl="4"/>
            <a:r>
              <a:rPr lang="bg-BG" altLang="bg-BG" smtClean="0"/>
              <a:t>Пето ниво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09638">
              <a:defRPr sz="1000" b="0" i="1"/>
            </a:lvl1pPr>
          </a:lstStyle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09638">
              <a:defRPr sz="1000" b="0" i="1"/>
            </a:lvl1pPr>
          </a:lstStyle>
          <a:p>
            <a:r>
              <a:rPr lang="bg-BG" altLang="bg-BG"/>
              <a:t>##</a:t>
            </a:r>
            <a:endParaRPr lang="bg-BG" altLang="bg-BG" sz="1200" i="0"/>
          </a:p>
        </p:txBody>
      </p:sp>
    </p:spTree>
    <p:extLst>
      <p:ext uri="{BB962C8B-B14F-4D97-AF65-F5344CB8AC3E}">
        <p14:creationId xmlns:p14="http://schemas.microsoft.com/office/powerpoint/2010/main" val="342869561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04800" y="533400"/>
            <a:ext cx="8458200" cy="5791200"/>
          </a:xfrm>
          <a:prstGeom prst="rect">
            <a:avLst/>
          </a:prstGeom>
          <a:solidFill>
            <a:srgbClr val="FFFFFF">
              <a:alpha val="80000"/>
            </a:srgbClr>
          </a:solidFill>
          <a:ln w="38100" cap="sq">
            <a:solidFill>
              <a:srgbClr val="5C2305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533400" y="762000"/>
            <a:ext cx="8001000" cy="5334000"/>
          </a:xfrm>
          <a:prstGeom prst="rect">
            <a:avLst/>
          </a:prstGeom>
          <a:noFill/>
          <a:ln w="76200" cap="sq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2741613" y="1370013"/>
            <a:ext cx="5484812" cy="2133600"/>
          </a:xfrm>
        </p:spPr>
        <p:txBody>
          <a:bodyPr anchor="b"/>
          <a:lstStyle>
            <a:lvl1pPr>
              <a:defRPr sz="4600" b="1"/>
            </a:lvl1pPr>
          </a:lstStyle>
          <a:p>
            <a:pPr lvl="0"/>
            <a:r>
              <a:rPr lang="en-US" altLang="bg-BG" noProof="0" smtClean="0"/>
              <a:t>Click to edit Master title style</a:t>
            </a:r>
            <a:endParaRPr lang="bg-BG" altLang="bg-BG" noProof="0" smtClean="0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3581400"/>
            <a:ext cx="5486400" cy="1058863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pPr lvl="0"/>
            <a:r>
              <a:rPr lang="en-US" altLang="bg-BG" noProof="0" smtClean="0"/>
              <a:t>Click to edit Master subtitle style</a:t>
            </a:r>
            <a:endParaRPr lang="bg-BG" altLang="bg-BG" noProof="0" smtClean="0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3E7A0BE-134C-4103-829B-ED3D2FF5A224}" type="slidenum">
              <a:rPr lang="bg-BG" altLang="bg-BG"/>
              <a:pPr/>
              <a:t>‹#›</a:t>
            </a:fld>
            <a:endParaRPr lang="bg-BG" altLang="bg-BG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8CAB4FB1-0608-4119-B6EC-4D92D981DA20}" type="datetime1">
              <a:rPr lang="bg-BG" altLang="bg-BG"/>
              <a:pPr/>
              <a:t>10.9.2019 г.</a:t>
            </a:fld>
            <a:endParaRPr lang="bg-BG" alt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256AF8-92AD-4AE1-A45B-AD276CC0C453}" type="slidenum">
              <a:rPr lang="bg-BG" altLang="bg-BG"/>
              <a:pPr/>
              <a:t>‹#›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8EE91-EFF7-4DBC-BA48-B8EA33824C70}" type="datetime1">
              <a:rPr lang="bg-BG" altLang="bg-BG"/>
              <a:pPr/>
              <a:t>10.9.2019 г.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75486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838200"/>
            <a:ext cx="158115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838200"/>
            <a:ext cx="459105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47BA82-385B-45AA-B6B0-095BDE2503BC}" type="slidenum">
              <a:rPr lang="bg-BG" altLang="bg-BG"/>
              <a:pPr/>
              <a:t>‹#›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CCF3B-2B7E-4A57-8ED7-8848881076F7}" type="datetime1">
              <a:rPr lang="bg-BG" altLang="bg-BG"/>
              <a:pPr/>
              <a:t>10.9.2019 г.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14307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CD0A5C-5BE7-445B-A945-42236F7EEA54}" type="slidenum">
              <a:rPr lang="bg-BG" altLang="bg-BG"/>
              <a:pPr/>
              <a:t>‹#›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03C17-CB08-4FFE-A881-7B2B496212E1}" type="datetime1">
              <a:rPr lang="bg-BG" altLang="bg-BG"/>
              <a:pPr/>
              <a:t>10.9.2019 г.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9471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78EBED-CF98-45EF-89B3-86CCA782D54D}" type="slidenum">
              <a:rPr lang="bg-BG" altLang="bg-BG"/>
              <a:pPr/>
              <a:t>‹#›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8A931-E6C7-45BC-A942-A8C409A63D4F}" type="datetime1">
              <a:rPr lang="bg-BG" altLang="bg-BG"/>
              <a:pPr/>
              <a:t>10.9.2019 г.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70445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1613" y="1752600"/>
            <a:ext cx="266541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9425" y="1752600"/>
            <a:ext cx="2667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09058F-65BE-4ACC-90BA-FBB22DDCC16E}" type="slidenum">
              <a:rPr lang="bg-BG" altLang="bg-BG"/>
              <a:pPr/>
              <a:t>‹#›</a:t>
            </a:fld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10DA0-EA2A-40B9-93C8-95BE6A5BD1B5}" type="datetime1">
              <a:rPr lang="bg-BG" altLang="bg-BG"/>
              <a:pPr/>
              <a:t>10.9.2019 г.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6757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F750A3-A6B1-4D26-87AA-A8527B6B9520}" type="slidenum">
              <a:rPr lang="bg-BG" altLang="bg-BG"/>
              <a:pPr/>
              <a:t>‹#›</a:t>
            </a:fld>
            <a:endParaRPr lang="bg-BG" alt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2BC11-416A-4B76-BA53-8CFC31A6BCAF}" type="datetime1">
              <a:rPr lang="bg-BG" altLang="bg-BG"/>
              <a:pPr/>
              <a:t>10.9.2019 г.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857130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9C32DB-8FE8-4929-AEB5-119A109A81B0}" type="slidenum">
              <a:rPr lang="bg-BG" altLang="bg-BG"/>
              <a:pPr/>
              <a:t>‹#›</a:t>
            </a:fld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5D5DD-50DF-43C2-B68F-FA02255BC07D}" type="datetime1">
              <a:rPr lang="bg-BG" altLang="bg-BG"/>
              <a:pPr/>
              <a:t>10.9.2019 г.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39993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4D4B93-4007-4FB9-A195-CF37F555E4AF}" type="slidenum">
              <a:rPr lang="bg-BG" altLang="bg-BG"/>
              <a:pPr/>
              <a:t>‹#›</a:t>
            </a:fld>
            <a:endParaRPr lang="bg-BG" alt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C198C-DA97-454E-AC54-EF6DAA645C00}" type="datetime1">
              <a:rPr lang="bg-BG" altLang="bg-BG"/>
              <a:pPr/>
              <a:t>10.9.2019 г.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98652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F428BB-E23E-492E-B669-1210AD3C40D6}" type="slidenum">
              <a:rPr lang="bg-BG" altLang="bg-BG"/>
              <a:pPr/>
              <a:t>‹#›</a:t>
            </a:fld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6F34B-4CC6-42E2-A615-183B983839D9}" type="datetime1">
              <a:rPr lang="bg-BG" altLang="bg-BG"/>
              <a:pPr/>
              <a:t>10.9.2019 г.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34918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45B3CE-EF8F-4851-9698-CEEDF72CDFA1}" type="slidenum">
              <a:rPr lang="bg-BG" altLang="bg-BG"/>
              <a:pPr/>
              <a:t>‹#›</a:t>
            </a:fld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A5D96-56F6-45C6-96FB-4A581FD72BC2}" type="datetime1">
              <a:rPr lang="bg-BG" altLang="bg-BG"/>
              <a:pPr/>
              <a:t>10.9.2019 г.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42845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304800" y="533400"/>
            <a:ext cx="8458200" cy="5791200"/>
          </a:xfrm>
          <a:prstGeom prst="rect">
            <a:avLst/>
          </a:prstGeom>
          <a:solidFill>
            <a:srgbClr val="FFFFFF">
              <a:alpha val="80000"/>
            </a:srgbClr>
          </a:solidFill>
          <a:ln w="38100" cap="sq">
            <a:solidFill>
              <a:srgbClr val="5C2305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533400" y="762000"/>
            <a:ext cx="8001000" cy="5334000"/>
          </a:xfrm>
          <a:prstGeom prst="rect">
            <a:avLst/>
          </a:prstGeom>
          <a:noFill/>
          <a:ln w="76200" cap="sq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838200"/>
            <a:ext cx="6324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Щракнете, за да редактирате стила на заглавието в образеца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752600"/>
            <a:ext cx="5484812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altLang="bg-BG" smtClean="0"/>
              <a:t>Второ ниво</a:t>
            </a:r>
          </a:p>
          <a:p>
            <a:pPr lvl="2"/>
            <a:r>
              <a:rPr lang="bg-BG" altLang="bg-BG" smtClean="0"/>
              <a:t>Трето ниво</a:t>
            </a:r>
          </a:p>
          <a:p>
            <a:pPr lvl="3"/>
            <a:r>
              <a:rPr lang="bg-BG" altLang="bg-BG" smtClean="0"/>
              <a:t>Четвърто ниво</a:t>
            </a:r>
          </a:p>
          <a:p>
            <a:pPr lvl="4"/>
            <a:r>
              <a:rPr lang="bg-BG" altLang="bg-BG" smtClean="0"/>
              <a:t>Пето ниво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415088"/>
            <a:ext cx="739775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>
              <a:defRPr sz="1000" b="0">
                <a:latin typeface="+mn-lt"/>
              </a:defRPr>
            </a:lvl1pPr>
          </a:lstStyle>
          <a:p>
            <a:fld id="{A9E4B3FE-A040-4A27-8E55-1CB321F90806}" type="slidenum">
              <a:rPr lang="bg-BG" altLang="bg-BG"/>
              <a:pPr/>
              <a:t>‹#›</a:t>
            </a:fld>
            <a:endParaRPr lang="bg-BG" altLang="bg-BG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15088"/>
            <a:ext cx="44196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>
              <a:defRPr sz="1000" b="0">
                <a:latin typeface="+mn-lt"/>
              </a:defRPr>
            </a:lvl1pPr>
          </a:lstStyle>
          <a:p>
            <a:endParaRPr lang="bg-BG" altLang="bg-BG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905000" y="6415088"/>
            <a:ext cx="15938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>
              <a:defRPr sz="1000" b="0">
                <a:latin typeface="+mn-lt"/>
              </a:defRPr>
            </a:lvl1pPr>
          </a:lstStyle>
          <a:p>
            <a:fld id="{69FFEB70-ECEF-491E-9CCD-0967870B7163}" type="datetime1">
              <a:rPr lang="bg-BG" altLang="bg-BG"/>
              <a:pPr/>
              <a:t>10.9.2019 г.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2200">
          <a:solidFill>
            <a:srgbClr val="5C2305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2000">
          <a:solidFill>
            <a:srgbClr val="5C2305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>
          <a:solidFill>
            <a:srgbClr val="5C2305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600">
          <a:solidFill>
            <a:srgbClr val="5C2305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DF8E63BA-F8EA-411D-904A-1E90A15165FE}" type="datetime1">
              <a:rPr lang="bg-BG" altLang="bg-BG"/>
              <a:pPr/>
              <a:t>10.9.2019 г.</a:t>
            </a:fld>
            <a:endParaRPr lang="bg-BG" altLang="bg-BG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1370013"/>
            <a:ext cx="7920880" cy="3139108"/>
          </a:xfrm>
          <a:noFill/>
        </p:spPr>
        <p:txBody>
          <a:bodyPr anchor="ctr"/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bg-BG" altLang="bg-BG" sz="44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СЪСТЕЗАНИЯ ПО </a:t>
            </a:r>
            <a:r>
              <a:rPr lang="bg-BG" altLang="bg-BG" sz="4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ИНФОРМАТИКА, </a:t>
            </a:r>
            <a:r>
              <a:rPr lang="bg-BG" altLang="bg-BG" sz="44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ГРУПА </a:t>
            </a:r>
            <a:r>
              <a:rPr lang="en-US" altLang="bg-BG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bg-BG" altLang="bg-BG" sz="4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44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44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4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altLang="bg-BG" sz="4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bg-BG" altLang="bg-BG" sz="4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-201</a:t>
            </a:r>
            <a:r>
              <a:rPr lang="en-US" altLang="bg-BG" sz="4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bg-BG" altLang="bg-BG" sz="4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44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bg-BG" altLang="bg-BG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41613" y="5013176"/>
            <a:ext cx="5486400" cy="854224"/>
          </a:xfrm>
          <a:noFill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bg-BG" altLang="bg-BG" sz="36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Хисаря, 201</a:t>
            </a:r>
            <a:r>
              <a:rPr lang="en-US" altLang="bg-BG" sz="36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bg-BG" altLang="bg-BG" sz="36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год.</a:t>
            </a:r>
            <a:endParaRPr lang="en-US" altLang="bg-BG" sz="36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bg-BG" alt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НОИ-2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683568" y="1752600"/>
            <a:ext cx="7776864" cy="4191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sz="3200" b="1" dirty="0" smtClean="0"/>
              <a:t> </a:t>
            </a:r>
            <a:r>
              <a:rPr lang="bg-BG" altLang="bg-BG" sz="35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Двама ученици имат по </a:t>
            </a:r>
            <a:r>
              <a:rPr lang="bg-BG" altLang="bg-BG" sz="35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 </a:t>
            </a:r>
            <a:r>
              <a:rPr lang="bg-BG" altLang="bg-BG" sz="35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точки, 21 </a:t>
            </a:r>
            <a:r>
              <a:rPr lang="bg-BG" altLang="bg-BG" sz="35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g-BG" altLang="bg-BG" sz="35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НОИ-3 и последният е с 179 точки</a:t>
            </a:r>
            <a:endParaRPr lang="bg-BG" altLang="bg-BG" sz="35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33 </a:t>
            </a:r>
            <a:r>
              <a:rPr lang="bg-BG" altLang="bg-BG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0 точки</a:t>
            </a:r>
          </a:p>
          <a:p>
            <a:pPr>
              <a:spcBef>
                <a:spcPts val="18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118 </a:t>
            </a:r>
            <a:r>
              <a:rPr lang="bg-BG" altLang="bg-BG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явяват на областен кръг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129237986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395536" y="838200"/>
            <a:ext cx="828092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 3 – първи ден, Стара Загора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539552" y="1752600"/>
            <a:ext cx="7920880" cy="41910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Е1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ПОСЛЕДНА ЦИФРА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Кинка Кирилова-Лупанова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Делимост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Решена за 100 точки (3)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 с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4095703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395536" y="838200"/>
            <a:ext cx="828092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 3 – първи ден, Стара Загора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467544" y="1752600"/>
            <a:ext cx="8280920" cy="41910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Е2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СЪБИРАНЕ  НА                                                    </a:t>
            </a:r>
            <a:r>
              <a:rPr lang="bg-BG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ПРИВЪРЖЕНИЦИ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Кинка Кирилова-Лупанова</a:t>
            </a: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НОК, мерни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единици - дни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седмицата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Решена за 100 точки</a:t>
            </a: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(8)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по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220928240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467544" y="838200"/>
            <a:ext cx="8352928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 3 – първи ден, Стара Загора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467544" y="1752600"/>
            <a:ext cx="8064896" cy="41910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Е3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КЛИЕНТИ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Емил Келеведжиев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оделиране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условието, максимален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Решена за 100 точки</a:t>
            </a: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(9)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по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377912142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539552" y="838200"/>
            <a:ext cx="8064896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 3 – втори ден, Стара Загора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467544" y="1752600"/>
            <a:ext cx="8064896" cy="41910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Е4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ЧИСЛА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Емил Келеведжиев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Пресмятане на суми, математическо моделиране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Решена за  100 точки (10)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с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396620378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467544" y="838200"/>
            <a:ext cx="8136904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 3 – втори ден, Стара Загора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611560" y="1752600"/>
            <a:ext cx="7992888" cy="41910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Е5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СУМА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Пламенка Христова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Отделяне цифрите на число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14 с 100 точки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с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89547155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539552" y="838200"/>
            <a:ext cx="8136904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 3 – втори ден, Стара Загора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539552" y="1752600"/>
            <a:ext cx="8136904" cy="41910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Е6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ПРОИЗВЕДЕНИЕ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Емил Келеведжиев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Делимост, броене на множителите 2 и 5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ешена за  100 точки (4)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с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150817183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395536" y="838200"/>
            <a:ext cx="8280920" cy="6858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Пролетни състезания по информатика </a:t>
            </a:r>
            <a:b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В. Търново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539552" y="1752600"/>
            <a:ext cx="8064896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bg-BG" sz="3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ПЪРВОКЛАСНИ  ЧИСЛА 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Кинка Кирилова-Лупанова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със стрингове, делимост, принцип на Дирихле</a:t>
            </a:r>
            <a:endParaRPr 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Участвали 60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Решена за 100 точки (2)</a:t>
            </a:r>
          </a:p>
          <a:p>
            <a:pPr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19 по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1271053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395536" y="838200"/>
            <a:ext cx="8352928" cy="6858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Пролетни състезания по информатика </a:t>
            </a:r>
            <a:b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В. Търново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467544" y="1752600"/>
            <a:ext cx="8136904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Е2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СТАРИЯТ  УЧИТЕЛ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Пламенка Христова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Намиране на най-дълга последователност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Участвали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Решена за 100 точки (2)</a:t>
            </a:r>
          </a:p>
          <a:p>
            <a:pPr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 по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263171565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395536" y="838200"/>
            <a:ext cx="8208912" cy="6858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Пролетни състезания по информатика </a:t>
            </a:r>
            <a:b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В. Търново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467544" y="1752600"/>
            <a:ext cx="8064896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Е3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ДВУГЪРБА  КАМИЛА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Руско Шиков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Обхождане на масив с броене и проверки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Участвали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Решена за 100 точки (6)</a:t>
            </a:r>
          </a:p>
          <a:p>
            <a:pPr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Има 25 по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119383739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484ABE4C-58B6-432D-BFF9-E483733DC9C6}" type="datetime1">
              <a:rPr lang="bg-BG" altLang="bg-BG"/>
              <a:pPr/>
              <a:t>10.9.2019 г.</a:t>
            </a:fld>
            <a:endParaRPr lang="bg-BG" altLang="bg-BG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52600"/>
            <a:ext cx="7398841" cy="4191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None/>
            </a:pPr>
            <a:endParaRPr lang="bg-BG" altLang="bg-BG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bg-BG" altLang="bg-BG" sz="4000" b="1" cap="all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  на задачи</a:t>
            </a:r>
            <a:endParaRPr lang="en-US" altLang="bg-BG" sz="4000" b="1" cap="all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612676"/>
              </p:ext>
            </p:extLst>
          </p:nvPr>
        </p:nvGraphicFramePr>
        <p:xfrm>
          <a:off x="1115616" y="2348880"/>
          <a:ext cx="6096000" cy="21234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srgbClr val="FF9900"/>
                  </a:innerShdw>
                </a:effectLst>
                <a:tableStyleId>{2D5ABB26-0587-4C30-8999-92F81FD0307C}</a:tableStyleId>
              </a:tblPr>
              <a:tblGrid>
                <a:gridCol w="720080"/>
                <a:gridCol w="4320480"/>
                <a:gridCol w="1055440"/>
              </a:tblGrid>
              <a:tr h="370840">
                <a:tc>
                  <a:txBody>
                    <a:bodyPr/>
                    <a:lstStyle/>
                    <a:p>
                      <a:endParaRPr lang="bg-BG" sz="2000" dirty="0">
                        <a:solidFill>
                          <a:srgbClr val="FF99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9933"/>
                        </a:gs>
                        <a:gs pos="52000">
                          <a:srgbClr val="FF845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  <a:endParaRPr lang="bg-BG" sz="1800" dirty="0">
                        <a:solidFill>
                          <a:srgbClr val="FF99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9933"/>
                        </a:gs>
                        <a:gs pos="52000">
                          <a:srgbClr val="FF845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bg-BG" sz="18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 задачи</a:t>
                      </a:r>
                      <a:endParaRPr lang="bg-BG" sz="18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9933"/>
                        </a:gs>
                        <a:gs pos="52000">
                          <a:srgbClr val="FF845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bg-BG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g-BG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Емил Келеведжиев</a:t>
                      </a:r>
                      <a:endParaRPr lang="bg-BG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bg-BG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bg-BG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g-BG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Кинка Кирилова-Лупанова</a:t>
                      </a:r>
                      <a:endParaRPr lang="bg-BG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bg-BG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bg-BG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g-BG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Пламенка Христова</a:t>
                      </a:r>
                      <a:endParaRPr lang="bg-BG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bg-BG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bg-BG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g-BG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Руско Шиков</a:t>
                      </a:r>
                      <a:endParaRPr lang="bg-BG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bg-BG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611560" y="838200"/>
            <a:ext cx="7618040" cy="685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bg-BG" altLang="bg-BG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Летен </a:t>
            </a:r>
            <a:r>
              <a:rPr lang="bg-BG" altLang="bg-BG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турнир </a:t>
            </a:r>
            <a:r>
              <a:rPr lang="bg-BG" altLang="bg-BG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Русе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539552" y="1752600"/>
            <a:ext cx="8064896" cy="41910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Е1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НА КАРТИ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Кинка Иванова-Кирилова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Интуитивна стратегия на игра, хитра реализация</a:t>
            </a: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Ø"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Участвали 50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Решена за 100 точки (16)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1 с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126974214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1043608" y="838200"/>
            <a:ext cx="7185992" cy="685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bg-BG" altLang="bg-BG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Летен </a:t>
            </a:r>
            <a:r>
              <a:rPr lang="bg-BG" altLang="bg-BG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турнир </a:t>
            </a:r>
            <a:r>
              <a:rPr lang="bg-BG" altLang="bg-BG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Русе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611560" y="1752600"/>
            <a:ext cx="7920880" cy="41910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Е2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ЛЕТИЩЕ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Емил Келеведжиев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Моделиране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условието, текуща максимална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стойност</a:t>
            </a:r>
            <a:endParaRPr lang="bg-BG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Ø"/>
            </a:pP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Участвали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Решена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100 точки (7)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с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302501218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bg-BG" altLang="bg-BG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Летен </a:t>
            </a:r>
            <a:r>
              <a:rPr lang="bg-BG" altLang="bg-BG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турнир </a:t>
            </a:r>
            <a:r>
              <a:rPr lang="bg-BG" altLang="bg-BG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Пловдив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539552" y="1752600"/>
            <a:ext cx="7992888" cy="41910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Е3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МРАВКИ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Пламенка Христова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Символни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низове и моделиране на условието</a:t>
            </a: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Ø"/>
            </a:pP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Участвали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Решена за 100 точки (3)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по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164320871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1763688" y="620688"/>
            <a:ext cx="6324600" cy="685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bg-BG" altLang="bg-BG" sz="40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ИЗВОДИ</a:t>
            </a:r>
            <a:endParaRPr lang="en-US" altLang="bg-BG" sz="40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467544" y="1362075"/>
            <a:ext cx="8189490" cy="515302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Всички </a:t>
            </a: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теми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 балансирани </a:t>
            </a: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</a:t>
            </a: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типове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трудност и алгоритмични знания.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Малко автори, но условията бяха лесно разбираеми</a:t>
            </a:r>
            <a:endParaRPr lang="bg-BG" alt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 Е все повече навлизат задачи, които допускат бавни и бързи решения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Втора година има задачи с ограничение по памет.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първи път имаше задачи с подзадачи.</a:t>
            </a:r>
            <a:endParaRPr lang="bg-BG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Децата </a:t>
            </a: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затрудняват при задачи, в които трябва да моделират алгоритъма </a:t>
            </a: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да </a:t>
            </a:r>
            <a:r>
              <a:rPr lang="en-US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бработват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низове.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Настъпление на софиянци.</a:t>
            </a:r>
            <a:endParaRPr lang="bg-BG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endParaRPr lang="bg-BG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bg-BG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bg-BG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bg-BG" alt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265187819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1" y="1772816"/>
            <a:ext cx="82367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</a:pPr>
            <a:r>
              <a:rPr lang="en-US" altLang="bg-BG" sz="60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bg-BG" altLang="bg-BG" sz="6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на авторите на задачи за група Е!    </a:t>
            </a:r>
            <a:endParaRPr lang="bg-BG" altLang="bg-BG" sz="6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40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9D36D47D-F921-41E6-961D-6E3BD8FA835E}" type="datetime1">
              <a:rPr lang="bg-BG" altLang="bg-BG"/>
              <a:pPr/>
              <a:t>10.9.2019 г.</a:t>
            </a:fld>
            <a:endParaRPr lang="bg-BG" altLang="bg-BG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bg-BG" altLang="bg-BG" sz="36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Есенен турнир гр. Шумен</a:t>
            </a:r>
            <a:endParaRPr lang="bg-BG" altLang="bg-BG" sz="3600" dirty="0">
              <a:solidFill>
                <a:srgbClr val="4617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54188"/>
            <a:ext cx="7686873" cy="4186237"/>
          </a:xfrm>
          <a:noFill/>
          <a:ln>
            <a:noFill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Clr>
                <a:srgbClr val="008000"/>
              </a:buClr>
              <a:buNone/>
            </a:pPr>
            <a:r>
              <a:rPr lang="bg-BG" sz="28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Е1. БОЯДИСВАНЕ НА ОГРАДА</a:t>
            </a:r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i="1" dirty="0" smtClean="0">
                <a:solidFill>
                  <a:srgbClr val="461700"/>
                </a:solidFill>
              </a:rPr>
              <a:t>: </a:t>
            </a:r>
            <a:r>
              <a:rPr lang="bg-BG" sz="2800" i="1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Кинка Кирилова-Лупанова</a:t>
            </a:r>
            <a:endParaRPr lang="en-US" sz="2800" i="1" dirty="0" smtClean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Сечение на интервали, дължини на отсечки</a:t>
            </a:r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en-US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Участвали 37</a:t>
            </a:r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Решена за 100 точки (2)</a:t>
            </a:r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en-US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 7 по 0 точки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E7F5C996-C6E7-4653-973E-419B298EAEB9}" type="datetime1">
              <a:rPr lang="bg-BG" altLang="bg-BG"/>
              <a:pPr/>
              <a:t>10.9.2019 г.</a:t>
            </a:fld>
            <a:endParaRPr lang="bg-BG" altLang="bg-BG"/>
          </a:p>
        </p:txBody>
      </p:sp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bg-BG" altLang="bg-BG" sz="36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Есенен турнир гр. Шумен</a:t>
            </a:r>
            <a:endParaRPr lang="bg-BG" altLang="bg-BG" sz="3600" dirty="0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27584" y="1754188"/>
            <a:ext cx="7398841" cy="4186237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None/>
            </a:pPr>
            <a:r>
              <a:rPr lang="bg-BG" sz="28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28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2800" b="1" cap="all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ПЪТУВАНЕ</a:t>
            </a:r>
            <a:endParaRPr lang="bg-BG" sz="2800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Пламенка Христова</a:t>
            </a:r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Мерни единици, за време</a:t>
            </a:r>
            <a:endParaRPr lang="bg-BG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Участвали 37</a:t>
            </a:r>
            <a:endParaRPr 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en-US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Решена за 100 точки (11)</a:t>
            </a:r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en-US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16 по 0 точки</a:t>
            </a:r>
          </a:p>
          <a:p>
            <a:pPr marL="0" indent="0">
              <a:buNone/>
            </a:pPr>
            <a:endParaRPr lang="bg-BG" altLang="bg-BG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D8A54AFD-0181-479D-A823-7CE81BA67AB3}" type="datetime1">
              <a:rPr lang="bg-BG" altLang="bg-BG"/>
              <a:pPr/>
              <a:t>10.9.2019 г.</a:t>
            </a:fld>
            <a:endParaRPr lang="bg-BG" altLang="bg-BG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764704"/>
            <a:ext cx="6324600" cy="685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bg-BG" altLang="bg-BG" sz="40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Есенен турнир гр. Шумен</a:t>
            </a:r>
            <a:endParaRPr lang="bg-BG" altLang="bg-BG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54188"/>
            <a:ext cx="7686873" cy="4186237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None/>
            </a:pPr>
            <a:r>
              <a:rPr lang="bg-BG" sz="28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Е3. ДИНИ</a:t>
            </a:r>
          </a:p>
          <a:p>
            <a:pPr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en-US" sz="2400" i="1" dirty="0" smtClean="0"/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i="1" dirty="0" smtClean="0"/>
              <a:t> </a:t>
            </a:r>
            <a:r>
              <a:rPr lang="bg-BG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Емил Келеведжиев</a:t>
            </a:r>
          </a:p>
          <a:p>
            <a:pPr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Минимален и максимален елемент, математическо досещане, опит за пълно изчерпване</a:t>
            </a:r>
          </a:p>
          <a:p>
            <a:pPr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Участвали 37</a:t>
            </a:r>
            <a:endParaRPr 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en-US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Решена за 100 точки (15)</a:t>
            </a:r>
          </a:p>
          <a:p>
            <a:pPr>
              <a:buClr>
                <a:srgbClr val="008000"/>
              </a:buClr>
              <a:buFont typeface="Wingdings" panose="05000000000000000000" pitchFamily="2" charset="2"/>
              <a:buChar char="Ø"/>
            </a:pPr>
            <a:r>
              <a:rPr lang="en-US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4 по 0 точки</a:t>
            </a:r>
            <a:endParaRPr lang="bg-BG" alt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fld id="{7EFC1AA0-47FA-4EC6-89E4-248D65261E69}" type="datetime1">
              <a:rPr lang="bg-BG" altLang="bg-BG"/>
              <a:pPr/>
              <a:t>10.9.2019 г.</a:t>
            </a:fld>
            <a:endParaRPr lang="bg-BG" altLang="bg-BG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bg-BG" altLang="bg-BG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НОИ -1</a:t>
            </a:r>
            <a:endParaRPr lang="bg-BG" altLang="bg-BG" sz="3600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754188"/>
            <a:ext cx="7992888" cy="4186237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Tx/>
              <a:buFontTx/>
              <a:buNone/>
            </a:pPr>
            <a:endParaRPr lang="bg-BG" altLang="bg-BG" dirty="0"/>
          </a:p>
          <a:p>
            <a:endParaRPr lang="bg-BG" altLang="bg-BG" dirty="0"/>
          </a:p>
        </p:txBody>
      </p:sp>
      <p:sp>
        <p:nvSpPr>
          <p:cNvPr id="2" name="Rectangle 1"/>
          <p:cNvSpPr/>
          <p:nvPr/>
        </p:nvSpPr>
        <p:spPr>
          <a:xfrm>
            <a:off x="539552" y="1700808"/>
            <a:ext cx="8136904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bg-BG" sz="2800" dirty="0">
                <a:cs typeface="Times New Roman" panose="02020603050405020304" pitchFamily="18" charset="0"/>
              </a:rPr>
              <a:t>Задача Е1</a:t>
            </a:r>
            <a:r>
              <a:rPr lang="ru-RU" sz="2800" dirty="0">
                <a:cs typeface="Times New Roman" panose="02020603050405020304" pitchFamily="18" charset="0"/>
              </a:rPr>
              <a:t>. </a:t>
            </a:r>
            <a:r>
              <a:rPr lang="bg-BG" sz="2800" dirty="0">
                <a:cs typeface="Times New Roman" panose="02020603050405020304" pitchFamily="18" charset="0"/>
              </a:rPr>
              <a:t>НАЙ-ГОЛЯМО ЧИСЛО</a:t>
            </a:r>
            <a:r>
              <a:rPr lang="bg-BG" dirty="0">
                <a:solidFill>
                  <a:srgbClr val="320C00"/>
                </a:solidFill>
                <a:cs typeface="Times New Roman" panose="02020603050405020304" pitchFamily="18" charset="0"/>
              </a:rPr>
              <a:t>,</a:t>
            </a:r>
            <a:r>
              <a:rPr lang="bg-BG" altLang="bg-BG" dirty="0">
                <a:solidFill>
                  <a:srgbClr val="320C00"/>
                </a:solidFill>
                <a:cs typeface="Times New Roman" panose="02020603050405020304" pitchFamily="18" charset="0"/>
              </a:rPr>
              <a:t> а</a:t>
            </a:r>
            <a:r>
              <a:rPr lang="bg-BG" dirty="0">
                <a:solidFill>
                  <a:srgbClr val="320C00"/>
                </a:solidFill>
                <a:cs typeface="Times New Roman" panose="02020603050405020304" pitchFamily="18" charset="0"/>
              </a:rPr>
              <a:t>втор</a:t>
            </a:r>
            <a:r>
              <a:rPr lang="ru-RU" dirty="0">
                <a:solidFill>
                  <a:srgbClr val="320C00"/>
                </a:solidFill>
                <a:cs typeface="Times New Roman" panose="02020603050405020304" pitchFamily="18" charset="0"/>
              </a:rPr>
              <a:t>:</a:t>
            </a:r>
            <a:r>
              <a:rPr lang="ru-RU" i="1" dirty="0">
                <a:solidFill>
                  <a:srgbClr val="320C00"/>
                </a:solidFill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rgbClr val="320C00"/>
                </a:solidFill>
                <a:cs typeface="Times New Roman" panose="02020603050405020304" pitchFamily="18" charset="0"/>
              </a:rPr>
              <a:t>Кинка Кирилова-Лупанова </a:t>
            </a:r>
          </a:p>
          <a:p>
            <a:pPr marL="502920" indent="-457200">
              <a:buClr>
                <a:srgbClr val="006600"/>
              </a:buClr>
              <a:buFont typeface="Wingdings" panose="05000000000000000000" pitchFamily="2" charset="2"/>
              <a:buChar char="Ø"/>
            </a:pPr>
            <a:r>
              <a:rPr lang="bg-BG" altLang="bg-BG" b="0" dirty="0" smtClean="0">
                <a:solidFill>
                  <a:srgbClr val="320C00"/>
                </a:solidFill>
                <a:cs typeface="Times New Roman" panose="02020603050405020304" pitchFamily="18" charset="0"/>
              </a:rPr>
              <a:t>Решаване на уравнение, целочислено деление</a:t>
            </a:r>
            <a:endParaRPr lang="bg-BG" altLang="bg-BG" b="0" dirty="0">
              <a:solidFill>
                <a:srgbClr val="320C00"/>
              </a:solidFill>
              <a:cs typeface="Times New Roman" panose="02020603050405020304" pitchFamily="18" charset="0"/>
            </a:endParaRPr>
          </a:p>
          <a:p>
            <a:pPr marL="45720">
              <a:spcBef>
                <a:spcPts val="1800"/>
              </a:spcBef>
            </a:pPr>
            <a:r>
              <a:rPr lang="bg-BG" sz="2800" dirty="0">
                <a:cs typeface="Times New Roman" panose="02020603050405020304" pitchFamily="18" charset="0"/>
              </a:rPr>
              <a:t>Задача Е2</a:t>
            </a:r>
            <a:r>
              <a:rPr lang="ru-RU" sz="2800" dirty="0">
                <a:cs typeface="Times New Roman" panose="02020603050405020304" pitchFamily="18" charset="0"/>
              </a:rPr>
              <a:t>. </a:t>
            </a:r>
            <a:r>
              <a:rPr lang="bg-BG" sz="2800" dirty="0" smtClean="0">
                <a:cs typeface="Times New Roman" panose="02020603050405020304" pitchFamily="18" charset="0"/>
              </a:rPr>
              <a:t>ТОТЕМ</a:t>
            </a:r>
            <a:r>
              <a:rPr lang="bg-BG" dirty="0" smtClean="0">
                <a:solidFill>
                  <a:srgbClr val="320C00"/>
                </a:solidFill>
                <a:cs typeface="Times New Roman" panose="02020603050405020304" pitchFamily="18" charset="0"/>
              </a:rPr>
              <a:t>, </a:t>
            </a:r>
            <a:r>
              <a:rPr lang="bg-BG" dirty="0">
                <a:solidFill>
                  <a:srgbClr val="320C00"/>
                </a:solidFill>
                <a:cs typeface="Times New Roman" panose="02020603050405020304" pitchFamily="18" charset="0"/>
              </a:rPr>
              <a:t>автор</a:t>
            </a:r>
            <a:r>
              <a:rPr lang="ru-RU" dirty="0">
                <a:solidFill>
                  <a:srgbClr val="320C00"/>
                </a:solidFill>
                <a:cs typeface="Times New Roman" panose="02020603050405020304" pitchFamily="18" charset="0"/>
              </a:rPr>
              <a:t>: </a:t>
            </a:r>
            <a:r>
              <a:rPr lang="ru-RU" i="1" dirty="0" smtClean="0">
                <a:solidFill>
                  <a:srgbClr val="320C00"/>
                </a:solidFill>
                <a:cs typeface="Times New Roman" panose="02020603050405020304" pitchFamily="18" charset="0"/>
              </a:rPr>
              <a:t>Емил Келеведжиев</a:t>
            </a:r>
            <a:endParaRPr lang="bg-BG" i="1" dirty="0" smtClean="0">
              <a:solidFill>
                <a:srgbClr val="320C00"/>
              </a:solidFill>
              <a:cs typeface="Times New Roman" panose="02020603050405020304" pitchFamily="18" charset="0"/>
            </a:endParaRPr>
          </a:p>
          <a:p>
            <a:pPr marL="502920" indent="-457200">
              <a:lnSpc>
                <a:spcPct val="100000"/>
              </a:lnSpc>
              <a:spcBef>
                <a:spcPts val="0"/>
              </a:spcBef>
              <a:buClr>
                <a:srgbClr val="006600"/>
              </a:buClr>
              <a:buFont typeface="Wingdings" panose="05000000000000000000" pitchFamily="2" charset="2"/>
              <a:buChar char="Ø"/>
            </a:pPr>
            <a:r>
              <a:rPr lang="bg-BG" b="0" dirty="0" smtClean="0">
                <a:solidFill>
                  <a:srgbClr val="320C00"/>
                </a:solidFill>
              </a:rPr>
              <a:t>Тип </a:t>
            </a:r>
            <a:r>
              <a:rPr lang="en-US" b="0" dirty="0">
                <a:solidFill>
                  <a:srgbClr val="320C00"/>
                </a:solidFill>
              </a:rPr>
              <a:t>char</a:t>
            </a:r>
            <a:r>
              <a:rPr lang="bg-BG" b="0" dirty="0">
                <a:solidFill>
                  <a:srgbClr val="320C00"/>
                </a:solidFill>
              </a:rPr>
              <a:t>, получаване на числова стойност от </a:t>
            </a:r>
            <a:r>
              <a:rPr lang="bg-BG" b="0" dirty="0" smtClean="0">
                <a:solidFill>
                  <a:srgbClr val="320C00"/>
                </a:solidFill>
              </a:rPr>
              <a:t>символ-цифра</a:t>
            </a:r>
          </a:p>
          <a:p>
            <a:pPr marL="4572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bg-BG" sz="2800" dirty="0" smtClean="0">
                <a:cs typeface="Times New Roman" panose="02020603050405020304" pitchFamily="18" charset="0"/>
              </a:rPr>
              <a:t>Задача </a:t>
            </a:r>
            <a:r>
              <a:rPr lang="bg-BG" sz="2800" dirty="0">
                <a:cs typeface="Times New Roman" panose="02020603050405020304" pitchFamily="18" charset="0"/>
              </a:rPr>
              <a:t>Е3</a:t>
            </a:r>
            <a:r>
              <a:rPr lang="ru-RU" sz="2800" dirty="0">
                <a:cs typeface="Times New Roman" panose="02020603050405020304" pitchFamily="18" charset="0"/>
              </a:rPr>
              <a:t>. </a:t>
            </a:r>
            <a:r>
              <a:rPr lang="bg-BG" sz="2800" cap="all" dirty="0" smtClean="0">
                <a:cs typeface="Times New Roman" panose="02020603050405020304" pitchFamily="18" charset="0"/>
              </a:rPr>
              <a:t>Боби туриста</a:t>
            </a:r>
            <a:r>
              <a:rPr lang="bg-BG" dirty="0" smtClean="0">
                <a:solidFill>
                  <a:srgbClr val="320C00"/>
                </a:solidFill>
                <a:cs typeface="Times New Roman" panose="02020603050405020304" pitchFamily="18" charset="0"/>
              </a:rPr>
              <a:t>, </a:t>
            </a:r>
            <a:r>
              <a:rPr lang="bg-BG" dirty="0">
                <a:solidFill>
                  <a:srgbClr val="320C00"/>
                </a:solidFill>
                <a:cs typeface="Times New Roman" panose="02020603050405020304" pitchFamily="18" charset="0"/>
              </a:rPr>
              <a:t>автор</a:t>
            </a:r>
            <a:r>
              <a:rPr lang="ru-RU" dirty="0">
                <a:solidFill>
                  <a:srgbClr val="320C00"/>
                </a:solidFill>
                <a:cs typeface="Times New Roman" panose="02020603050405020304" pitchFamily="18" charset="0"/>
              </a:rPr>
              <a:t>: </a:t>
            </a:r>
            <a:r>
              <a:rPr lang="ru-RU" i="1" dirty="0" smtClean="0">
                <a:solidFill>
                  <a:srgbClr val="320C00"/>
                </a:solidFill>
                <a:cs typeface="Times New Roman" panose="02020603050405020304" pitchFamily="18" charset="0"/>
              </a:rPr>
              <a:t>Пламенка Христова</a:t>
            </a:r>
            <a:endParaRPr lang="bg-BG" altLang="bg-BG" i="1" dirty="0" smtClean="0">
              <a:solidFill>
                <a:srgbClr val="320C00"/>
              </a:solidFill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Clr>
                <a:srgbClr val="006600"/>
              </a:buClr>
              <a:buFont typeface="Wingdings" panose="05000000000000000000" pitchFamily="2" charset="2"/>
              <a:buChar char="Ø"/>
            </a:pPr>
            <a:r>
              <a:rPr lang="bg-BG" altLang="bg-BG" dirty="0" smtClean="0">
                <a:solidFill>
                  <a:srgbClr val="320C00"/>
                </a:solidFill>
                <a:cs typeface="Times New Roman" panose="02020603050405020304" pitchFamily="18" charset="0"/>
              </a:rPr>
              <a:t>  </a:t>
            </a:r>
            <a:r>
              <a:rPr lang="bg-BG" altLang="bg-BG" b="0" dirty="0" smtClean="0">
                <a:solidFill>
                  <a:srgbClr val="320C00"/>
                </a:solidFill>
                <a:cs typeface="Times New Roman" panose="02020603050405020304" pitchFamily="18" charset="0"/>
              </a:rPr>
              <a:t>Изследване на случаи, условен оператор</a:t>
            </a:r>
            <a:endParaRPr lang="bg-BG" b="0" dirty="0">
              <a:solidFill>
                <a:srgbClr val="320C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НОИ-2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611560" y="1752600"/>
            <a:ext cx="7848872" cy="4191000"/>
          </a:xfrm>
        </p:spPr>
        <p:txBody>
          <a:bodyPr/>
          <a:lstStyle/>
          <a:p>
            <a:pPr marL="0" indent="0">
              <a:buNone/>
            </a:pP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Е1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ПОСЛЕДОВАТЕЛНОСТ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Кинка Кирилова-Лупанова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Моделиране на условието, извеждане на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формула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Решена за 100 точки</a:t>
            </a:r>
          </a:p>
          <a:p>
            <a:pPr eaLnBrk="1" hangingPunct="1"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Има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 по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385506745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НОИ-2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467544" y="1752600"/>
            <a:ext cx="8064896" cy="41910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Е2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cap="all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НЕЧЕТЕН</a:t>
            </a:r>
            <a:endParaRPr lang="bg-BG" sz="3200" cap="all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Емил Келеведжиев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Делимост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Решена за 100 точки (5)</a:t>
            </a:r>
          </a:p>
          <a:p>
            <a:pPr eaLnBrk="1" hangingPunct="1"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Има 58 по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380991046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НОИ-2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683568" y="1752600"/>
            <a:ext cx="7848872" cy="41910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Е3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cap="all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РЕДИЦА</a:t>
            </a:r>
            <a:endParaRPr lang="bg-BG" sz="3200" cap="all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Пламенка Христова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Вложени цикли, отделяне цифрите на число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Решена за 100 точки</a:t>
            </a:r>
          </a:p>
          <a:p>
            <a:pPr eaLnBrk="1" hangingPunct="1"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Има 51 по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312913723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01018387">
  <a:themeElements>
    <a:clrScheme name="Class Welcome 1">
      <a:dk1>
        <a:srgbClr val="000000"/>
      </a:dk1>
      <a:lt1>
        <a:srgbClr val="0099CC"/>
      </a:lt1>
      <a:dk2>
        <a:srgbClr val="000000"/>
      </a:dk2>
      <a:lt2>
        <a:srgbClr val="868686"/>
      </a:lt2>
      <a:accent1>
        <a:srgbClr val="00FFCC"/>
      </a:accent1>
      <a:accent2>
        <a:srgbClr val="969696"/>
      </a:accent2>
      <a:accent3>
        <a:srgbClr val="AACAE2"/>
      </a:accent3>
      <a:accent4>
        <a:srgbClr val="000000"/>
      </a:accent4>
      <a:accent5>
        <a:srgbClr val="AAFFE2"/>
      </a:accent5>
      <a:accent6>
        <a:srgbClr val="878787"/>
      </a:accent6>
      <a:hlink>
        <a:srgbClr val="00FFCC"/>
      </a:hlink>
      <a:folHlink>
        <a:srgbClr val="99CCFF"/>
      </a:folHlink>
    </a:clrScheme>
    <a:fontScheme name="Class Welco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bg-BG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bg-BG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ass Welcome 1">
        <a:dk1>
          <a:srgbClr val="000000"/>
        </a:dk1>
        <a:lt1>
          <a:srgbClr val="0099CC"/>
        </a:lt1>
        <a:dk2>
          <a:srgbClr val="000000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Welcom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Welcome 3">
        <a:dk1>
          <a:srgbClr val="5F5F5F"/>
        </a:dk1>
        <a:lt1>
          <a:srgbClr val="FFFFFF"/>
        </a:lt1>
        <a:dk2>
          <a:srgbClr val="5F5F5F"/>
        </a:dk2>
        <a:lt2>
          <a:srgbClr val="00000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TF01018387</Template>
  <TotalTime>263</TotalTime>
  <Words>876</Words>
  <Application>Microsoft Office PowerPoint</Application>
  <PresentationFormat>On-screen Show (4:3)</PresentationFormat>
  <Paragraphs>187</Paragraphs>
  <Slides>24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TF01018387</vt:lpstr>
      <vt:lpstr>СЪСТЕЗАНИЯ ПО ИНФОРМАТИКА, ГРУПА E  2018-2019 год</vt:lpstr>
      <vt:lpstr>Автори  на задачи</vt:lpstr>
      <vt:lpstr>Есенен турнир гр. Шумен</vt:lpstr>
      <vt:lpstr>Есенен турнир гр. Шумен</vt:lpstr>
      <vt:lpstr>Есенен турнир гр. Шумен</vt:lpstr>
      <vt:lpstr>НОИ -1</vt:lpstr>
      <vt:lpstr>НОИ-2</vt:lpstr>
      <vt:lpstr>НОИ-2</vt:lpstr>
      <vt:lpstr>НОИ-2</vt:lpstr>
      <vt:lpstr>НОИ-2</vt:lpstr>
      <vt:lpstr>НОИ 3 – първи ден, Стара Загора</vt:lpstr>
      <vt:lpstr>НОИ 3 – първи ден, Стара Загора</vt:lpstr>
      <vt:lpstr>НОИ 3 – първи ден, Стара Загора</vt:lpstr>
      <vt:lpstr>НОИ 3 – втори ден, Стара Загора</vt:lpstr>
      <vt:lpstr>НОИ 3 – втори ден, Стара Загора</vt:lpstr>
      <vt:lpstr>НОИ 3 – втори ден, Стара Загора</vt:lpstr>
      <vt:lpstr>Пролетни състезания по информатика  В. Търново</vt:lpstr>
      <vt:lpstr>Пролетни състезания по информатика  В. Търново</vt:lpstr>
      <vt:lpstr>Пролетни състезания по информатика  В. Търново</vt:lpstr>
      <vt:lpstr>Летен турнир Русе</vt:lpstr>
      <vt:lpstr>Летен турнир Русе</vt:lpstr>
      <vt:lpstr>Летен турнир Пловдив</vt:lpstr>
      <vt:lpstr>ИЗВОДИ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СЪСТЕЗАНИЯ ПО ИНФОРМАТИКА ГРУПА E  2018-2019 год</dc:title>
  <dc:creator>User</dc:creator>
  <cp:lastModifiedBy>User</cp:lastModifiedBy>
  <cp:revision>76</cp:revision>
  <cp:lastPrinted>1996-03-19T21:02:48Z</cp:lastPrinted>
  <dcterms:created xsi:type="dcterms:W3CDTF">2019-09-08T18:09:45Z</dcterms:created>
  <dcterms:modified xsi:type="dcterms:W3CDTF">2019-09-10T18:20:10Z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TC010183871026</vt:lpwstr>
  </property>
</Properties>
</file>