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0" r:id="rId4"/>
    <p:sldId id="261" r:id="rId5"/>
    <p:sldId id="262" r:id="rId6"/>
    <p:sldId id="263" r:id="rId7"/>
    <p:sldId id="259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-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2EEB-0A68-4301-AF3D-E2A298A08511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B635-1BF3-42AE-9ECD-1BC3B446D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541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2EEB-0A68-4301-AF3D-E2A298A08511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B635-1BF3-42AE-9ECD-1BC3B446D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07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2EEB-0A68-4301-AF3D-E2A298A08511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B635-1BF3-42AE-9ECD-1BC3B446D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483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2EEB-0A68-4301-AF3D-E2A298A08511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B635-1BF3-42AE-9ECD-1BC3B446D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908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2EEB-0A68-4301-AF3D-E2A298A08511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B635-1BF3-42AE-9ECD-1BC3B446D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06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2EEB-0A68-4301-AF3D-E2A298A08511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B635-1BF3-42AE-9ECD-1BC3B446D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72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2EEB-0A68-4301-AF3D-E2A298A08511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B635-1BF3-42AE-9ECD-1BC3B446D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11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2EEB-0A68-4301-AF3D-E2A298A08511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B635-1BF3-42AE-9ECD-1BC3B446D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263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2EEB-0A68-4301-AF3D-E2A298A08511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B635-1BF3-42AE-9ECD-1BC3B446D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71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2EEB-0A68-4301-AF3D-E2A298A08511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B635-1BF3-42AE-9ECD-1BC3B446D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40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2EEB-0A68-4301-AF3D-E2A298A08511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B635-1BF3-42AE-9ECD-1BC3B446D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424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72EEB-0A68-4301-AF3D-E2A298A08511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7B635-1BF3-42AE-9ECD-1BC3B446D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31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acm.acm.org/magazines/2010/8/96632-an-interview-with-edsger-w-dijkstra/fulltext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61403"/>
            <a:ext cx="9144000" cy="1773237"/>
          </a:xfrm>
          <a:solidFill>
            <a:schemeClr val="accent4">
              <a:lumMod val="40000"/>
              <a:lumOff val="60000"/>
            </a:schemeClr>
          </a:solidFill>
          <a:ln w="38100"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Преглед, анализ и споделяне на код. Ползи и 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вреди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037840"/>
            <a:ext cx="9144000" cy="3393440"/>
          </a:xfrm>
          <a:solidFill>
            <a:schemeClr val="accent6">
              <a:lumMod val="20000"/>
              <a:lumOff val="80000"/>
            </a:schemeClr>
          </a:solidFill>
          <a:ln w="38100"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r>
              <a:rPr lang="bg-BG" sz="4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Настоящата презентация е резултат от анализа на участието ми </a:t>
            </a:r>
            <a:r>
              <a:rPr lang="bg-BG" sz="4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в:</a:t>
            </a:r>
          </a:p>
          <a:p>
            <a:r>
              <a:rPr lang="ru-RU" sz="44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Националната </a:t>
            </a:r>
            <a:r>
              <a:rPr lang="ru-RU" sz="44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лятна школа по информатика </a:t>
            </a:r>
            <a:endParaRPr lang="ru-RU" sz="4400" b="1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Смолян, 31 </a:t>
            </a:r>
            <a:r>
              <a:rPr lang="ru-RU" sz="32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август - 5 септември 2019 г</a:t>
            </a:r>
            <a:r>
              <a:rPr lang="ru-RU" sz="4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</a:t>
            </a:r>
            <a:endParaRPr lang="en-US" sz="40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3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1280"/>
            <a:ext cx="10515600" cy="855434"/>
          </a:xfr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bg-BG" sz="3600" b="1" dirty="0">
                <a:solidFill>
                  <a:srgbClr val="FF0000"/>
                </a:solidFill>
              </a:rPr>
              <a:t>Н</a:t>
            </a:r>
            <a:r>
              <a:rPr lang="en-US" sz="3600" b="1" dirty="0" err="1" smtClean="0">
                <a:solidFill>
                  <a:srgbClr val="FF0000"/>
                </a:solidFill>
              </a:rPr>
              <a:t>ай</a:t>
            </a:r>
            <a:r>
              <a:rPr lang="en-US" sz="3600" b="1" dirty="0" smtClean="0">
                <a:solidFill>
                  <a:srgbClr val="FF0000"/>
                </a:solidFill>
              </a:rPr>
              <a:t>-</a:t>
            </a:r>
            <a:r>
              <a:rPr lang="bg-BG" sz="3600" b="1" dirty="0" smtClean="0">
                <a:solidFill>
                  <a:srgbClr val="FF0000"/>
                </a:solidFill>
              </a:rPr>
              <a:t>важните качества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на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компетентен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програмист</a:t>
            </a:r>
            <a:r>
              <a:rPr lang="bg-BG" sz="3600" b="1" dirty="0" smtClean="0">
                <a:solidFill>
                  <a:srgbClr val="FF0000"/>
                </a:solidFill>
              </a:rPr>
              <a:t>?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5" name="Content Placeholder 4" descr="Edsger W. Dijkstra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72215"/>
            <a:ext cx="4211320" cy="3802985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838200" y="4810701"/>
            <a:ext cx="4211320" cy="26161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/>
              <a:t>Edsger</a:t>
            </a:r>
            <a:r>
              <a:rPr lang="en-US" sz="4400" dirty="0"/>
              <a:t> </a:t>
            </a:r>
            <a:r>
              <a:rPr lang="en-US" sz="4400" dirty="0" err="1" smtClean="0"/>
              <a:t>Dijkstra</a:t>
            </a:r>
            <a:r>
              <a:rPr lang="bg-BG" sz="4400" dirty="0" smtClean="0"/>
              <a:t> </a:t>
            </a:r>
          </a:p>
          <a:p>
            <a:pPr algn="ctr"/>
            <a:r>
              <a:rPr lang="en-US" sz="2400" dirty="0" smtClean="0"/>
              <a:t>(</a:t>
            </a:r>
            <a:r>
              <a:rPr lang="en-US" sz="2400" dirty="0"/>
              <a:t>1930–2002) </a:t>
            </a:r>
            <a:endParaRPr lang="en-US" sz="2400" dirty="0" smtClean="0"/>
          </a:p>
          <a:p>
            <a:r>
              <a:rPr lang="en-US" sz="2400" u="sng" dirty="0">
                <a:hlinkClick r:id="rId3"/>
              </a:rPr>
              <a:t>https://cacm.acm.org/magazines/2010/8/96632-an-interview-with-edsger-w-dijkstra/fulltext</a:t>
            </a:r>
            <a:endParaRPr lang="en-US" sz="2400" dirty="0"/>
          </a:p>
          <a:p>
            <a:pPr algn="ctr"/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049520" y="972215"/>
            <a:ext cx="6304280" cy="5509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514350" indent="-514350" algn="just">
              <a:buAutoNum type="arabicPeriod"/>
            </a:pPr>
            <a:r>
              <a:rPr lang="bg-BG" sz="3200" dirty="0" smtClean="0"/>
              <a:t>М</a:t>
            </a:r>
            <a:r>
              <a:rPr lang="en-US" sz="3200" dirty="0" err="1" smtClean="0"/>
              <a:t>атематически</a:t>
            </a:r>
            <a:r>
              <a:rPr lang="bg-BG" sz="3200" dirty="0" smtClean="0"/>
              <a:t>те</a:t>
            </a:r>
            <a:r>
              <a:rPr lang="en-US" sz="3200" dirty="0" smtClean="0"/>
              <a:t> </a:t>
            </a:r>
            <a:r>
              <a:rPr lang="en-US" sz="3200" dirty="0" err="1" smtClean="0"/>
              <a:t>наклонности</a:t>
            </a:r>
            <a:r>
              <a:rPr lang="bg-BG" sz="3200" dirty="0" smtClean="0"/>
              <a:t>,</a:t>
            </a:r>
            <a:r>
              <a:rPr lang="en-US" sz="3200" dirty="0" smtClean="0"/>
              <a:t> </a:t>
            </a:r>
            <a:r>
              <a:rPr lang="en-US" sz="3200" dirty="0" err="1"/>
              <a:t>защото</a:t>
            </a:r>
            <a:r>
              <a:rPr lang="en-US" sz="3200" dirty="0"/>
              <a:t> </a:t>
            </a:r>
            <a:r>
              <a:rPr lang="en-US" sz="3200" dirty="0" err="1"/>
              <a:t>по</a:t>
            </a:r>
            <a:r>
              <a:rPr lang="en-US" sz="3200" dirty="0"/>
              <a:t> </a:t>
            </a:r>
            <a:r>
              <a:rPr lang="en-US" sz="3200" dirty="0" err="1"/>
              <a:t>онова</a:t>
            </a:r>
            <a:r>
              <a:rPr lang="en-US" sz="3200" dirty="0"/>
              <a:t> </a:t>
            </a:r>
            <a:r>
              <a:rPr lang="en-US" sz="3200" dirty="0" err="1"/>
              <a:t>време</a:t>
            </a:r>
            <a:r>
              <a:rPr lang="en-US" sz="3200" dirty="0"/>
              <a:t> </a:t>
            </a:r>
            <a:r>
              <a:rPr lang="en-US" sz="3200" dirty="0" err="1"/>
              <a:t>не</a:t>
            </a:r>
            <a:r>
              <a:rPr lang="en-US" sz="3200" dirty="0"/>
              <a:t> </a:t>
            </a:r>
            <a:r>
              <a:rPr lang="bg-BG" sz="3200" dirty="0" smtClean="0"/>
              <a:t>е </a:t>
            </a:r>
            <a:r>
              <a:rPr lang="en-US" sz="3200" dirty="0" smtClean="0"/>
              <a:t>б</a:t>
            </a:r>
            <a:r>
              <a:rPr lang="bg-BG" sz="3200" dirty="0" smtClean="0"/>
              <a:t>ило</a:t>
            </a:r>
            <a:r>
              <a:rPr lang="en-US" sz="3200" dirty="0" smtClean="0"/>
              <a:t> </a:t>
            </a:r>
            <a:r>
              <a:rPr lang="en-US" sz="3200" dirty="0" err="1" smtClean="0"/>
              <a:t>ясно</a:t>
            </a:r>
            <a:r>
              <a:rPr lang="bg-BG" sz="3200" dirty="0" smtClean="0"/>
              <a:t>,</a:t>
            </a:r>
            <a:r>
              <a:rPr lang="en-US" sz="3200" dirty="0" smtClean="0"/>
              <a:t> </a:t>
            </a:r>
            <a:r>
              <a:rPr lang="en-US" sz="3200" dirty="0" err="1"/>
              <a:t>как</a:t>
            </a:r>
            <a:r>
              <a:rPr lang="en-US" sz="3200" dirty="0"/>
              <a:t> </a:t>
            </a:r>
            <a:r>
              <a:rPr lang="en-US" sz="3200" dirty="0" err="1"/>
              <a:t>математиката</a:t>
            </a:r>
            <a:r>
              <a:rPr lang="en-US" sz="3200" dirty="0"/>
              <a:t> </a:t>
            </a:r>
            <a:r>
              <a:rPr lang="en-US" sz="3200" dirty="0" err="1"/>
              <a:t>може</a:t>
            </a:r>
            <a:r>
              <a:rPr lang="en-US" sz="3200" dirty="0"/>
              <a:t> </a:t>
            </a:r>
            <a:r>
              <a:rPr lang="en-US" sz="3200" dirty="0" err="1"/>
              <a:t>да</a:t>
            </a:r>
            <a:r>
              <a:rPr lang="en-US" sz="3200" dirty="0"/>
              <a:t> </a:t>
            </a:r>
            <a:r>
              <a:rPr lang="en-US" sz="3200" dirty="0" err="1"/>
              <a:t>допринесе</a:t>
            </a:r>
            <a:r>
              <a:rPr lang="en-US" sz="3200" dirty="0"/>
              <a:t> </a:t>
            </a:r>
            <a:r>
              <a:rPr lang="en-US" sz="3200" dirty="0" err="1"/>
              <a:t>за</a:t>
            </a:r>
            <a:r>
              <a:rPr lang="en-US" sz="3200" dirty="0"/>
              <a:t> </a:t>
            </a:r>
            <a:r>
              <a:rPr lang="bg-BG" sz="3200" dirty="0" smtClean="0"/>
              <a:t>дисциплината </a:t>
            </a:r>
            <a:r>
              <a:rPr lang="en-US" sz="3200" dirty="0" err="1" smtClean="0"/>
              <a:t>програмиране</a:t>
            </a:r>
            <a:r>
              <a:rPr lang="en-US" sz="3200" dirty="0" smtClean="0"/>
              <a:t>. </a:t>
            </a:r>
            <a:endParaRPr lang="bg-BG" sz="3200" dirty="0" smtClean="0"/>
          </a:p>
          <a:p>
            <a:pPr marL="514350" indent="-514350" algn="just">
              <a:buAutoNum type="arabicPeriod"/>
            </a:pPr>
            <a:r>
              <a:rPr lang="bg-BG" sz="3200" dirty="0" smtClean="0"/>
              <a:t>И</a:t>
            </a:r>
            <a:r>
              <a:rPr lang="en-US" sz="3200" dirty="0" err="1" smtClean="0"/>
              <a:t>зключително</a:t>
            </a:r>
            <a:r>
              <a:rPr lang="en-US" sz="3200" dirty="0" smtClean="0"/>
              <a:t> </a:t>
            </a:r>
            <a:r>
              <a:rPr lang="bg-BG" sz="3200" dirty="0" smtClean="0"/>
              <a:t>познаване и майсторство при ползването</a:t>
            </a:r>
            <a:r>
              <a:rPr lang="en-US" sz="3200" dirty="0" smtClean="0"/>
              <a:t> </a:t>
            </a:r>
            <a:r>
              <a:rPr lang="en-US" sz="3200" dirty="0" err="1"/>
              <a:t>на</a:t>
            </a:r>
            <a:r>
              <a:rPr lang="en-US" sz="3200" dirty="0"/>
              <a:t> </a:t>
            </a:r>
            <a:r>
              <a:rPr lang="en-US" sz="3200" dirty="0" err="1" smtClean="0"/>
              <a:t>език</a:t>
            </a:r>
            <a:r>
              <a:rPr lang="bg-BG" sz="3200" dirty="0" smtClean="0"/>
              <a:t>а за програмиране</a:t>
            </a:r>
            <a:r>
              <a:rPr lang="en-US" sz="3200" dirty="0" smtClean="0"/>
              <a:t>, </a:t>
            </a:r>
            <a:r>
              <a:rPr lang="en-US" sz="3200" dirty="0" err="1"/>
              <a:t>защото</a:t>
            </a:r>
            <a:r>
              <a:rPr lang="en-US" sz="3200" dirty="0"/>
              <a:t> </a:t>
            </a:r>
            <a:r>
              <a:rPr lang="en-US" sz="3200" dirty="0" err="1"/>
              <a:t>трябва</a:t>
            </a:r>
            <a:r>
              <a:rPr lang="en-US" sz="3200" dirty="0"/>
              <a:t> </a:t>
            </a:r>
            <a:r>
              <a:rPr lang="en-US" sz="3200" dirty="0" err="1"/>
              <a:t>да</a:t>
            </a:r>
            <a:r>
              <a:rPr lang="en-US" sz="3200" dirty="0"/>
              <a:t> </a:t>
            </a:r>
            <a:r>
              <a:rPr lang="bg-BG" sz="3200" dirty="0" smtClean="0"/>
              <a:t>се </a:t>
            </a:r>
            <a:r>
              <a:rPr lang="en-US" sz="3200" dirty="0" err="1" smtClean="0"/>
              <a:t>мисли</a:t>
            </a:r>
            <a:r>
              <a:rPr lang="en-US" sz="3200" dirty="0" smtClean="0"/>
              <a:t> </a:t>
            </a:r>
            <a:r>
              <a:rPr lang="bg-BG" sz="3200" dirty="0" smtClean="0"/>
              <a:t>с </a:t>
            </a:r>
            <a:r>
              <a:rPr lang="en-US" sz="3200" dirty="0" err="1" smtClean="0"/>
              <a:t>думи</a:t>
            </a:r>
            <a:r>
              <a:rPr lang="bg-BG" sz="3200" dirty="0" smtClean="0"/>
              <a:t>те,</a:t>
            </a:r>
            <a:r>
              <a:rPr lang="en-US" sz="3200" dirty="0" smtClean="0"/>
              <a:t> </a:t>
            </a:r>
            <a:r>
              <a:rPr lang="en-US" sz="3200" dirty="0" err="1" smtClean="0"/>
              <a:t>изречения</a:t>
            </a:r>
            <a:r>
              <a:rPr lang="bg-BG" sz="3200" dirty="0" smtClean="0"/>
              <a:t>та и правилата на този </a:t>
            </a:r>
            <a:r>
              <a:rPr lang="en-US" sz="3200" dirty="0" err="1" smtClean="0"/>
              <a:t>език</a:t>
            </a:r>
            <a:r>
              <a:rPr lang="en-US" sz="3200" dirty="0" smtClean="0"/>
              <a:t>.</a:t>
            </a:r>
            <a:endParaRPr lang="bg-BG" sz="3200" dirty="0" smtClean="0"/>
          </a:p>
        </p:txBody>
      </p:sp>
    </p:spTree>
    <p:extLst>
      <p:ext uri="{BB962C8B-B14F-4D97-AF65-F5344CB8AC3E}">
        <p14:creationId xmlns:p14="http://schemas.microsoft.com/office/powerpoint/2010/main" val="178743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165"/>
            <a:ext cx="10515600" cy="1016635"/>
          </a:xfr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6">
                <a:lumMod val="75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Лекция 7-ми клас: Реализация на абстрактни структури от данни, посредством STL.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3680"/>
            <a:ext cx="10515600" cy="4988559"/>
          </a:xfr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6">
                <a:lumMod val="75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dirty="0" smtClean="0"/>
              <a:t>План на провеждане:</a:t>
            </a:r>
          </a:p>
          <a:p>
            <a:pPr marL="514350" indent="-514350">
              <a:buAutoNum type="arabicPeriod"/>
            </a:pPr>
            <a:r>
              <a:rPr lang="bg-BG" dirty="0" smtClean="0"/>
              <a:t>По работните места на участниците предварително е разпратена папка, която съдържа работещ код на всички примери, които се разглеждат в лекцията. В тази папка се намират и условията на няколко задачи за самостоятелна работа, оформени съгласно изискванията за състезание и степенувани по трудност.</a:t>
            </a:r>
          </a:p>
          <a:p>
            <a:pPr marL="514350" indent="-514350">
              <a:buAutoNum type="arabicPeriod"/>
            </a:pPr>
            <a:r>
              <a:rPr lang="bg-BG" dirty="0" smtClean="0"/>
              <a:t>Подробно изложение на материала по темата.</a:t>
            </a:r>
          </a:p>
          <a:p>
            <a:pPr marL="514350" indent="-514350">
              <a:buAutoNum type="arabicPeriod"/>
            </a:pPr>
            <a:r>
              <a:rPr lang="bg-BG" dirty="0" smtClean="0"/>
              <a:t>Разглеждане и обсъждане на примерите от папката.</a:t>
            </a:r>
          </a:p>
          <a:p>
            <a:pPr marL="514350" indent="-514350">
              <a:buAutoNum type="arabicPeriod"/>
            </a:pPr>
            <a:r>
              <a:rPr lang="bg-BG" dirty="0" smtClean="0"/>
              <a:t>Обсъждане на задачите за самостоятелна работа.</a:t>
            </a:r>
          </a:p>
          <a:p>
            <a:pPr marL="514350" indent="-514350">
              <a:buAutoNum type="arabicPeriod"/>
            </a:pPr>
            <a:r>
              <a:rPr lang="bg-BG" dirty="0" smtClean="0"/>
              <a:t>Самостоятелна работа.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05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ln w="57150"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 algn="ctr"/>
            <a:r>
              <a:rPr lang="bg-BG" dirty="0" smtClean="0"/>
              <a:t>Т3: Разглеждане на примерите: </a:t>
            </a:r>
            <a:r>
              <a:rPr lang="bg-BG" b="1" i="1" dirty="0" smtClean="0">
                <a:solidFill>
                  <a:srgbClr val="FF0000"/>
                </a:solidFill>
              </a:rPr>
              <a:t>„Тези неща са много прости – не ни губете времето с тях“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27224"/>
            <a:ext cx="10515600" cy="4636136"/>
          </a:xfr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bg-BG" dirty="0" smtClean="0"/>
              <a:t>Около 30 % от участниците са запознати с материала по темата.</a:t>
            </a:r>
          </a:p>
          <a:p>
            <a:pPr marL="514350" indent="-514350">
              <a:buAutoNum type="arabicPeriod"/>
            </a:pPr>
            <a:r>
              <a:rPr lang="bg-BG" dirty="0" smtClean="0"/>
              <a:t>По време на лекционната част децата участват активно. Моето усещане е, че темата се възприема добре.</a:t>
            </a:r>
          </a:p>
          <a:p>
            <a:pPr marL="514350" indent="-514350">
              <a:buAutoNum type="arabicPeriod"/>
            </a:pPr>
            <a:r>
              <a:rPr lang="bg-BG" dirty="0" smtClean="0"/>
              <a:t>Разглеждането на примерите, които са оформени като готови програми с главна програма, входни данни, коментари и т.н. преминава под мотото: </a:t>
            </a:r>
            <a:r>
              <a:rPr lang="bg-BG" b="1" i="1" dirty="0" smtClean="0"/>
              <a:t>„Тези неща са много прости – не ни губете времето с тях“.</a:t>
            </a:r>
          </a:p>
          <a:p>
            <a:pPr marL="514350" indent="-514350">
              <a:buAutoNum type="arabicPeriod"/>
            </a:pPr>
            <a:r>
              <a:rPr lang="bg-BG" dirty="0" smtClean="0"/>
              <a:t>Децата се нахвърлят на задачите за самостоятелна работа и нищо не може да ги спре. Повечето от тях избират по-трудните.</a:t>
            </a:r>
          </a:p>
          <a:p>
            <a:pPr marL="514350" indent="-514350">
              <a:buAutoNum type="arabicPeriod"/>
            </a:pPr>
            <a:r>
              <a:rPr lang="bg-BG" dirty="0" smtClean="0"/>
              <a:t>По този начин анализът на примерите</a:t>
            </a:r>
            <a:r>
              <a:rPr lang="en-US" dirty="0" smtClean="0"/>
              <a:t>,</a:t>
            </a:r>
            <a:r>
              <a:rPr lang="bg-BG" dirty="0" smtClean="0"/>
              <a:t> в които са показани някои тънкости и хитрости, остават в папката приложение „неразцъкани“.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47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2085"/>
            <a:ext cx="10515600" cy="884555"/>
          </a:xfr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75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bg-BG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bg-BG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адача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</a:t>
            </a:r>
            <a:r>
              <a:rPr lang="bg-BG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отборното състезание: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7920"/>
            <a:ext cx="10515600" cy="2387600"/>
          </a:xfr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 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 състави програма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calc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която пресмята аритметични изрази по метода „Обратен полски запис”. 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 съдържат 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числа, знаците за аритметични действия 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(+, -, *, / 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^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 се използване на отварящи и затварящи скоби за промяна на реда на аритметичните действия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3606800"/>
            <a:ext cx="10515600" cy="33239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accent2">
                <a:lumMod val="75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just"/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Резултатът: 3 от 9-те отбора успяха да получат точки (100, 60, 20). Като само един 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отбор успя 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достигне 100 точки.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Резултатът би бил много по-висок, ако участниците в лекцията имаха търпението да разгледат примерите и да кодират, тестват и обсъдят заедно задачите за самостоятелна работа.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87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4641"/>
            <a:ext cx="10515600" cy="579120"/>
          </a:xfr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6">
                <a:lumMod val="75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Преглед, анализ и споделяне на код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3760"/>
            <a:ext cx="10515600" cy="5628640"/>
          </a:xfr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6">
                <a:lumMod val="75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 fontScale="92500" lnSpcReduction="10000"/>
          </a:bodyPr>
          <a:lstStyle/>
          <a:p>
            <a:pPr marL="514350" indent="-514350" algn="just">
              <a:buAutoNum type="arabicPeriod"/>
            </a:pPr>
            <a:r>
              <a:rPr lang="bg-BG" dirty="0" smtClean="0"/>
              <a:t>Преглеждането и анализа на примерния код обогатява езика, подобрява уменията за бързо и ефективно кодиране и печели време по време на състезания.</a:t>
            </a:r>
          </a:p>
          <a:p>
            <a:pPr marL="514350" indent="-514350" algn="just">
              <a:buAutoNum type="arabicPeriod"/>
            </a:pPr>
            <a:r>
              <a:rPr lang="bg-BG" dirty="0" smtClean="0"/>
              <a:t> Често примерния код предлага няколко различни алгоритъма за решаване на даден проблем. Обсъждането на предимствата и недостатъците на всеки един от тях помага за по-бърз избор на </a:t>
            </a:r>
            <a:r>
              <a:rPr lang="ru-RU" dirty="0" smtClean="0"/>
              <a:t>достатъчно правилен и бърз</a:t>
            </a:r>
            <a:r>
              <a:rPr lang="bg-BG" dirty="0" smtClean="0"/>
              <a:t> алгоритъм за решаване на даден проблем.</a:t>
            </a:r>
          </a:p>
          <a:p>
            <a:pPr marL="514350" indent="-514350" algn="just">
              <a:buAutoNum type="arabicPeriod"/>
            </a:pPr>
            <a:r>
              <a:rPr lang="ru-RU" dirty="0"/>
              <a:t>Споделянето на код, който реализира силно абстрактен или труден </a:t>
            </a:r>
            <a:r>
              <a:rPr lang="ru-RU" dirty="0" smtClean="0"/>
              <a:t>алгоритъм, е най-ефективния начин за усвояването му.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Спестява много време за запознаване с обекти, библиотеки </a:t>
            </a:r>
            <a:r>
              <a:rPr lang="ru-RU" dirty="0"/>
              <a:t>или </a:t>
            </a:r>
            <a:r>
              <a:rPr lang="ru-RU" dirty="0" smtClean="0"/>
              <a:t>структури данни, </a:t>
            </a:r>
            <a:r>
              <a:rPr lang="ru-RU" dirty="0"/>
              <a:t>с които е особено трудно да се </a:t>
            </a:r>
            <a:r>
              <a:rPr lang="ru-RU" dirty="0" smtClean="0"/>
              <a:t>работи.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Подобрява чувствително </a:t>
            </a:r>
            <a:r>
              <a:rPr lang="bg-BG" dirty="0" smtClean="0"/>
              <a:t>с</a:t>
            </a:r>
            <a:r>
              <a:rPr lang="en-US" dirty="0" err="1" smtClean="0"/>
              <a:t>труктура</a:t>
            </a:r>
            <a:r>
              <a:rPr lang="bg-BG" dirty="0" smtClean="0"/>
              <a:t>та, ф</a:t>
            </a:r>
            <a:r>
              <a:rPr lang="en-US" dirty="0" err="1" smtClean="0"/>
              <a:t>ункционалност</a:t>
            </a:r>
            <a:r>
              <a:rPr lang="bg-BG" dirty="0" smtClean="0"/>
              <a:t>та и добрата четливост на кода</a:t>
            </a:r>
            <a:r>
              <a:rPr lang="en-US" dirty="0" smtClean="0"/>
              <a:t>. </a:t>
            </a:r>
            <a:endParaRPr lang="bg-BG" dirty="0" smtClean="0"/>
          </a:p>
          <a:p>
            <a:pPr marL="514350" indent="-514350" algn="just">
              <a:buAutoNum type="arabicPeriod"/>
            </a:pPr>
            <a:r>
              <a:rPr lang="bg-BG" dirty="0" smtClean="0"/>
              <a:t>Анализ на т</a:t>
            </a:r>
            <a:r>
              <a:rPr lang="en-US" dirty="0" err="1" smtClean="0"/>
              <a:t>естово</a:t>
            </a:r>
            <a:r>
              <a:rPr lang="bg-BG" dirty="0" smtClean="0"/>
              <a:t>то</a:t>
            </a:r>
            <a:r>
              <a:rPr lang="en-US" dirty="0" smtClean="0"/>
              <a:t> </a:t>
            </a:r>
            <a:r>
              <a:rPr lang="en-US" dirty="0" err="1" smtClean="0"/>
              <a:t>покритие</a:t>
            </a:r>
            <a:r>
              <a:rPr lang="bg-BG" dirty="0" smtClean="0"/>
              <a:t> на кода</a:t>
            </a:r>
            <a:r>
              <a:rPr lang="en-US" dirty="0" smtClean="0"/>
              <a:t>.</a:t>
            </a:r>
            <a:r>
              <a:rPr lang="bg-BG" dirty="0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039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3915"/>
          </a:xfr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accent2">
                <a:lumMod val="75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bg-BG" sz="40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Вреди от </a:t>
            </a:r>
            <a:r>
              <a:rPr lang="ru-RU" sz="40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преглед, анализ и споделяне на код</a:t>
            </a:r>
            <a:endParaRPr lang="en-US" sz="40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1960" y="1371600"/>
            <a:ext cx="5725160" cy="2875280"/>
          </a:xfr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accent2">
                <a:lumMod val="75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960" y="1407160"/>
            <a:ext cx="5664200" cy="28041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4511040"/>
            <a:ext cx="10515600" cy="181588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ревръщането му в самоцел и намаляване на креативността.</a:t>
            </a:r>
          </a:p>
          <a:p>
            <a:pPr marL="514350" indent="-514350">
              <a:buAutoNum type="arabicPeriod"/>
            </a:pP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Понякога е свързано със загуба на много време.</a:t>
            </a:r>
          </a:p>
          <a:p>
            <a:pPr marL="514350" indent="-514350">
              <a:buAutoNum type="arabicPeriod"/>
            </a:pP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Понякога най-добрите считат, че се „хакват“ техните идеи.</a:t>
            </a:r>
          </a:p>
          <a:p>
            <a:pPr marL="514350" indent="-514350">
              <a:buAutoNum type="arabicPeriod"/>
            </a:pP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Вреди, ако всички не участват активно със свои идеи.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032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636760" cy="1067435"/>
          </a:xfrm>
          <a:solidFill>
            <a:schemeClr val="accent6">
              <a:lumMod val="20000"/>
              <a:lumOff val="80000"/>
            </a:schemeClr>
          </a:solidFill>
          <a:ln w="76200">
            <a:solidFill>
              <a:schemeClr val="tx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/>
            <a:r>
              <a:rPr lang="en-US" dirty="0"/>
              <a:t> </a:t>
            </a:r>
            <a:r>
              <a:rPr lang="bg-BG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за вниманието!</a:t>
            </a: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5630" y="1588748"/>
            <a:ext cx="8161899" cy="5269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995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17629</TotalTime>
  <Words>635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Преглед, анализ и споделяне на код. Ползи и вреди.</vt:lpstr>
      <vt:lpstr>Най-важните качества на компетентен програмист?</vt:lpstr>
      <vt:lpstr>Лекция 7-ми клас: Реализация на абстрактни структури от данни, посредством STL.</vt:lpstr>
      <vt:lpstr>Т3: Разглеждане на примерите: „Тези неща са много прости – не ни губете времето с тях“</vt:lpstr>
      <vt:lpstr>Задача calc на отборното състезание:</vt:lpstr>
      <vt:lpstr>Преглед, анализ и споделяне на код</vt:lpstr>
      <vt:lpstr>Вреди от преглед, анализ и споделяне на код</vt:lpstr>
      <vt:lpstr> Благодаря за вниманието!</vt:lpstr>
    </vt:vector>
  </TitlesOfParts>
  <Company>ATSA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Преглед, анализ и споделяне на код. Ползи и вреди</dc:title>
  <dc:creator>Pano Panov</dc:creator>
  <cp:lastModifiedBy>Pano Panov</cp:lastModifiedBy>
  <cp:revision>48</cp:revision>
  <dcterms:created xsi:type="dcterms:W3CDTF">2019-09-13T03:58:32Z</dcterms:created>
  <dcterms:modified xsi:type="dcterms:W3CDTF">2019-09-28T06:54:11Z</dcterms:modified>
</cp:coreProperties>
</file>