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9" r:id="rId4"/>
    <p:sldId id="270" r:id="rId5"/>
    <p:sldId id="271" r:id="rId6"/>
    <p:sldId id="273" r:id="rId7"/>
    <p:sldId id="281" r:id="rId8"/>
    <p:sldId id="283" r:id="rId9"/>
    <p:sldId id="287" r:id="rId10"/>
    <p:sldId id="284" r:id="rId11"/>
    <p:sldId id="285" r:id="rId12"/>
    <p:sldId id="286" r:id="rId13"/>
    <p:sldId id="282" r:id="rId14"/>
    <p:sldId id="288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20" autoAdjust="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8B347-D8DA-4F4C-8DE5-C42DEDE4C492}" type="datetimeFigureOut">
              <a:rPr lang="bg-BG" smtClean="0"/>
              <a:t>24.9.2020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29A7A-09C8-4867-B90F-DACE6A75818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36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24.9.2020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24.9.2020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24.9.2020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24.9.2020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24.9.2020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24.9.2020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24.9.2020 г.</a:t>
            </a:fld>
            <a:endParaRPr lang="bg-BG" dirty="0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24.9.2020 г.</a:t>
            </a:fld>
            <a:endParaRPr lang="bg-BG" dirty="0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24.9.2020 г.</a:t>
            </a:fld>
            <a:endParaRPr lang="bg-BG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24.9.2020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24.9.2020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24.9.2020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sbg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160239"/>
          </a:xfrm>
        </p:spPr>
        <p:txBody>
          <a:bodyPr/>
          <a:lstStyle/>
          <a:p>
            <a:r>
              <a:rPr lang="bg-BG" dirty="0" smtClean="0"/>
              <a:t>БЪЛГАРСКА ПЛАТФОРМА ЗА СЪСТЕЗАТЕЛНА ИНФОРМАТИКА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573016"/>
            <a:ext cx="8352928" cy="2065784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</a:rPr>
              <a:t>Емил Келеведжиев, Тодор Брънзов </a:t>
            </a:r>
            <a:r>
              <a:rPr lang="bg-BG" sz="2800" dirty="0" smtClean="0">
                <a:solidFill>
                  <a:schemeClr val="tx1"/>
                </a:solidFill>
              </a:rPr>
              <a:t>- ИМИ БАН </a:t>
            </a:r>
          </a:p>
          <a:p>
            <a:r>
              <a:rPr lang="bg-BG" sz="2800" b="1" dirty="0" smtClean="0">
                <a:solidFill>
                  <a:schemeClr val="tx1"/>
                </a:solidFill>
              </a:rPr>
              <a:t>Петър Петров, Марин Шаламанов </a:t>
            </a:r>
            <a:r>
              <a:rPr lang="bg-BG" sz="2800" dirty="0" smtClean="0">
                <a:solidFill>
                  <a:schemeClr val="tx1"/>
                </a:solidFill>
              </a:rPr>
              <a:t>- </a:t>
            </a:r>
            <a:br>
              <a:rPr lang="bg-BG" sz="2800" dirty="0" smtClean="0">
                <a:solidFill>
                  <a:schemeClr val="tx1"/>
                </a:solidFill>
              </a:rPr>
            </a:br>
            <a:r>
              <a:rPr lang="bg-BG" sz="2800" dirty="0" smtClean="0">
                <a:solidFill>
                  <a:schemeClr val="tx1"/>
                </a:solidFill>
              </a:rPr>
              <a:t>Школа "Олимпийци"</a:t>
            </a:r>
            <a:endParaRPr lang="bg-BG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Заключение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 България се извършва развитие на дейностите, описани в настоящето изложение. </a:t>
            </a:r>
          </a:p>
          <a:p>
            <a:r>
              <a:rPr lang="bg-BG" dirty="0" smtClean="0"/>
              <a:t>Добър прогрес е дадената поддръжка от страна на МОН към БАН в рамките на</a:t>
            </a:r>
          </a:p>
          <a:p>
            <a:r>
              <a:rPr lang="bg-BG" dirty="0" smtClean="0"/>
              <a:t>програмата „Образование с наука” за 2019 – 2020 г. за проекта „Национална система за състезателна информатика в България”.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3719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 реалните условия на Националната олимпиада по информатика за 2020 г. е използвана българската </a:t>
            </a:r>
            <a:r>
              <a:rPr lang="bg-BG" dirty="0" err="1" smtClean="0"/>
              <a:t>грейдинг</a:t>
            </a:r>
            <a:r>
              <a:rPr lang="bg-BG" dirty="0" smtClean="0"/>
              <a:t> система, разработена от Петър Петров и Марин Шаламанов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9593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bg-BG" dirty="0" smtClean="0"/>
              <a:t>Завършена е разработката по договора с </a:t>
            </a:r>
            <a:r>
              <a:rPr lang="bg-BG" dirty="0"/>
              <a:t>МОН </a:t>
            </a:r>
            <a:r>
              <a:rPr lang="bg-BG" dirty="0" smtClean="0"/>
              <a:t>по програмата </a:t>
            </a:r>
            <a:r>
              <a:rPr lang="bg-BG" dirty="0"/>
              <a:t>„Образование с наука” </a:t>
            </a:r>
            <a:endParaRPr lang="bg-BG" dirty="0" smtClean="0"/>
          </a:p>
          <a:p>
            <a:r>
              <a:rPr lang="bg-BG" dirty="0" smtClean="0"/>
              <a:t>Разширен е традиционният сайт </a:t>
            </a:r>
            <a:r>
              <a:rPr lang="bg-BG" dirty="0" err="1" smtClean="0"/>
              <a:t>Инфос</a:t>
            </a:r>
            <a:r>
              <a:rPr lang="bg-BG" dirty="0" smtClean="0"/>
              <a:t> с жив архив</a:t>
            </a:r>
          </a:p>
          <a:p>
            <a:r>
              <a:rPr lang="bg-BG" dirty="0" smtClean="0"/>
              <a:t>В живия архив има въведени над 1300 задачи от българските състезания, регистрирани са над 400 участници, които са изпратили над 25 000 решения.</a:t>
            </a:r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>
                <a:hlinkClick r:id="rId2"/>
              </a:rPr>
              <a:t>www.infosbg.com/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53699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bg-BG" dirty="0" smtClean="0"/>
              <a:t>Нова необходимост</a:t>
            </a:r>
            <a:br>
              <a:rPr lang="bg-BG" dirty="0" smtClean="0"/>
            </a:br>
            <a:r>
              <a:rPr lang="bg-BG" dirty="0" smtClean="0"/>
              <a:t> за нуждите на дистанционно провеждане на състезания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bg-BG" dirty="0" smtClean="0"/>
              <a:t>Създаване на виртуална машина, с която да работи състезателят</a:t>
            </a:r>
          </a:p>
          <a:p>
            <a:r>
              <a:rPr lang="bg-BG" dirty="0" smtClean="0"/>
              <a:t>Инсталира се върху наличен компютър и поема изцяло контрола и достъпа до интернет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98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34" y="-1715028"/>
            <a:ext cx="8502930" cy="7952340"/>
          </a:xfrm>
        </p:spPr>
        <p:txBody>
          <a:bodyPr/>
          <a:lstStyle/>
          <a:p>
            <a:r>
              <a:rPr lang="bg-BG" dirty="0" smtClean="0"/>
              <a:t>Какво още е необходимо за компютърното и софтуерното осигуряване </a:t>
            </a:r>
            <a:r>
              <a:rPr lang="bg-BG" smtClean="0"/>
              <a:t>на състезанията </a:t>
            </a:r>
            <a:r>
              <a:rPr lang="bg-BG" dirty="0" smtClean="0"/>
              <a:t>по информатика 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7132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Компоненти на софтуера за състезателната информатика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bg-BG" b="1" dirty="0" smtClean="0"/>
              <a:t>Система за оценяване </a:t>
            </a:r>
            <a:r>
              <a:rPr lang="bg-BG" dirty="0" smtClean="0"/>
              <a:t>(</a:t>
            </a:r>
            <a:r>
              <a:rPr lang="bg-BG" dirty="0" err="1" smtClean="0"/>
              <a:t>грейдинг</a:t>
            </a:r>
            <a:r>
              <a:rPr lang="bg-BG" dirty="0" smtClean="0"/>
              <a:t> система) на изпратени решения на задачи на състезателите</a:t>
            </a:r>
          </a:p>
          <a:p>
            <a:r>
              <a:rPr lang="bg-BG" dirty="0" smtClean="0"/>
              <a:t>Система за поддържане на "</a:t>
            </a:r>
            <a:r>
              <a:rPr lang="bg-BG" b="1" dirty="0" smtClean="0"/>
              <a:t>жив архив</a:t>
            </a:r>
            <a:r>
              <a:rPr lang="bg-BG" dirty="0" smtClean="0"/>
              <a:t>" от задачи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5815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426170"/>
          </a:xfrm>
        </p:spPr>
        <p:txBody>
          <a:bodyPr/>
          <a:lstStyle/>
          <a:p>
            <a:r>
              <a:rPr lang="bg-BG" dirty="0" smtClean="0"/>
              <a:t>История на системите за оценяване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/>
          <a:lstStyle/>
          <a:p>
            <a:r>
              <a:rPr lang="bg-BG" dirty="0" smtClean="0"/>
              <a:t>системи за оценяване или съдийски системи (</a:t>
            </a:r>
            <a:r>
              <a:rPr lang="bg-BG" dirty="0" err="1" smtClean="0"/>
              <a:t>grading</a:t>
            </a:r>
            <a:r>
              <a:rPr lang="bg-BG" dirty="0" smtClean="0"/>
              <a:t> </a:t>
            </a:r>
            <a:r>
              <a:rPr lang="bg-BG" dirty="0" err="1" smtClean="0"/>
              <a:t>systems</a:t>
            </a:r>
            <a:r>
              <a:rPr lang="bg-BG" dirty="0" smtClean="0"/>
              <a:t> или </a:t>
            </a:r>
            <a:r>
              <a:rPr lang="bg-BG" dirty="0" err="1" smtClean="0"/>
              <a:t>judge</a:t>
            </a:r>
            <a:r>
              <a:rPr lang="bg-BG" dirty="0" smtClean="0"/>
              <a:t> </a:t>
            </a:r>
            <a:r>
              <a:rPr lang="bg-BG" dirty="0" err="1" smtClean="0"/>
              <a:t>systems</a:t>
            </a:r>
            <a:r>
              <a:rPr lang="bg-BG" dirty="0" smtClean="0"/>
              <a:t>)</a:t>
            </a:r>
          </a:p>
          <a:p>
            <a:r>
              <a:rPr lang="bg-BG" dirty="0" smtClean="0"/>
              <a:t>Една от първите е PC2 от  1989 г. за Международното студентско състезание ICPC. </a:t>
            </a:r>
          </a:p>
          <a:p>
            <a:r>
              <a:rPr lang="bg-BG" dirty="0" smtClean="0"/>
              <a:t>Системата е била написана на </a:t>
            </a:r>
            <a:r>
              <a:rPr lang="bg-BG" dirty="0" err="1" smtClean="0"/>
              <a:t>Турбо</a:t>
            </a:r>
            <a:r>
              <a:rPr lang="bg-BG" dirty="0" smtClean="0"/>
              <a:t> Паскал за MS-DOS и комуникацията между състезателите и журито се е извършвала с дискети.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407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048672"/>
          </a:xfrm>
        </p:spPr>
        <p:txBody>
          <a:bodyPr/>
          <a:lstStyle/>
          <a:p>
            <a:r>
              <a:rPr lang="bg-BG" dirty="0" smtClean="0"/>
              <a:t>При първите няколко издания на Международната олимпиадата по информатика не са използвани софтуерни системи за оценяване. </a:t>
            </a:r>
          </a:p>
          <a:p>
            <a:r>
              <a:rPr lang="bg-BG" dirty="0" smtClean="0"/>
              <a:t>Състезателите са предоставяли записани на дискети (даже на хартия) своите работи. Тези работи са били ръчно оценявани от журито и от ръководителите на отборите чрез </a:t>
            </a:r>
          </a:p>
          <a:p>
            <a:r>
              <a:rPr lang="bg-BG" dirty="0" smtClean="0"/>
              <a:t>извършване на компилиране, изпълнение и определяне на точки, съгласно подробни инструкции, дадени от Научния комитет.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65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bg-BG" dirty="0" smtClean="0"/>
              <a:t>За първи път полуавтоматична система, макар и с пренос чрез дискети е приложена на Олимпиадата през 1994 г. в Швеция.</a:t>
            </a:r>
          </a:p>
          <a:p>
            <a:r>
              <a:rPr lang="bg-BG" dirty="0" smtClean="0"/>
              <a:t>Система, при която преносът и оценяването са автоматични (макар и в несъвършен вид) за първи път е използвана на Олимпиадата в 1999 г. в Анталия, Турция. </a:t>
            </a:r>
          </a:p>
          <a:p>
            <a:r>
              <a:rPr lang="bg-BG" dirty="0" smtClean="0"/>
              <a:t>Като резултат времето за проверка е намалено на 2 часа в сравнение с около 14 часа при ръчна проверка на предишната Олимпиада в Сетубал, Португалия.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0979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От 2012 г., когато Олимпиадата е проведена в Италия и домакините имат собствена система CMS-IOI и след това тази система се утвърждава като предпочитана за почти всички следващи олимпиади. </a:t>
            </a:r>
          </a:p>
          <a:p>
            <a:r>
              <a:rPr lang="bg-BG" dirty="0" smtClean="0"/>
              <a:t>Тя е с отворен код и се подържа с разработване на нови версии.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96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История на живите архиви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bg-BG" dirty="0" smtClean="0"/>
              <a:t>Първата онлайн система от този вид, която сега има голяма популярност е основана през 1995 г. От Мигел </a:t>
            </a:r>
            <a:r>
              <a:rPr lang="bg-BG" dirty="0" err="1" smtClean="0"/>
              <a:t>Ревиля</a:t>
            </a:r>
            <a:r>
              <a:rPr lang="bg-BG" dirty="0" smtClean="0"/>
              <a:t> в Университета на Валядолид, Испания. </a:t>
            </a:r>
          </a:p>
          <a:p>
            <a:r>
              <a:rPr lang="bg-BG" dirty="0" smtClean="0"/>
              <a:t>Тя е автоматична съдийска система, в която всеки желаещ от целия свят може да изпраща свое решение към избрана от него задача.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606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_K\Desktop\Clipboard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2" y="332656"/>
            <a:ext cx="918775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9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bg-BG" dirty="0" smtClean="0"/>
              <a:t>Отбелязваме македонската система </a:t>
            </a:r>
            <a:r>
              <a:rPr lang="en-US" dirty="0" smtClean="0"/>
              <a:t>MENDO</a:t>
            </a:r>
            <a:r>
              <a:rPr lang="bg-BG" dirty="0" smtClean="0"/>
              <a:t>, която има </a:t>
            </a:r>
            <a:r>
              <a:rPr lang="ru-RU" dirty="0"/>
              <a:t> </a:t>
            </a:r>
            <a:r>
              <a:rPr lang="ru-RU" dirty="0" smtClean="0"/>
              <a:t>над 13 </a:t>
            </a:r>
            <a:r>
              <a:rPr lang="ru-RU" dirty="0"/>
              <a:t>000 </a:t>
            </a:r>
            <a:r>
              <a:rPr lang="bg-BG" dirty="0" smtClean="0"/>
              <a:t>регистрирани потребители и съдържа около 440 задачи в жив архив от национални и международни състезания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bg-BG" dirty="0" smtClean="0"/>
              <a:t>Български системи:</a:t>
            </a:r>
          </a:p>
          <a:p>
            <a:pPr lvl="1"/>
            <a:r>
              <a:rPr lang="bg-BG" dirty="0" err="1" smtClean="0"/>
              <a:t>informatika</a:t>
            </a:r>
            <a:r>
              <a:rPr lang="bg-BG" dirty="0" smtClean="0"/>
              <a:t>.</a:t>
            </a:r>
            <a:r>
              <a:rPr lang="bg-BG" dirty="0" err="1" smtClean="0"/>
              <a:t>bg</a:t>
            </a:r>
            <a:r>
              <a:rPr lang="bg-BG" dirty="0" smtClean="0"/>
              <a:t>, подържана от Александър Георгиев, която съдържа и много лекции, предназначени за състезатели.</a:t>
            </a:r>
          </a:p>
          <a:p>
            <a:pPr lvl="1"/>
            <a:r>
              <a:rPr lang="bg-BG" dirty="0" err="1" smtClean="0"/>
              <a:t>Maycamp</a:t>
            </a:r>
            <a:r>
              <a:rPr lang="bg-BG" dirty="0" smtClean="0"/>
              <a:t> </a:t>
            </a:r>
            <a:r>
              <a:rPr lang="bg-BG" dirty="0" err="1" smtClean="0"/>
              <a:t>arena</a:t>
            </a:r>
            <a:r>
              <a:rPr lang="bg-BG" dirty="0" smtClean="0"/>
              <a:t> с 1200 задачи.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9525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569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тема</vt:lpstr>
      <vt:lpstr>БЪЛГАРСКА ПЛАТФОРМА ЗА СЪСТЕЗАТЕЛНА ИНФОРМАТИКА</vt:lpstr>
      <vt:lpstr>Компоненти на софтуера за състезателната информатика</vt:lpstr>
      <vt:lpstr>История на системите за оценяване </vt:lpstr>
      <vt:lpstr>PowerPoint Presentation</vt:lpstr>
      <vt:lpstr>PowerPoint Presentation</vt:lpstr>
      <vt:lpstr>PowerPoint Presentation</vt:lpstr>
      <vt:lpstr>История на живите архиви</vt:lpstr>
      <vt:lpstr>PowerPoint Presentation</vt:lpstr>
      <vt:lpstr>PowerPoint Presentation</vt:lpstr>
      <vt:lpstr>Заключение</vt:lpstr>
      <vt:lpstr>PowerPoint Presentation</vt:lpstr>
      <vt:lpstr>PowerPoint Presentation</vt:lpstr>
      <vt:lpstr>Нова необходимост  за нуждите на дистанционно провеждане на състезания</vt:lpstr>
      <vt:lpstr>Какво още е необходимо за компютърното и софтуерното осигуряване на състезанията по информатика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БЪЛГАРСКА ПЛАТФОРМА ЗА СЪСТЕЗАТЕЛНА ИНФОРМАТИКА</dc:title>
  <dc:creator>E_K</dc:creator>
  <cp:lastModifiedBy>E_K</cp:lastModifiedBy>
  <cp:revision>31</cp:revision>
  <dcterms:created xsi:type="dcterms:W3CDTF">2020-08-30T08:52:34Z</dcterms:created>
  <dcterms:modified xsi:type="dcterms:W3CDTF">2020-09-24T11:49:36Z</dcterms:modified>
</cp:coreProperties>
</file>