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72" r:id="rId13"/>
    <p:sldId id="268" r:id="rId14"/>
    <p:sldId id="267" r:id="rId15"/>
    <p:sldId id="273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asi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8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9-21T13:54:48.301" idx="1">
    <p:pos x="2911" y="1712"/>
    <p:text/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9-21T13:54:48.301" idx="2">
    <p:pos x="2911" y="1712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3D1C-F7B1-4B38-A98C-F06C1A20DE92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6021-BFD9-4702-9FD2-4C1B5230DF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3D1C-F7B1-4B38-A98C-F06C1A20DE92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6021-BFD9-4702-9FD2-4C1B5230DF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3D1C-F7B1-4B38-A98C-F06C1A20DE92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6021-BFD9-4702-9FD2-4C1B5230DF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3D1C-F7B1-4B38-A98C-F06C1A20DE92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6021-BFD9-4702-9FD2-4C1B5230DF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3D1C-F7B1-4B38-A98C-F06C1A20DE92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6021-BFD9-4702-9FD2-4C1B5230DF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3D1C-F7B1-4B38-A98C-F06C1A20DE92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6021-BFD9-4702-9FD2-4C1B5230DF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3D1C-F7B1-4B38-A98C-F06C1A20DE92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6021-BFD9-4702-9FD2-4C1B5230DF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3D1C-F7B1-4B38-A98C-F06C1A20DE92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6021-BFD9-4702-9FD2-4C1B5230DF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3D1C-F7B1-4B38-A98C-F06C1A20DE92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6021-BFD9-4702-9FD2-4C1B5230DF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3D1C-F7B1-4B38-A98C-F06C1A20DE92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6021-BFD9-4702-9FD2-4C1B5230DF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3D1C-F7B1-4B38-A98C-F06C1A20DE92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A16021-BFD9-4702-9FD2-4C1B5230DF5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8A16021-BFD9-4702-9FD2-4C1B5230DF5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DD3D1C-F7B1-4B38-A98C-F06C1A20DE92}" type="datetimeFigureOut">
              <a:rPr lang="en-US" smtClean="0"/>
              <a:t>9/26/2020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Профилът Информатика в 11-12 клас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Красимир Манев</a:t>
            </a:r>
          </a:p>
          <a:p>
            <a:r>
              <a:rPr lang="bg-BG" dirty="0" smtClean="0"/>
              <a:t>Узана, септември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88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r>
              <a:rPr lang="bg-BG" dirty="0" smtClean="0"/>
              <a:t>Учебната програма - СДП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4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bg-BG" dirty="0" smtClean="0"/>
              <a:t>Програмата за втория модул СДПЕ е</a:t>
            </a:r>
          </a:p>
          <a:p>
            <a:r>
              <a:rPr lang="bg-BG" dirty="0" smtClean="0"/>
              <a:t>по-смислена по съдържание,</a:t>
            </a:r>
          </a:p>
          <a:p>
            <a:r>
              <a:rPr lang="bg-BG" dirty="0" smtClean="0"/>
              <a:t>но много претоварена по сравнение с първия модул </a:t>
            </a:r>
          </a:p>
          <a:p>
            <a:pPr marL="114300" indent="0">
              <a:buNone/>
            </a:pPr>
            <a:r>
              <a:rPr lang="bg-BG" dirty="0" smtClean="0"/>
              <a:t>Тук са</a:t>
            </a:r>
            <a:endParaRPr lang="bg-BG" dirty="0"/>
          </a:p>
          <a:p>
            <a:pPr marL="114300" indent="0">
              <a:buNone/>
            </a:pPr>
            <a:r>
              <a:rPr lang="bg-BG" dirty="0" smtClean="0"/>
              <a:t>Масивите и файловете, включително сериализация на обекти</a:t>
            </a:r>
          </a:p>
          <a:p>
            <a:pPr marL="114300" indent="0">
              <a:buNone/>
            </a:pPr>
            <a:r>
              <a:rPr lang="bg-BG" dirty="0" smtClean="0"/>
              <a:t>Базови алгоритми </a:t>
            </a:r>
          </a:p>
          <a:p>
            <a:pPr marL="114300" indent="0">
              <a:buNone/>
            </a:pPr>
            <a:r>
              <a:rPr lang="bg-BG" dirty="0" smtClean="0"/>
              <a:t>Абстрактните типове и имплементациите им</a:t>
            </a:r>
          </a:p>
          <a:p>
            <a:pPr marL="114300" indent="0">
              <a:buNone/>
            </a:pPr>
            <a:r>
              <a:rPr lang="bg-BG" dirty="0" smtClean="0"/>
              <a:t>Комбинаторните конфигурации</a:t>
            </a:r>
          </a:p>
          <a:p>
            <a:pPr marL="114300" indent="0">
              <a:buNone/>
            </a:pPr>
            <a:r>
              <a:rPr lang="bg-BG" dirty="0" smtClean="0"/>
              <a:t>Сложността на алгоритми – сложена на края на модула. За какво им е на края, вместо попътно да се опитаме да представим сложността на някои от преподаваните алгоритми?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052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r>
              <a:rPr lang="bg-BG" dirty="0" smtClean="0"/>
              <a:t>Нашето предложение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400600"/>
          </a:xfrm>
        </p:spPr>
        <p:txBody>
          <a:bodyPr>
            <a:normAutofit/>
          </a:bodyPr>
          <a:lstStyle/>
          <a:p>
            <a:r>
              <a:rPr lang="bg-BG" dirty="0" smtClean="0"/>
              <a:t>Отказваме се да пишем учебник, защото не виждаме как един текст който трябва да получи </a:t>
            </a:r>
            <a:r>
              <a:rPr lang="bg-BG" dirty="0" smtClean="0"/>
              <a:t>одобрение </a:t>
            </a:r>
            <a:r>
              <a:rPr lang="bg-BG" dirty="0" smtClean="0"/>
              <a:t>от МОН ще удовлетвори изискванията на споменатите програми. Всъщност никой не е представил учебник за одобрение, доколкото ни е известно</a:t>
            </a:r>
          </a:p>
          <a:p>
            <a:r>
              <a:rPr lang="bg-BG" dirty="0" smtClean="0"/>
              <a:t>Работим върху две </a:t>
            </a:r>
            <a:r>
              <a:rPr lang="bg-BG" b="1" dirty="0" smtClean="0"/>
              <a:t>учебни помагала</a:t>
            </a:r>
            <a:r>
              <a:rPr lang="bg-BG" dirty="0" smtClean="0"/>
              <a:t>, като се стараем да пренаредим предвидения материал така както нашите разбирания и опит ни диктуват. Например, едномерен </a:t>
            </a:r>
            <a:r>
              <a:rPr lang="bg-BG" dirty="0" smtClean="0"/>
              <a:t>масив, файлове и обработка на изключения </a:t>
            </a:r>
            <a:r>
              <a:rPr lang="bg-BG" dirty="0" smtClean="0"/>
              <a:t>са представени в помагалото за първия модул</a:t>
            </a:r>
          </a:p>
          <a:p>
            <a:r>
              <a:rPr lang="bg-BG" dirty="0" smtClean="0"/>
              <a:t>Изобщо не си и въобразяваме че от първи опит ще улучим точния обем и съдържание, затова сме безкрайно заинтересувани от всякакви мнение на използващите помагалата</a:t>
            </a:r>
          </a:p>
          <a:p>
            <a:endParaRPr lang="bg-B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164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r>
              <a:rPr lang="bg-BG" dirty="0" smtClean="0"/>
              <a:t>Нашето </a:t>
            </a:r>
            <a:r>
              <a:rPr lang="bg-BG" dirty="0" smtClean="0"/>
              <a:t>предложение ООП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400600"/>
          </a:xfrm>
        </p:spPr>
        <p:txBody>
          <a:bodyPr>
            <a:normAutofit/>
          </a:bodyPr>
          <a:lstStyle/>
          <a:p>
            <a:r>
              <a:rPr lang="bg-BG" dirty="0" smtClean="0"/>
              <a:t>Учебни единици – 33, всяка за 2 учебни часа</a:t>
            </a:r>
          </a:p>
          <a:p>
            <a:r>
              <a:rPr lang="bg-BG" dirty="0" smtClean="0"/>
              <a:t>Много голям част от учебните единици са тематично хомогенни. Две-три са (неизбежно)  еклектични</a:t>
            </a:r>
            <a:endParaRPr lang="bg-BG" dirty="0" smtClean="0"/>
          </a:p>
          <a:p>
            <a:r>
              <a:rPr lang="bg-BG" dirty="0" smtClean="0"/>
              <a:t>6 учебни часа за контролни или резерв</a:t>
            </a:r>
          </a:p>
          <a:p>
            <a:r>
              <a:rPr lang="bg-BG" dirty="0" smtClean="0"/>
              <a:t>Преговорният материал (какво да пеговаряме ако учениците в модула не са учили пограмиране?) не надхвърля зададения </a:t>
            </a:r>
            <a:r>
              <a:rPr lang="bg-BG" smtClean="0"/>
              <a:t>в програмата </a:t>
            </a:r>
            <a:r>
              <a:rPr lang="bg-BG" dirty="0" smtClean="0"/>
              <a:t>лимит</a:t>
            </a:r>
          </a:p>
          <a:p>
            <a:r>
              <a:rPr lang="bg-BG" dirty="0" smtClean="0"/>
              <a:t>Работа с компютър</a:t>
            </a:r>
          </a:p>
          <a:p>
            <a:r>
              <a:rPr lang="bg-BG" dirty="0" smtClean="0"/>
              <a:t>4 урока без работа с компютър</a:t>
            </a:r>
          </a:p>
          <a:p>
            <a:r>
              <a:rPr lang="bg-BG" dirty="0" smtClean="0"/>
              <a:t>2 урока с малко РК</a:t>
            </a:r>
          </a:p>
          <a:p>
            <a:r>
              <a:rPr lang="bg-BG" dirty="0" smtClean="0"/>
              <a:t>22 урока в които нови знания и работа с компютър са 50:50</a:t>
            </a:r>
          </a:p>
          <a:p>
            <a:r>
              <a:rPr lang="bg-BG" dirty="0" smtClean="0"/>
              <a:t>5 урока изцяло работа с компютър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264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06090"/>
          </a:xfrm>
        </p:spPr>
        <p:txBody>
          <a:bodyPr/>
          <a:lstStyle/>
          <a:p>
            <a:r>
              <a:rPr lang="bg-BG" dirty="0" smtClean="0"/>
              <a:t>Нашето предложение - ООПП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4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b="1" dirty="0"/>
              <a:t>I. Въведение</a:t>
            </a:r>
          </a:p>
          <a:p>
            <a:pPr marL="114300" indent="0">
              <a:buNone/>
            </a:pPr>
            <a:r>
              <a:rPr lang="ru-RU" dirty="0"/>
              <a:t>Уроците от Първата глава са посветени на общи въпроси на предмета Информатика - припомнят се изучавани неща за хардуера и софтуера, разглеждат се различните програмни парадигми, представен е обичайният инструментариум на програмистите. В края на главата е представена средата Visual Studio и са дадени примери на конзолни приложения, създадени със средата.</a:t>
            </a:r>
          </a:p>
          <a:p>
            <a:pPr marL="114300" indent="0">
              <a:buNone/>
            </a:pPr>
            <a:r>
              <a:rPr lang="ru-RU" b="1" dirty="0"/>
              <a:t>II. Програмиране на C#</a:t>
            </a:r>
          </a:p>
          <a:p>
            <a:pPr marL="114300" indent="0">
              <a:buNone/>
            </a:pPr>
            <a:r>
              <a:rPr lang="ru-RU" dirty="0"/>
              <a:t>Глава втора е въведение в програмирането на езика C#. Представени са елементите на езика - стойности и операциите с тях, както и операторите на езика. Разгледани са различните видове изчислителни процеси. Теоретичният материал е илюстриран с много решени задачи за създаване на конзолни приложения.</a:t>
            </a:r>
          </a:p>
          <a:p>
            <a:pPr marL="114300" indent="0">
              <a:buNone/>
            </a:pPr>
            <a:endParaRPr lang="bg-B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8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06090"/>
          </a:xfrm>
        </p:spPr>
        <p:txBody>
          <a:bodyPr/>
          <a:lstStyle/>
          <a:p>
            <a:r>
              <a:rPr lang="bg-BG" dirty="0" smtClean="0"/>
              <a:t>Нашето предложение - ООПП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064896" cy="5400600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ru-RU" b="1" dirty="0"/>
              <a:t>III. Обектно-ориентиран подход</a:t>
            </a:r>
          </a:p>
          <a:p>
            <a:pPr marL="114300" indent="0">
              <a:buNone/>
            </a:pPr>
            <a:r>
              <a:rPr lang="ru-RU" dirty="0"/>
              <a:t>Глава трета е въведение в обектно- ориентираното програмиране. Въведено е понятието клас от обекти и са представени стъпките за изграждане на класове - избор на атрибути, създаване на конструктори, прости методи, сетъри и гетъри. Построени са няколко класа и теоретичният материал е илюстриран с конзолни приложения, използващи тези класове.</a:t>
            </a:r>
          </a:p>
          <a:p>
            <a:pPr marL="114300" indent="0">
              <a:buNone/>
            </a:pPr>
            <a:r>
              <a:rPr lang="ru-RU" b="1" dirty="0"/>
              <a:t>ІV. Графичен интерфейс</a:t>
            </a:r>
          </a:p>
          <a:p>
            <a:pPr marL="114300" indent="0">
              <a:buNone/>
            </a:pPr>
            <a:r>
              <a:rPr lang="ru-RU" dirty="0"/>
              <a:t>Глава четвърта е посветена на създаването на приложения с графичен интерфейс. Въведени са най-често използваните компоненти на графичния интерфейс с основните им методи и събития. Решени са задачи за създаване на приложения с графичен интерфейс, включително с използването на вече дефинираните класове.</a:t>
            </a:r>
          </a:p>
          <a:p>
            <a:pPr marL="114300" indent="0">
              <a:buNone/>
            </a:pPr>
            <a:r>
              <a:rPr lang="ru-RU" b="1" dirty="0"/>
              <a:t>V. Още за обектно-ориентирания подход</a:t>
            </a:r>
          </a:p>
          <a:p>
            <a:pPr marL="114300" indent="0">
              <a:buNone/>
            </a:pPr>
            <a:r>
              <a:rPr lang="ru-RU" dirty="0"/>
              <a:t>Последната глава на помагалото е посветена на по-сложните концепции на ООП - капсулирането, наследяването и т.н.</a:t>
            </a:r>
          </a:p>
          <a:p>
            <a:pPr marL="114300" indent="0">
              <a:buNone/>
            </a:pPr>
            <a:endParaRPr lang="bg-B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34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r>
              <a:rPr lang="bg-BG" dirty="0" smtClean="0"/>
              <a:t>Нашето </a:t>
            </a:r>
            <a:r>
              <a:rPr lang="bg-BG" dirty="0" smtClean="0"/>
              <a:t>предложение СДА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4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bg-BG" dirty="0" smtClean="0"/>
              <a:t>Все още в процес на създаване</a:t>
            </a:r>
          </a:p>
          <a:p>
            <a:r>
              <a:rPr lang="bg-BG" dirty="0" smtClean="0"/>
              <a:t>Учебни единици – 33, всяка за 2 учебни часа</a:t>
            </a:r>
          </a:p>
          <a:p>
            <a:r>
              <a:rPr lang="bg-BG" dirty="0" smtClean="0"/>
              <a:t>Опитваме се </a:t>
            </a:r>
            <a:r>
              <a:rPr lang="bg-BG" dirty="0" smtClean="0"/>
              <a:t>да избегнем  еклектика</a:t>
            </a:r>
            <a:endParaRPr lang="bg-BG" dirty="0" smtClean="0"/>
          </a:p>
          <a:p>
            <a:r>
              <a:rPr lang="bg-BG" dirty="0" smtClean="0"/>
              <a:t>6 учебни часа за контролни или резерв</a:t>
            </a:r>
          </a:p>
          <a:p>
            <a:r>
              <a:rPr lang="bg-BG" dirty="0" smtClean="0"/>
              <a:t>Преговореният материал не надхвърля зададения в проГрамата лимит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84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r>
              <a:rPr lang="bg-BG" dirty="0" smtClean="0"/>
              <a:t>Нашето предложение - СДА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400600"/>
          </a:xfrm>
        </p:spPr>
        <p:txBody>
          <a:bodyPr>
            <a:normAutofit/>
          </a:bodyPr>
          <a:lstStyle/>
          <a:p>
            <a:pPr marL="114300" lvl="0" indent="0">
              <a:buNone/>
            </a:pPr>
            <a:r>
              <a:rPr lang="en-US" b="1" dirty="0" smtClean="0"/>
              <a:t>I. </a:t>
            </a:r>
            <a:r>
              <a:rPr lang="bg-BG" b="1" dirty="0" smtClean="0"/>
              <a:t>Въведение</a:t>
            </a:r>
            <a:endParaRPr lang="en-US" b="1" dirty="0"/>
          </a:p>
          <a:p>
            <a:pPr marL="114300" indent="0">
              <a:buNone/>
            </a:pPr>
            <a:r>
              <a:rPr lang="bg-BG" dirty="0"/>
              <a:t>Въведено е понятието алгоритъм и различни начини за представяне на </a:t>
            </a:r>
            <a:r>
              <a:rPr lang="bg-BG" dirty="0" smtClean="0"/>
              <a:t>алгоритми. </a:t>
            </a:r>
            <a:r>
              <a:rPr lang="bg-BG" dirty="0"/>
              <a:t>Направен е кратък преглед- преговор на създаването на  програми с ОО </a:t>
            </a:r>
            <a:r>
              <a:rPr lang="bg-BG" dirty="0" smtClean="0"/>
              <a:t>подход, </a:t>
            </a:r>
            <a:r>
              <a:rPr lang="bg-BG" dirty="0"/>
              <a:t>с допълнение – създаване на рекурсивни програми. </a:t>
            </a:r>
            <a:r>
              <a:rPr lang="bg-BG" dirty="0" smtClean="0"/>
              <a:t>Въведини </a:t>
            </a:r>
            <a:r>
              <a:rPr lang="bg-BG" dirty="0"/>
              <a:t>со понятията </a:t>
            </a:r>
            <a:r>
              <a:rPr lang="bg-BG" dirty="0" smtClean="0"/>
              <a:t>за сложност </a:t>
            </a:r>
            <a:r>
              <a:rPr lang="bg-BG" dirty="0"/>
              <a:t>на алгоритъм в най-лошия случай по време и памет</a:t>
            </a:r>
            <a:endParaRPr lang="en-US" dirty="0"/>
          </a:p>
          <a:p>
            <a:pPr marL="114300" lvl="0" indent="0">
              <a:buNone/>
            </a:pPr>
            <a:r>
              <a:rPr lang="en-US" b="1" dirty="0" smtClean="0"/>
              <a:t>II. </a:t>
            </a:r>
            <a:r>
              <a:rPr lang="bg-BG" b="1" dirty="0" smtClean="0"/>
              <a:t>Структури от данни</a:t>
            </a:r>
            <a:endParaRPr lang="en-US" b="1" dirty="0"/>
          </a:p>
          <a:p>
            <a:pPr marL="114300" indent="0">
              <a:buNone/>
            </a:pPr>
            <a:r>
              <a:rPr lang="bg-BG" dirty="0"/>
              <a:t>Освен прегледа-преговор на едномерни масиви и низове, в главата са включени основните алгоритми при работа с масиви – сортиране, сливане, търсене. </a:t>
            </a:r>
            <a:r>
              <a:rPr lang="bg-BG" dirty="0" smtClean="0"/>
              <a:t>По-задълбочено </a:t>
            </a:r>
            <a:r>
              <a:rPr lang="bg-BG" dirty="0"/>
              <a:t>е представен </a:t>
            </a:r>
            <a:r>
              <a:rPr lang="bg-BG" dirty="0" smtClean="0"/>
              <a:t>познатият </a:t>
            </a:r>
            <a:r>
              <a:rPr lang="bg-BG" dirty="0"/>
              <a:t>клас </a:t>
            </a:r>
            <a:r>
              <a:rPr lang="en-US" dirty="0"/>
              <a:t>string </a:t>
            </a:r>
            <a:r>
              <a:rPr lang="bg-BG" dirty="0"/>
              <a:t>и </a:t>
            </a:r>
            <a:r>
              <a:rPr lang="bg-BG" dirty="0" smtClean="0"/>
              <a:t>представянето </a:t>
            </a:r>
            <a:r>
              <a:rPr lang="bg-BG" dirty="0"/>
              <a:t>на низове с масиви от тип </a:t>
            </a:r>
            <a:r>
              <a:rPr lang="en-US" dirty="0"/>
              <a:t>char</a:t>
            </a:r>
            <a:r>
              <a:rPr lang="bg-BG" dirty="0"/>
              <a:t>. Въведено е понятието многомерен масив  </a:t>
            </a:r>
            <a:endParaRPr lang="en-US" dirty="0"/>
          </a:p>
          <a:p>
            <a:pPr marL="114300" indent="0">
              <a:buNone/>
            </a:pPr>
            <a:endParaRPr lang="bg-B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727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r>
              <a:rPr lang="bg-BG" dirty="0" smtClean="0"/>
              <a:t>Нашето предложение - СДА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400600"/>
          </a:xfrm>
        </p:spPr>
        <p:txBody>
          <a:bodyPr>
            <a:normAutofit/>
          </a:bodyPr>
          <a:lstStyle/>
          <a:p>
            <a:pPr marL="114300" lvl="0" indent="0">
              <a:buNone/>
            </a:pPr>
            <a:r>
              <a:rPr lang="en-US" b="1" dirty="0" smtClean="0"/>
              <a:t>III. </a:t>
            </a:r>
            <a:r>
              <a:rPr lang="bg-BG" b="1" dirty="0" smtClean="0"/>
              <a:t>Абстрактни типове</a:t>
            </a:r>
            <a:endParaRPr lang="en-US" b="1" dirty="0"/>
          </a:p>
          <a:p>
            <a:pPr marL="114300" indent="0">
              <a:buNone/>
            </a:pPr>
            <a:r>
              <a:rPr lang="bg-BG" dirty="0" smtClean="0"/>
              <a:t>Разделът е посветен на понятието абстрактен тип и реализацията на абстрактни типове като класове от обекти. Реализирани са такива АТ като Рационелно число и Голямо цяло, както и класическите опашка, стек и списък. Представени са класовете на езика </a:t>
            </a:r>
            <a:r>
              <a:rPr lang="en-US" dirty="0" smtClean="0"/>
              <a:t>C# </a:t>
            </a:r>
            <a:r>
              <a:rPr lang="bg-BG" dirty="0" smtClean="0"/>
              <a:t>за реализиране на АТ</a:t>
            </a:r>
            <a:endParaRPr lang="en-US" dirty="0"/>
          </a:p>
          <a:p>
            <a:pPr marL="114300" lvl="0" indent="0">
              <a:buNone/>
            </a:pPr>
            <a:r>
              <a:rPr lang="en-US" b="1" dirty="0" smtClean="0"/>
              <a:t>IV. </a:t>
            </a:r>
            <a:r>
              <a:rPr lang="bg-BG" b="1" dirty="0" smtClean="0"/>
              <a:t>Комбинаторни конфигурации</a:t>
            </a:r>
            <a:endParaRPr lang="en-US" b="1" dirty="0"/>
          </a:p>
          <a:p>
            <a:pPr marL="114300" indent="0">
              <a:buNone/>
            </a:pPr>
            <a:r>
              <a:rPr lang="bg-BG" dirty="0" smtClean="0"/>
              <a:t>Въведени са и имплементирани като АТ основните комбинаторни конфигурации. Разгледани са регулярните формални езици и представянето им с регулярни изрази</a:t>
            </a:r>
          </a:p>
          <a:p>
            <a:pPr marL="114300" indent="0">
              <a:buNone/>
            </a:pPr>
            <a:r>
              <a:rPr lang="en-US" b="1" dirty="0" smtClean="0"/>
              <a:t>V. </a:t>
            </a:r>
            <a:r>
              <a:rPr lang="bg-BG" b="1" dirty="0" smtClean="0"/>
              <a:t>ДРУГИ АТ</a:t>
            </a:r>
          </a:p>
          <a:p>
            <a:pPr marL="114300" indent="0">
              <a:buNone/>
            </a:pPr>
            <a:r>
              <a:rPr lang="bg-BG" dirty="0" smtClean="0"/>
              <a:t>В раздела са дефинирани и имплементирани графи, дървета и други АТ, като са илюстрирани с някои алгоритми.</a:t>
            </a:r>
          </a:p>
          <a:p>
            <a:pPr marL="114300" indent="0">
              <a:buNone/>
            </a:pPr>
            <a:r>
              <a:rPr lang="en-US" b="1" dirty="0" smtClean="0"/>
              <a:t>VI</a:t>
            </a:r>
            <a:r>
              <a:rPr lang="bg-BG" b="1" dirty="0" smtClean="0"/>
              <a:t>. Работа по проект</a:t>
            </a:r>
            <a:r>
              <a:rPr lang="en-US" dirty="0" smtClean="0"/>
              <a:t> </a:t>
            </a:r>
            <a:r>
              <a:rPr lang="bg-BG" dirty="0" smtClean="0"/>
              <a:t>  </a:t>
            </a:r>
            <a:endParaRPr lang="en-US" dirty="0"/>
          </a:p>
          <a:p>
            <a:pPr marL="114300" indent="0">
              <a:buNone/>
            </a:pPr>
            <a:endParaRPr lang="bg-B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63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543800" cy="2593975"/>
          </a:xfrm>
        </p:spPr>
        <p:txBody>
          <a:bodyPr/>
          <a:lstStyle/>
          <a:p>
            <a:r>
              <a:rPr lang="bg-BG" dirty="0" smtClean="0"/>
              <a:t>Благодаря за вниманието!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05064"/>
            <a:ext cx="7486600" cy="1633736"/>
          </a:xfrm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chemeClr val="tx1"/>
                </a:solidFill>
              </a:rPr>
              <a:t>Всякакви въпроси, коментари и предложения ще приемем с благодарност – тук </a:t>
            </a:r>
            <a:r>
              <a:rPr lang="bg-BG" sz="3200" smtClean="0">
                <a:solidFill>
                  <a:schemeClr val="tx1"/>
                </a:solidFill>
              </a:rPr>
              <a:t>или по пощата!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11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Съдържание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Какво е профил Информатика в 11-12 </a:t>
            </a:r>
            <a:r>
              <a:rPr lang="bg-BG" dirty="0" smtClean="0"/>
              <a:t>клас?</a:t>
            </a:r>
          </a:p>
          <a:p>
            <a:r>
              <a:rPr lang="bg-BG" dirty="0" smtClean="0"/>
              <a:t>Учебната програма за модул 1 и модул 2</a:t>
            </a:r>
          </a:p>
          <a:p>
            <a:r>
              <a:rPr lang="bg-BG" dirty="0" smtClean="0"/>
              <a:t>Нашето предложение</a:t>
            </a:r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739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Профилът Информатика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УЧЕБНА ПРОГРАМА ПО ИНФОРМАТИКА (ПРОФИЛИРАНА ПОДГОТОВКА) </a:t>
            </a:r>
            <a:endParaRPr lang="ru-RU" dirty="0" smtClean="0"/>
          </a:p>
          <a:p>
            <a:r>
              <a:rPr lang="ru-RU" dirty="0" smtClean="0"/>
              <a:t>КРАТКО </a:t>
            </a:r>
            <a:r>
              <a:rPr lang="ru-RU" dirty="0"/>
              <a:t>ПРЕДСТАВЯНЕ НА УЧЕБНАТА ПРОГРАМА Информатиката е наука, която се занимава с методите за структуриране, събиране, обработка и разпространение на данни. Постиженията на тази научна област са пряко и динамично свързани със създаването и развитието на високотехнологични средства (компютри, операционни и комуникационни системи, потребителски софтуер, софтуер за разработка на приложения и др.), които са важен инструмент и/или инфраструктура, върху която функционират почти всички сфери на съвременното </a:t>
            </a:r>
            <a:r>
              <a:rPr lang="ru-RU" dirty="0" smtClean="0"/>
              <a:t>общество</a:t>
            </a:r>
          </a:p>
          <a:p>
            <a:r>
              <a:rPr lang="ru-RU" dirty="0" smtClean="0"/>
              <a:t>МОДУЛ </a:t>
            </a:r>
            <a:r>
              <a:rPr lang="ru-RU" dirty="0"/>
              <a:t>1. „ОБЕКТНО ОРИЕНТИРАНО ПРОЕКТИРАНЕ И </a:t>
            </a:r>
            <a:r>
              <a:rPr lang="ru-RU" dirty="0" smtClean="0"/>
              <a:t>ПРОГРАМИРАНЕ“ 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64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Профилът Информатика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Представяне ня програмата по същество няма</a:t>
            </a:r>
          </a:p>
          <a:p>
            <a:r>
              <a:rPr lang="ru-RU" dirty="0" smtClean="0"/>
              <a:t>От цитирания документ, и от други като него, се разбира, че са предвидени три модула  </a:t>
            </a:r>
          </a:p>
          <a:p>
            <a:r>
              <a:rPr lang="ru-RU" dirty="0" smtClean="0"/>
              <a:t>Два модула в 11 клас: </a:t>
            </a:r>
          </a:p>
          <a:p>
            <a:pPr lvl="1"/>
            <a:r>
              <a:rPr lang="ru-RU" dirty="0" smtClean="0"/>
              <a:t>Обектно ориентирано проектиране и програмиране </a:t>
            </a:r>
          </a:p>
          <a:p>
            <a:pPr lvl="1"/>
            <a:r>
              <a:rPr lang="ru-RU" dirty="0" smtClean="0"/>
              <a:t>Структури от данни и алгоритми</a:t>
            </a:r>
          </a:p>
          <a:p>
            <a:pPr marL="114300" indent="0">
              <a:buNone/>
            </a:pPr>
            <a:r>
              <a:rPr lang="ru-RU" dirty="0" smtClean="0"/>
              <a:t>с по 72 часа, като можем да предположим, че ще се изучават по един модул във всеки от двата срока </a:t>
            </a:r>
            <a:endParaRPr lang="ru-RU" dirty="0"/>
          </a:p>
          <a:p>
            <a:r>
              <a:rPr lang="ru-RU" dirty="0" smtClean="0"/>
              <a:t>Един модул в 12 клас</a:t>
            </a:r>
            <a:r>
              <a:rPr lang="en-US" dirty="0" smtClean="0"/>
              <a:t>:</a:t>
            </a:r>
          </a:p>
          <a:p>
            <a:pPr lvl="1"/>
            <a:r>
              <a:rPr lang="bg-BG" dirty="0" smtClean="0"/>
              <a:t>Бази от данни</a:t>
            </a:r>
          </a:p>
          <a:p>
            <a:pPr marL="114300" indent="0">
              <a:buNone/>
            </a:pPr>
            <a:r>
              <a:rPr lang="bg-BG" dirty="0" smtClean="0"/>
              <a:t>също със 72 учебни часа, предполагаемо в първия срок на 12 клас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642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Профилът Информатика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dirty="0" smtClean="0"/>
              <a:t>Трудно ми е да си отговоря на много важни за автора на учебно помагало въпроси:</a:t>
            </a:r>
          </a:p>
          <a:p>
            <a:r>
              <a:rPr lang="ru-RU" dirty="0" smtClean="0"/>
              <a:t>Кои ученици могат да кандидатстват за обучение по тази програма и как ще се подбират тези ученици?</a:t>
            </a:r>
          </a:p>
          <a:p>
            <a:r>
              <a:rPr lang="ru-RU" dirty="0" smtClean="0"/>
              <a:t>Каква предварителната подготовка трябва да имат учениците, които могат да продължат обучението си в профил Информатика и как ще се завършва профилът? Например: </a:t>
            </a:r>
          </a:p>
          <a:p>
            <a:pPr lvl="1"/>
            <a:r>
              <a:rPr lang="ru-RU" dirty="0" smtClean="0"/>
              <a:t>имат ли понятие за някои необходими за професионално обучение </a:t>
            </a:r>
            <a:r>
              <a:rPr lang="ru-RU" b="1" dirty="0" smtClean="0"/>
              <a:t>основни понятия</a:t>
            </a:r>
            <a:r>
              <a:rPr lang="ru-RU" dirty="0" smtClean="0"/>
              <a:t> на дискретната математика?</a:t>
            </a:r>
            <a:endParaRPr lang="ru-RU" dirty="0"/>
          </a:p>
          <a:p>
            <a:pPr lvl="1"/>
            <a:r>
              <a:rPr lang="ru-RU" dirty="0" smtClean="0"/>
              <a:t>изучавали ли са </a:t>
            </a:r>
            <a:r>
              <a:rPr lang="ru-RU" b="1" dirty="0" smtClean="0"/>
              <a:t>някакъв</a:t>
            </a:r>
            <a:r>
              <a:rPr lang="ru-RU" dirty="0" smtClean="0"/>
              <a:t> език за програмиране, познават ли </a:t>
            </a:r>
            <a:r>
              <a:rPr lang="ru-RU" b="1" dirty="0" smtClean="0"/>
              <a:t>поне една</a:t>
            </a:r>
            <a:r>
              <a:rPr lang="ru-RU" dirty="0" smtClean="0"/>
              <a:t> среда?</a:t>
            </a:r>
          </a:p>
          <a:p>
            <a:pPr lvl="1"/>
            <a:r>
              <a:rPr lang="ru-RU" dirty="0" smtClean="0"/>
              <a:t>ще бъде ли завършването на обучението с някакъв вид сертифицирано на национално ниво изпитване и какво ще представлява то?</a:t>
            </a:r>
          </a:p>
        </p:txBody>
      </p:sp>
    </p:spTree>
    <p:extLst>
      <p:ext uri="{BB962C8B-B14F-4D97-AF65-F5344CB8AC3E}">
        <p14:creationId xmlns:p14="http://schemas.microsoft.com/office/powerpoint/2010/main" val="3350076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r>
              <a:rPr lang="bg-BG" dirty="0" smtClean="0"/>
              <a:t>Учебната програма - ООПП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648072"/>
          </a:xfrm>
        </p:spPr>
        <p:txBody>
          <a:bodyPr>
            <a:normAutofit fontScale="92500" lnSpcReduction="10000"/>
          </a:bodyPr>
          <a:lstStyle/>
          <a:p>
            <a:r>
              <a:rPr lang="bg-BG" dirty="0" smtClean="0"/>
              <a:t>Това с което започва учебната програма за първия модул е доста характерно и лично за мен объркващо</a:t>
            </a:r>
          </a:p>
          <a:p>
            <a:pPr marL="11430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637230"/>
              </p:ext>
            </p:extLst>
          </p:nvPr>
        </p:nvGraphicFramePr>
        <p:xfrm>
          <a:off x="251520" y="1700808"/>
          <a:ext cx="8064896" cy="473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16"/>
                <a:gridCol w="4143433"/>
                <a:gridCol w="1849747"/>
              </a:tblGrid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Теми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Компетентности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Понятия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1. </a:t>
                      </a:r>
                      <a:r>
                        <a:rPr lang="bg-BG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Въведение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1.1. Езици и среди за програмиране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Описва основните групи езици за програми-ране и обяснява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предназначението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им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Разбира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предназначението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Разпознава видове езици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програмиране според тяхното ниво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Разграничава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независим от зависим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средата и/или платформата програмен код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Стандартен вход</a:t>
                      </a:r>
                      <a:r>
                        <a:rPr lang="en-US" sz="1600" dirty="0" smtClean="0"/>
                        <a:t> </a:t>
                      </a:r>
                      <a:r>
                        <a:rPr lang="bg-BG" sz="1600" dirty="0" smtClean="0"/>
                        <a:t>Стандартен изход</a:t>
                      </a:r>
                    </a:p>
                    <a:p>
                      <a:r>
                        <a:rPr lang="bg-BG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Типизирани и нетипизирани ЕП</a:t>
                      </a:r>
                    </a:p>
                    <a:p>
                      <a:r>
                        <a:rPr lang="bg-BG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Език за структурно програмиране </a:t>
                      </a:r>
                    </a:p>
                    <a:p>
                      <a:r>
                        <a:rPr lang="bg-BG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Език за ООП</a:t>
                      </a:r>
                    </a:p>
                    <a:p>
                      <a:r>
                        <a:rPr lang="bg-BG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Език за ФП</a:t>
                      </a:r>
                    </a:p>
                    <a:p>
                      <a:r>
                        <a:rPr lang="bg-BG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Език за ЛП</a:t>
                      </a:r>
                    </a:p>
                    <a:p>
                      <a:r>
                        <a:rPr lang="bg-BG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Машинен език</a:t>
                      </a:r>
                    </a:p>
                    <a:p>
                      <a:r>
                        <a:rPr lang="bg-BG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Асемблерен език</a:t>
                      </a:r>
                    </a:p>
                    <a:p>
                      <a:r>
                        <a:rPr lang="bg-BG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Език от високо ниво</a:t>
                      </a:r>
                    </a:p>
                    <a:p>
                      <a:r>
                        <a:rPr lang="bg-BG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Транслатор</a:t>
                      </a:r>
                    </a:p>
                    <a:p>
                      <a:r>
                        <a:rPr lang="bg-BG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Компилатор</a:t>
                      </a:r>
                    </a:p>
                    <a:p>
                      <a:r>
                        <a:rPr lang="bg-BG" sz="1600" dirty="0" smtClean="0"/>
                        <a:t>Интерпретатор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431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r>
              <a:rPr lang="bg-BG" dirty="0" smtClean="0"/>
              <a:t>Учебната програма - ООПП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18457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bg-BG" dirty="0" smtClean="0"/>
              <a:t>Друг пример</a:t>
            </a:r>
          </a:p>
          <a:p>
            <a:r>
              <a:rPr lang="bg-BG" dirty="0"/>
              <a:t>4.Създаване на графичен </a:t>
            </a:r>
            <a:r>
              <a:rPr lang="bg-BG" dirty="0" smtClean="0"/>
              <a:t>интерфейс – тук се среща „новото понятие“ Обработка </a:t>
            </a:r>
            <a:r>
              <a:rPr lang="bg-BG" dirty="0"/>
              <a:t>на </a:t>
            </a:r>
            <a:r>
              <a:rPr lang="bg-BG" dirty="0" smtClean="0"/>
              <a:t>събития! </a:t>
            </a:r>
          </a:p>
          <a:p>
            <a:r>
              <a:rPr lang="ru-RU" dirty="0" smtClean="0"/>
              <a:t>5, 6, 7  - други теми</a:t>
            </a:r>
          </a:p>
          <a:p>
            <a:r>
              <a:rPr lang="ru-RU" dirty="0" smtClean="0"/>
              <a:t>8</a:t>
            </a:r>
            <a:r>
              <a:rPr lang="ru-RU" dirty="0"/>
              <a:t>. Проектиране на графичен интерфейс </a:t>
            </a:r>
            <a:endParaRPr lang="ru-RU" dirty="0" smtClean="0"/>
          </a:p>
          <a:p>
            <a:r>
              <a:rPr lang="ru-RU" dirty="0" smtClean="0"/>
              <a:t>9, 10 – други теми</a:t>
            </a:r>
          </a:p>
          <a:p>
            <a:r>
              <a:rPr lang="bg-BG" dirty="0"/>
              <a:t>11. Обработка на </a:t>
            </a:r>
            <a:r>
              <a:rPr lang="bg-BG" dirty="0" smtClean="0"/>
              <a:t>събития</a:t>
            </a:r>
          </a:p>
          <a:p>
            <a:pPr marL="114300" indent="0">
              <a:buNone/>
            </a:pPr>
            <a:r>
              <a:rPr lang="bg-BG" dirty="0" smtClean="0"/>
              <a:t>Питам се:</a:t>
            </a:r>
          </a:p>
          <a:p>
            <a:pPr marL="114300" indent="0">
              <a:buNone/>
            </a:pPr>
            <a:r>
              <a:rPr lang="bg-BG" dirty="0" smtClean="0"/>
              <a:t>Защо създаването на приложение с графичен интерфейс е разпокъсано така?</a:t>
            </a:r>
          </a:p>
          <a:p>
            <a:pPr marL="114300" indent="0">
              <a:buNone/>
            </a:pPr>
            <a:r>
              <a:rPr lang="bg-BG" dirty="0" smtClean="0"/>
              <a:t>Как ученик ще създаде приложение с графичен интерфейс, ако обработката на събития е в последния урок на курса?</a:t>
            </a:r>
          </a:p>
          <a:p>
            <a:pPr marL="114300" indent="0">
              <a:buNone/>
            </a:pPr>
            <a:r>
              <a:rPr lang="bg-BG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953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r>
              <a:rPr lang="bg-BG" dirty="0" smtClean="0"/>
              <a:t>Учебната програма - ООПП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360040"/>
          </a:xfrm>
        </p:spPr>
        <p:txBody>
          <a:bodyPr>
            <a:normAutofit fontScale="92500" lnSpcReduction="20000"/>
          </a:bodyPr>
          <a:lstStyle/>
          <a:p>
            <a:r>
              <a:rPr lang="bg-BG" dirty="0" smtClean="0"/>
              <a:t>Още един пример</a:t>
            </a:r>
          </a:p>
          <a:p>
            <a:pPr marL="11430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234946"/>
              </p:ext>
            </p:extLst>
          </p:nvPr>
        </p:nvGraphicFramePr>
        <p:xfrm>
          <a:off x="179512" y="1412776"/>
          <a:ext cx="8136904" cy="4368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213"/>
                <a:gridCol w="4180428"/>
                <a:gridCol w="1866263"/>
              </a:tblGrid>
              <a:tr h="386906">
                <a:tc>
                  <a:txBody>
                    <a:bodyPr/>
                    <a:lstStyle/>
                    <a:p>
                      <a:r>
                        <a:rPr lang="bg-BG" dirty="0" smtClean="0"/>
                        <a:t>Теми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Компетентности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Понятия</a:t>
                      </a:r>
                      <a:endParaRPr lang="en-US" dirty="0"/>
                    </a:p>
                  </a:txBody>
                  <a:tcPr/>
                </a:tc>
              </a:tr>
              <a:tr h="386906"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5. </a:t>
                      </a:r>
                      <a:r>
                        <a:rPr lang="bg-BG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Основни оператори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402653">
                <a:tc>
                  <a:txBody>
                    <a:bodyPr/>
                    <a:lstStyle/>
                    <a:p>
                      <a:r>
                        <a:rPr lang="bg-BG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 Аритметични и логически оператори, релации за сравнение, оператор за присвояване и конкатенация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Описва синтаксиса, семантиката и приоритета на основните оператори в конкретен език за програмиране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Разбира асоциативността на оператори с равен приоритет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Разбира спецификата на целочислената аритметика и аритметиката в смесени изрази. Разбира семантиката на префиксен, инфиксен и постфикен запис на оператор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Правилно прилага аритметични и логически операции, както и релации за сравнение в сложни изрази.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Присвоява стойност на променлива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Унарни и бинарни оператори Префиксен, инфиксен и постфиксен запис на оператор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602128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Как се наричат основните конструкти на езика ли? Също оператори!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442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r>
              <a:rPr lang="bg-BG" dirty="0" smtClean="0"/>
              <a:t>Учебната програма - ООПП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18457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bg-BG" dirty="0" smtClean="0"/>
              <a:t>В програмата няма </a:t>
            </a:r>
          </a:p>
          <a:p>
            <a:r>
              <a:rPr lang="bg-BG" dirty="0" smtClean="0"/>
              <a:t>дори едномерен масив</a:t>
            </a:r>
          </a:p>
          <a:p>
            <a:r>
              <a:rPr lang="bg-BG" dirty="0" smtClean="0"/>
              <a:t>дори споменаване на файл </a:t>
            </a:r>
          </a:p>
          <a:p>
            <a:endParaRPr lang="bg-BG" dirty="0"/>
          </a:p>
          <a:p>
            <a:pPr marL="114300" indent="0">
              <a:buNone/>
            </a:pPr>
            <a:r>
              <a:rPr lang="bg-BG" dirty="0" smtClean="0"/>
              <a:t>– За какво им са тогава на учениците понятията стандартен вход и стандартен изход</a:t>
            </a:r>
            <a:r>
              <a:rPr lang="en-US" dirty="0" smtClean="0"/>
              <a:t>?</a:t>
            </a:r>
            <a:endParaRPr lang="bg-BG" dirty="0" smtClean="0"/>
          </a:p>
          <a:p>
            <a:pPr marL="114300" indent="0">
              <a:buNone/>
            </a:pPr>
            <a:r>
              <a:rPr lang="bg-BG" dirty="0" smtClean="0"/>
              <a:t>- Какви </a:t>
            </a:r>
            <a:r>
              <a:rPr lang="bg-BG" dirty="0"/>
              <a:t>програми с използване на цикъл да напишем без </a:t>
            </a:r>
            <a:r>
              <a:rPr lang="bg-BG" dirty="0" smtClean="0"/>
              <a:t>масиви и файлове, </a:t>
            </a:r>
            <a:r>
              <a:rPr lang="bg-BG" dirty="0"/>
              <a:t>освен </a:t>
            </a:r>
            <a:r>
              <a:rPr lang="bg-BG" dirty="0" smtClean="0"/>
              <a:t>табулиране </a:t>
            </a:r>
            <a:r>
              <a:rPr lang="bg-BG" dirty="0"/>
              <a:t>на </a:t>
            </a:r>
            <a:r>
              <a:rPr lang="bg-BG" dirty="0" smtClean="0"/>
              <a:t>функция и намиране на максимум на 5 числа</a:t>
            </a:r>
            <a:r>
              <a:rPr lang="en-US" dirty="0" smtClean="0"/>
              <a:t>?</a:t>
            </a:r>
            <a:r>
              <a:rPr lang="bg-BG" dirty="0" smtClean="0"/>
              <a:t> 	 </a:t>
            </a:r>
            <a:endParaRPr lang="bg-BG" dirty="0"/>
          </a:p>
          <a:p>
            <a:pPr marL="114300" indent="0">
              <a:buNone/>
            </a:pPr>
            <a:r>
              <a:rPr lang="en-US" dirty="0" smtClean="0"/>
              <a:t>- </a:t>
            </a:r>
            <a:r>
              <a:rPr lang="bg-BG" dirty="0" smtClean="0"/>
              <a:t>С какви програми ще илюстрираме необичайни, даже за студенти по информатика, концепции на ООП като Генерализация, Асоциация, Агрегация, Композиция </a:t>
            </a:r>
          </a:p>
          <a:p>
            <a:pPr marL="114300" indent="0">
              <a:buNone/>
            </a:pPr>
            <a:r>
              <a:rPr lang="bg-BG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9019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1648</TotalTime>
  <Words>1473</Words>
  <Application>Microsoft Office PowerPoint</Application>
  <PresentationFormat>On-screen Show (4:3)</PresentationFormat>
  <Paragraphs>143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Adjacency</vt:lpstr>
      <vt:lpstr>Профилът Информатика в 11-12 клас</vt:lpstr>
      <vt:lpstr>Съдържание</vt:lpstr>
      <vt:lpstr>Профилът Информатика</vt:lpstr>
      <vt:lpstr>Профилът Информатика</vt:lpstr>
      <vt:lpstr>Профилът Информатика</vt:lpstr>
      <vt:lpstr>Учебната програма - ООПП</vt:lpstr>
      <vt:lpstr>Учебната програма - ООПП</vt:lpstr>
      <vt:lpstr>Учебната програма - ООПП</vt:lpstr>
      <vt:lpstr>Учебната програма - ООПП</vt:lpstr>
      <vt:lpstr>Учебната програма - СДП</vt:lpstr>
      <vt:lpstr>Нашето предложение</vt:lpstr>
      <vt:lpstr>Нашето предложение ООП</vt:lpstr>
      <vt:lpstr>Нашето предложение - ООПП</vt:lpstr>
      <vt:lpstr>Нашето предложение - ООПП</vt:lpstr>
      <vt:lpstr>Нашето предложение СДА</vt:lpstr>
      <vt:lpstr>Нашето предложение - СДА</vt:lpstr>
      <vt:lpstr>Нашето предложение - СДА</vt:lpstr>
      <vt:lpstr>Благодаря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Профилът Информатика в 11-12 клас</dc:title>
  <dc:creator>Krasi</dc:creator>
  <cp:lastModifiedBy>lucifer</cp:lastModifiedBy>
  <cp:revision>17</cp:revision>
  <dcterms:created xsi:type="dcterms:W3CDTF">2020-09-21T10:37:12Z</dcterms:created>
  <dcterms:modified xsi:type="dcterms:W3CDTF">2020-09-26T16:34:52Z</dcterms:modified>
</cp:coreProperties>
</file>