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5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1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9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D5D5-0524-478B-A61E-E8AC42B4F55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524434"/>
            <a:ext cx="1077961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Ще се включи ли България в новото състезание?</a:t>
            </a:r>
          </a:p>
          <a:p>
            <a:pPr algn="ctr"/>
            <a:r>
              <a:rPr lang="ru-RU" sz="42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i="0" u="none" strike="noStrike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Европейска олимпиада по информатика </a:t>
            </a:r>
            <a:r>
              <a:rPr lang="ru-RU" sz="44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 момичета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9447" y="887501"/>
            <a:ext cx="3005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Дискусия</a:t>
            </a:r>
            <a:endParaRPr lang="bg-BG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4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6" y="1305862"/>
            <a:ext cx="11000069" cy="5221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074" y="205980"/>
            <a:ext cx="896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https://egoi.ch/en/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59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77" y="143897"/>
            <a:ext cx="11208391" cy="1008108"/>
          </a:xfrm>
        </p:spPr>
        <p:txBody>
          <a:bodyPr/>
          <a:lstStyle/>
          <a:p>
            <a:r>
              <a:rPr lang="en-US" dirty="0" smtClean="0"/>
              <a:t>1st European Girls' Olympiad in Informatics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054184"/>
            <a:ext cx="5873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13 - 19 </a:t>
            </a:r>
            <a:r>
              <a:rPr lang="bg-BG" sz="2800" dirty="0" smtClean="0"/>
              <a:t>юни</a:t>
            </a:r>
            <a:r>
              <a:rPr lang="de-DE" sz="2800" dirty="0" smtClean="0"/>
              <a:t> 2021, </a:t>
            </a:r>
            <a:r>
              <a:rPr lang="bg-BG" sz="2800" dirty="0" smtClean="0"/>
              <a:t>Цюрих, Швейцария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38199" y="2445746"/>
            <a:ext cx="1071414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EGOI </a:t>
            </a:r>
            <a:r>
              <a:rPr lang="bg-BG" sz="2800" dirty="0" smtClean="0"/>
              <a:t>е ново състезание по програмиране само за момичета.</a:t>
            </a:r>
            <a:r>
              <a:rPr lang="en-US" sz="2800" dirty="0" smtClean="0"/>
              <a:t> </a:t>
            </a:r>
            <a:endParaRPr lang="bg-BG" sz="2800" dirty="0" smtClean="0"/>
          </a:p>
          <a:p>
            <a:endParaRPr lang="bg-BG" sz="1000" dirty="0"/>
          </a:p>
          <a:p>
            <a:r>
              <a:rPr lang="bg-BG" sz="2800" dirty="0" smtClean="0"/>
              <a:t>Идеята е </a:t>
            </a:r>
            <a:r>
              <a:rPr lang="bg-BG" sz="2800" dirty="0" err="1" smtClean="0"/>
              <a:t>взаимствана</a:t>
            </a:r>
            <a:r>
              <a:rPr lang="bg-BG" sz="2800" dirty="0" smtClean="0"/>
              <a:t> от успеха на Европейската</a:t>
            </a:r>
            <a:r>
              <a:rPr lang="en-US" sz="2800" dirty="0" smtClean="0"/>
              <a:t> </a:t>
            </a:r>
            <a:r>
              <a:rPr lang="bg-BG" sz="2800" dirty="0" smtClean="0"/>
              <a:t>олимпиада по математика за момичета.</a:t>
            </a:r>
            <a:r>
              <a:rPr lang="en-US" sz="2800" dirty="0" smtClean="0"/>
              <a:t> </a:t>
            </a:r>
            <a:r>
              <a:rPr lang="bg-BG" sz="2800" dirty="0" smtClean="0"/>
              <a:t>Организаторите искат да създадат подобно състезание по информатика.</a:t>
            </a:r>
            <a:r>
              <a:rPr lang="en-US" sz="2800" dirty="0" smtClean="0"/>
              <a:t> </a:t>
            </a:r>
            <a:endParaRPr lang="bg-BG" sz="2800" dirty="0" smtClean="0"/>
          </a:p>
          <a:p>
            <a:endParaRPr lang="bg-BG" sz="1000" dirty="0"/>
          </a:p>
          <a:p>
            <a:r>
              <a:rPr lang="bg-BG" sz="2800" dirty="0" smtClean="0"/>
              <a:t>Форматът на състезанието ще е подобен на </a:t>
            </a:r>
            <a:r>
              <a:rPr lang="en-US" sz="2800" dirty="0" smtClean="0"/>
              <a:t>IOI </a:t>
            </a:r>
            <a:r>
              <a:rPr lang="bg-BG" sz="2800" dirty="0" smtClean="0"/>
              <a:t>и Централно европейската олимпиада по информатика. </a:t>
            </a:r>
          </a:p>
          <a:p>
            <a:endParaRPr lang="en-US" sz="1000" dirty="0" smtClean="0"/>
          </a:p>
          <a:p>
            <a:r>
              <a:rPr lang="bg-BG" sz="2800" dirty="0" smtClean="0"/>
              <a:t>Ще се проведе в 2 състезателни дни. 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8200" y="1665885"/>
            <a:ext cx="2360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 smtClean="0"/>
              <a:t>Какво е </a:t>
            </a:r>
            <a:r>
              <a:rPr lang="en-US" sz="2800" b="1" dirty="0" smtClean="0"/>
              <a:t>EGOI?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802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0085" y="320752"/>
            <a:ext cx="1208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 smtClean="0"/>
              <a:t>Цели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810086" y="1154976"/>
            <a:ext cx="9474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Да </a:t>
            </a:r>
            <a:r>
              <a:rPr lang="ru-RU" sz="2400" b="1" dirty="0" err="1"/>
              <a:t>насърчи</a:t>
            </a:r>
            <a:r>
              <a:rPr lang="ru-RU" sz="2400" b="1" dirty="0"/>
              <a:t> </a:t>
            </a:r>
            <a:r>
              <a:rPr lang="ru-RU" sz="2400" b="1" dirty="0" err="1"/>
              <a:t>младите</a:t>
            </a:r>
            <a:r>
              <a:rPr lang="ru-RU" sz="2400" b="1" dirty="0"/>
              <a:t> </a:t>
            </a:r>
            <a:r>
              <a:rPr lang="ru-RU" sz="2400" b="1" dirty="0" err="1" smtClean="0"/>
              <a:t>момичета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по-активно</a:t>
            </a:r>
            <a:r>
              <a:rPr lang="ru-RU" sz="2400" b="1" dirty="0" smtClean="0"/>
              <a:t> да </a:t>
            </a:r>
            <a:r>
              <a:rPr lang="ru-RU" sz="2400" b="1" dirty="0" err="1" smtClean="0"/>
              <a:t>участват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състезания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програмиране</a:t>
            </a:r>
            <a:r>
              <a:rPr lang="ru-RU" sz="2400" b="1" dirty="0" smtClean="0"/>
              <a:t>;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Да </a:t>
            </a:r>
            <a:r>
              <a:rPr lang="ru-RU" sz="2400" b="1" dirty="0" err="1"/>
              <a:t>създава</a:t>
            </a:r>
            <a:r>
              <a:rPr lang="ru-RU" sz="2400" b="1" dirty="0"/>
              <a:t> </a:t>
            </a:r>
            <a:r>
              <a:rPr lang="ru-RU" sz="2400" b="1" dirty="0" err="1"/>
              <a:t>женски</a:t>
            </a:r>
            <a:r>
              <a:rPr lang="ru-RU" sz="2400" b="1" dirty="0"/>
              <a:t> модели за </a:t>
            </a:r>
            <a:r>
              <a:rPr lang="ru-RU" sz="2400" b="1" dirty="0" smtClean="0"/>
              <a:t>подражание</a:t>
            </a:r>
            <a:r>
              <a:rPr lang="bg-BG" sz="2400" b="1" dirty="0" smtClean="0"/>
              <a:t>;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Да </a:t>
            </a:r>
            <a:r>
              <a:rPr lang="ru-RU" sz="2400" b="1" dirty="0" smtClean="0"/>
              <a:t>се </a:t>
            </a:r>
            <a:r>
              <a:rPr lang="ru-RU" sz="2400" b="1" dirty="0" err="1" smtClean="0"/>
              <a:t>насърчава</a:t>
            </a:r>
            <a:r>
              <a:rPr lang="ru-RU" sz="2400" b="1" dirty="0" smtClean="0"/>
              <a:t> </a:t>
            </a:r>
            <a:r>
              <a:rPr lang="ru-RU" sz="2400" b="1" dirty="0" err="1"/>
              <a:t>европейския</a:t>
            </a:r>
            <a:r>
              <a:rPr lang="ru-RU" sz="2400" b="1" dirty="0"/>
              <a:t> </a:t>
            </a:r>
            <a:r>
              <a:rPr lang="ru-RU" sz="2400" b="1" dirty="0" err="1"/>
              <a:t>културен</a:t>
            </a:r>
            <a:r>
              <a:rPr lang="ru-RU" sz="2400" b="1" dirty="0"/>
              <a:t> </a:t>
            </a:r>
            <a:r>
              <a:rPr lang="ru-RU" sz="2400" b="1" dirty="0" smtClean="0"/>
              <a:t>обмен.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914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09" y="1343153"/>
            <a:ext cx="855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Compilers and Interpreters:</a:t>
            </a:r>
            <a:r>
              <a:rPr lang="en-US" sz="2400" dirty="0" smtClean="0"/>
              <a:t>    </a:t>
            </a:r>
            <a:r>
              <a:rPr lang="en-US" sz="2400" dirty="0" err="1" smtClean="0"/>
              <a:t>gcc</a:t>
            </a:r>
            <a:r>
              <a:rPr lang="en-US" sz="2400" dirty="0" smtClean="0"/>
              <a:t>/g++</a:t>
            </a:r>
            <a:r>
              <a:rPr lang="bg-BG" sz="2400" dirty="0" smtClean="0"/>
              <a:t>; </a:t>
            </a:r>
            <a:r>
              <a:rPr lang="en-US" sz="2400" dirty="0" smtClean="0"/>
              <a:t>	python</a:t>
            </a:r>
            <a:r>
              <a:rPr lang="bg-BG" sz="2400" dirty="0" smtClean="0"/>
              <a:t>; </a:t>
            </a:r>
            <a:r>
              <a:rPr lang="en-US" sz="2400" dirty="0" smtClean="0"/>
              <a:t>	ruby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0310" y="359466"/>
            <a:ext cx="460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dirty="0" smtClean="0"/>
              <a:t>Състезателни среди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030309" y="1973849"/>
            <a:ext cx="10779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Atom</a:t>
            </a:r>
            <a:r>
              <a:rPr lang="bg-BG" sz="2400" dirty="0">
                <a:solidFill>
                  <a:prstClr val="black"/>
                </a:solidFill>
              </a:rPr>
              <a:t>;  </a:t>
            </a:r>
            <a:r>
              <a:rPr lang="en-US" sz="2400" dirty="0">
                <a:solidFill>
                  <a:prstClr val="black"/>
                </a:solidFill>
              </a:rPr>
              <a:t>Code::Blocks</a:t>
            </a:r>
            <a:r>
              <a:rPr lang="bg-BG" sz="2400" dirty="0">
                <a:solidFill>
                  <a:prstClr val="black"/>
                </a:solidFill>
              </a:rPr>
              <a:t>;  </a:t>
            </a:r>
            <a:r>
              <a:rPr lang="en-US" sz="2400" dirty="0" smtClean="0">
                <a:solidFill>
                  <a:prstClr val="black"/>
                </a:solidFill>
              </a:rPr>
              <a:t> Eclipse </a:t>
            </a:r>
            <a:r>
              <a:rPr lang="en-US" sz="2400" dirty="0">
                <a:solidFill>
                  <a:prstClr val="black"/>
                </a:solidFill>
              </a:rPr>
              <a:t>(+JDT &amp; CDT)</a:t>
            </a:r>
            <a:r>
              <a:rPr lang="bg-BG" sz="2400" dirty="0">
                <a:solidFill>
                  <a:prstClr val="black"/>
                </a:solidFill>
              </a:rPr>
              <a:t>;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Geany</a:t>
            </a:r>
            <a:r>
              <a:rPr lang="bg-BG" sz="2400" dirty="0">
                <a:solidFill>
                  <a:prstClr val="black"/>
                </a:solidFill>
              </a:rPr>
              <a:t>; 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Emacs</a:t>
            </a:r>
            <a:r>
              <a:rPr lang="bg-BG" sz="2400" dirty="0">
                <a:solidFill>
                  <a:prstClr val="black"/>
                </a:solidFill>
              </a:rPr>
              <a:t>;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Gedit</a:t>
            </a:r>
            <a:r>
              <a:rPr lang="bg-BG" sz="2400" dirty="0">
                <a:solidFill>
                  <a:prstClr val="black"/>
                </a:solidFill>
              </a:rPr>
              <a:t>; </a:t>
            </a:r>
            <a:r>
              <a:rPr lang="en-US" sz="2400" dirty="0" smtClean="0">
                <a:solidFill>
                  <a:prstClr val="black"/>
                </a:solidFill>
              </a:rPr>
              <a:t> Kate</a:t>
            </a:r>
            <a:r>
              <a:rPr lang="bg-BG" sz="2400" dirty="0">
                <a:solidFill>
                  <a:prstClr val="black"/>
                </a:solidFill>
              </a:rPr>
              <a:t>; </a:t>
            </a:r>
            <a:r>
              <a:rPr lang="en-US" sz="2400" dirty="0" smtClean="0">
                <a:solidFill>
                  <a:prstClr val="black"/>
                </a:solidFill>
              </a:rPr>
              <a:t> Nano</a:t>
            </a:r>
            <a:r>
              <a:rPr lang="bg-BG" sz="2400" dirty="0">
                <a:solidFill>
                  <a:prstClr val="black"/>
                </a:solidFill>
              </a:rPr>
              <a:t>; </a:t>
            </a:r>
            <a:r>
              <a:rPr lang="en-US" sz="2400" dirty="0">
                <a:solidFill>
                  <a:prstClr val="black"/>
                </a:solidFill>
              </a:rPr>
              <a:t>	</a:t>
            </a:r>
            <a:endParaRPr lang="bg-BG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Vim/</a:t>
            </a:r>
            <a:r>
              <a:rPr lang="en-US" sz="2400" dirty="0" err="1">
                <a:solidFill>
                  <a:prstClr val="black"/>
                </a:solidFill>
              </a:rPr>
              <a:t>Neovim</a:t>
            </a:r>
            <a:r>
              <a:rPr lang="en-US" sz="2400" dirty="0">
                <a:solidFill>
                  <a:prstClr val="black"/>
                </a:solidFill>
              </a:rPr>
              <a:t>;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VSCode</a:t>
            </a:r>
            <a:r>
              <a:rPr lang="en-US" sz="2400" dirty="0">
                <a:solidFill>
                  <a:prstClr val="black"/>
                </a:solidFill>
              </a:rPr>
              <a:t>; </a:t>
            </a:r>
            <a:r>
              <a:rPr lang="en-US" sz="2400" dirty="0" smtClean="0">
                <a:solidFill>
                  <a:prstClr val="black"/>
                </a:solidFill>
              </a:rPr>
              <a:t> QT Creator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0308" y="3343209"/>
            <a:ext cx="1044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Debuggers: </a:t>
            </a: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err="1">
                <a:solidFill>
                  <a:prstClr val="black"/>
                </a:solidFill>
              </a:rPr>
              <a:t>gdb</a:t>
            </a:r>
            <a:r>
              <a:rPr lang="en-US" sz="2400" dirty="0">
                <a:solidFill>
                  <a:prstClr val="black"/>
                </a:solidFill>
              </a:rPr>
              <a:t>; 	</a:t>
            </a:r>
            <a:r>
              <a:rPr lang="en-US" sz="2400" dirty="0" err="1">
                <a:solidFill>
                  <a:prstClr val="black"/>
                </a:solidFill>
              </a:rPr>
              <a:t>ddd</a:t>
            </a:r>
            <a:r>
              <a:rPr lang="en-US" sz="2400" dirty="0">
                <a:solidFill>
                  <a:prstClr val="black"/>
                </a:solidFill>
              </a:rPr>
              <a:t>; 	</a:t>
            </a:r>
            <a:r>
              <a:rPr lang="en-US" sz="2400" dirty="0" err="1" smtClean="0">
                <a:solidFill>
                  <a:prstClr val="black"/>
                </a:solidFill>
              </a:rPr>
              <a:t>valgrind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0308" y="4180344"/>
            <a:ext cx="10676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Software:  </a:t>
            </a:r>
            <a:r>
              <a:rPr lang="en-US" sz="2400" dirty="0" smtClean="0">
                <a:solidFill>
                  <a:prstClr val="black"/>
                </a:solidFill>
              </a:rPr>
              <a:t>Firefox</a:t>
            </a:r>
            <a:r>
              <a:rPr lang="en-US" sz="2400" dirty="0">
                <a:solidFill>
                  <a:prstClr val="black"/>
                </a:solidFill>
              </a:rPr>
              <a:t>; </a:t>
            </a:r>
            <a:r>
              <a:rPr lang="en-US" sz="2400" dirty="0" smtClean="0">
                <a:solidFill>
                  <a:prstClr val="black"/>
                </a:solidFill>
              </a:rPr>
              <a:t>   Gnome-terminal</a:t>
            </a:r>
            <a:r>
              <a:rPr lang="en-US" sz="2400" dirty="0">
                <a:solidFill>
                  <a:prstClr val="black"/>
                </a:solidFill>
              </a:rPr>
              <a:t>; </a:t>
            </a:r>
            <a:r>
              <a:rPr lang="en-US" sz="2400" dirty="0" smtClean="0">
                <a:solidFill>
                  <a:prstClr val="black"/>
                </a:solidFill>
              </a:rPr>
              <a:t>   </a:t>
            </a:r>
            <a:r>
              <a:rPr lang="en-US" sz="2400" dirty="0" err="1" smtClean="0">
                <a:solidFill>
                  <a:prstClr val="black"/>
                </a:solidFill>
              </a:rPr>
              <a:t>Konsole</a:t>
            </a:r>
            <a:r>
              <a:rPr lang="en-US" sz="2400" dirty="0">
                <a:solidFill>
                  <a:prstClr val="black"/>
                </a:solidFill>
              </a:rPr>
              <a:t>; 	</a:t>
            </a:r>
            <a:r>
              <a:rPr lang="en-US" sz="2400" dirty="0" smtClean="0">
                <a:solidFill>
                  <a:prstClr val="black"/>
                </a:solidFill>
              </a:rPr>
              <a:t>screen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308" y="5058387"/>
            <a:ext cx="1044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</a:t>
            </a:r>
            <a:r>
              <a:rPr lang="en-US" sz="2400" dirty="0">
                <a:solidFill>
                  <a:prstClr val="black"/>
                </a:solidFill>
              </a:rPr>
              <a:t>Most of the software that is in the fedora default installation will be installed as well. However we make no guarantees outside the software listed above.</a:t>
            </a:r>
          </a:p>
        </p:txBody>
      </p:sp>
    </p:spTree>
    <p:extLst>
      <p:ext uri="{BB962C8B-B14F-4D97-AF65-F5344CB8AC3E}">
        <p14:creationId xmlns:p14="http://schemas.microsoft.com/office/powerpoint/2010/main" val="121207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представянето на момичетата в националните състезания 2019-2020 г.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614" y="1690688"/>
            <a:ext cx="910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Извадката е от </a:t>
            </a:r>
            <a:r>
              <a:rPr lang="bg-BG" sz="2400" dirty="0" smtClean="0"/>
              <a:t>ранглистата </a:t>
            </a:r>
            <a:r>
              <a:rPr lang="bg-BG" sz="2400" dirty="0" smtClean="0"/>
              <a:t>по класове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42822"/>
              </p:ext>
            </p:extLst>
          </p:nvPr>
        </p:nvGraphicFramePr>
        <p:xfrm>
          <a:off x="2116696" y="2390120"/>
          <a:ext cx="5778053" cy="3618163"/>
        </p:xfrm>
        <a:graphic>
          <a:graphicData uri="http://schemas.openxmlformats.org/drawingml/2006/table">
            <a:tbl>
              <a:tblPr/>
              <a:tblGrid>
                <a:gridCol w="827710"/>
                <a:gridCol w="764040"/>
                <a:gridCol w="4186303"/>
              </a:tblGrid>
              <a:tr h="430353"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клас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брой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места в ранглистата</a:t>
                      </a:r>
                      <a:endParaRPr lang="bg-BG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5, 24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14, 26, 33, 38, 40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9, 15, 16,17,23,31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4, 5, 6, 13, 16, 19, 23, 26, 35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6, 9, 14, 15, 18, 19, 21, 22, 23, 29, 31, 45, 52, 57, 58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86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Въпроси за обсъждане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708" y="1413249"/>
            <a:ext cx="10380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bg-BG" sz="3200" dirty="0" smtClean="0"/>
              <a:t>Ще участваме ли?   -   </a:t>
            </a:r>
            <a:r>
              <a:rPr lang="bg-BG" sz="3200" dirty="0" smtClean="0"/>
              <a:t>ДА/НЕ</a:t>
            </a:r>
          </a:p>
          <a:p>
            <a:pPr>
              <a:lnSpc>
                <a:spcPct val="150000"/>
              </a:lnSpc>
            </a:pP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 ДА: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bg-BG" sz="3200" smtClean="0"/>
              <a:t>Как да </a:t>
            </a:r>
            <a:r>
              <a:rPr lang="bg-BG" sz="3200" dirty="0" smtClean="0"/>
              <a:t>се извърши подбора на отбора?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bg-BG" sz="3200" dirty="0" smtClean="0"/>
              <a:t>Ще има ли допълнителна подготовка?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bg-BG" sz="3200" dirty="0" smtClean="0"/>
              <a:t>Кои ще са ръководителите на отбора</a:t>
            </a:r>
            <a:r>
              <a:rPr lang="bg-BG" sz="3200" dirty="0" smtClean="0"/>
              <a:t>?</a:t>
            </a:r>
            <a:endParaRPr lang="bg-BG" sz="3200" dirty="0" smtClean="0"/>
          </a:p>
        </p:txBody>
      </p:sp>
    </p:spTree>
    <p:extLst>
      <p:ext uri="{BB962C8B-B14F-4D97-AF65-F5344CB8AC3E}">
        <p14:creationId xmlns:p14="http://schemas.microsoft.com/office/powerpoint/2010/main" val="343914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328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1st European Girls' Olympiad in Informatics</vt:lpstr>
      <vt:lpstr>PowerPoint Presentation</vt:lpstr>
      <vt:lpstr>PowerPoint Presentation</vt:lpstr>
      <vt:lpstr>Анализ на представянето на момичетата в националните състезания 2019-2020 г.</vt:lpstr>
      <vt:lpstr>Въпроси за обсъждане</vt:lpstr>
    </vt:vector>
  </TitlesOfParts>
  <Company>University of Ruse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ruuser</dc:creator>
  <cp:lastModifiedBy>IIT</cp:lastModifiedBy>
  <cp:revision>29</cp:revision>
  <dcterms:created xsi:type="dcterms:W3CDTF">2020-09-23T04:23:10Z</dcterms:created>
  <dcterms:modified xsi:type="dcterms:W3CDTF">2020-09-23T12:35:25Z</dcterms:modified>
</cp:coreProperties>
</file>