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45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58" r:id="rId4"/>
    <p:sldId id="266" r:id="rId5"/>
    <p:sldId id="260" r:id="rId6"/>
    <p:sldId id="259" r:id="rId7"/>
    <p:sldId id="270" r:id="rId8"/>
    <p:sldId id="273" r:id="rId9"/>
    <p:sldId id="272" r:id="rId10"/>
    <p:sldId id="275" r:id="rId11"/>
    <p:sldId id="274" r:id="rId12"/>
    <p:sldId id="276" r:id="rId13"/>
    <p:sldId id="277" r:id="rId14"/>
    <p:sldId id="290" r:id="rId15"/>
    <p:sldId id="298" r:id="rId16"/>
    <p:sldId id="297" r:id="rId17"/>
    <p:sldId id="299" r:id="rId18"/>
    <p:sldId id="300" r:id="rId19"/>
    <p:sldId id="301" r:id="rId20"/>
    <p:sldId id="302" r:id="rId21"/>
    <p:sldId id="303" r:id="rId22"/>
    <p:sldId id="304" r:id="rId23"/>
    <p:sldId id="296" r:id="rId24"/>
    <p:sldId id="289" r:id="rId25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8000"/>
    <a:srgbClr val="461700"/>
    <a:srgbClr val="9E3611"/>
    <a:srgbClr val="922300"/>
    <a:srgbClr val="996600"/>
    <a:srgbClr val="339933"/>
    <a:srgbClr val="666633"/>
    <a:srgbClr val="FF9900"/>
    <a:srgbClr val="FF845D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bg-BG" altLang="bg-BG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bg-BG" altLang="bg-BG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3EF18C-CDA6-404D-8D3E-14CB486AF37B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6195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bg-BG" altLang="bg-BG"/>
              <a:t>##</a:t>
            </a:r>
            <a:endParaRPr lang="bg-BG" altLang="bg-BG" sz="1200" i="0"/>
          </a:p>
        </p:txBody>
      </p:sp>
    </p:spTree>
    <p:extLst>
      <p:ext uri="{BB962C8B-B14F-4D97-AF65-F5344CB8AC3E}">
        <p14:creationId xmlns:p14="http://schemas.microsoft.com/office/powerpoint/2010/main" val="34286956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44737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50712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4671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84878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829234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bg-BG" altLang="bg-BG"/>
              <a:t>07/16/96</a:t>
            </a:r>
            <a:endParaRPr lang="bg-BG" altLang="bg-BG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bg-BG" altLang="bg-BG"/>
              <a:t>*</a:t>
            </a:r>
            <a:endParaRPr lang="bg-BG" altLang="bg-BG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bg-BG" altLang="bg-BG"/>
              <a:t>##</a:t>
            </a:r>
            <a:endParaRPr lang="bg-BG" altLang="bg-BG" sz="1200" i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86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4FB1-0608-4119-B6EC-4D92D981DA20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3E7A0BE-134C-4103-829B-ED3D2FF5A22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6658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EE91-EFF7-4DBC-BA48-B8EA33824C70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6AF8-92AD-4AE1-A45B-AD276CC0C453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412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CF3B-2B7E-4A57-8ED7-8848881076F7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BA82-385B-45AA-B6B0-095BDE2503B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6554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D0A5C-5BE7-445B-A945-42236F7EEA54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640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28A931-E6C7-45BC-A942-A8C409A63D4F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 altLang="bg-BG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BC78EBED-CF98-45EF-89B3-86CCA782D54D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3673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0DA0-EA2A-40B9-93C8-95BE6A5BD1B5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058F-65BE-4ACC-90BA-FBB22DDCC16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806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BC11-416A-4B76-BA53-8CFC31A6BCAF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50A3-A6B1-4D26-87AA-A8527B6B9520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791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B5D5DD-50DF-43C2-B68F-FA02255BC07D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DB-8FE8-4929-AEB5-119A109A81B0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41212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C198C-DA97-454E-AC54-EF6DAA645C00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4B93-4007-4FB9-A195-CF37F555E4A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1446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34B-4CC6-42E2-A615-183B983839D9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428BB-E23E-492E-B669-1210AD3C40D6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9469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5D96-56F6-45C6-96FB-4A581FD72BC2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B3CE-EF8F-4851-9698-CEEDF72CDFA1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3225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FFEB70-ECEF-491E-9CCD-0967870B7163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9E4B3FE-A040-4A27-8E55-1CB321F90806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9844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370013"/>
            <a:ext cx="7920880" cy="3139108"/>
          </a:xfrm>
          <a:noFill/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ДИСТАНЦИОННИ СЪСТЕЗАНИЯ 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ГРУПА </a:t>
            </a:r>
            <a:r>
              <a:rPr lang="en-US" altLang="bg-BG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altLang="bg-BG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bg-BG" altLang="bg-BG" sz="4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1613" y="5013176"/>
            <a:ext cx="5486400" cy="854224"/>
          </a:xfrm>
          <a:noFill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Узана, 202</a:t>
            </a:r>
            <a:r>
              <a:rPr lang="en-US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bg-BG" altLang="bg-BG" sz="3600" b="1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bg-BG" sz="3600" b="1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bg-BG" altLang="bg-BG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DF8E63BA-F8EA-411D-904A-1E90A15165FE}" type="datetime1">
              <a:rPr lang="bg-BG" altLang="bg-BG"/>
              <a:pPr/>
              <a:t>21.9.2021 г.</a:t>
            </a:fld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752600"/>
            <a:ext cx="7776864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sz="3200" b="1" dirty="0" smtClean="0"/>
              <a:t> </a:t>
            </a: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 ученик има 300 точки, 21 </a:t>
            </a:r>
            <a:r>
              <a:rPr lang="bg-BG" altLang="bg-BG" sz="35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НОИ-3 и последният е с 155 точки</a:t>
            </a:r>
            <a:endParaRPr lang="bg-BG" altLang="bg-BG" sz="35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bg-BG" altLang="bg-BG" sz="35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>
              <a:spcBef>
                <a:spcPts val="18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82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bg-BG" sz="24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96 - 2020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altLang="bg-BG" sz="35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явяват на областен кръг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923798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</a:t>
            </a:r>
            <a:r>
              <a:rPr lang="bg-BG" altLang="bg-BG" sz="4000" b="1" cap="none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ден</a:t>
            </a:r>
            <a:endParaRPr lang="en-US" altLang="bg-BG" sz="4000" b="1" cap="none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712968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ПОСЛЕДОВАТЕЛНОСТ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</a:t>
            </a:r>
            <a:r>
              <a:rPr lang="bg-BG" sz="2800" dirty="0" smtClean="0">
                <a:solidFill>
                  <a:srgbClr val="461700"/>
                </a:solidFill>
              </a:rPr>
              <a:t>ткриване </a:t>
            </a:r>
            <a:r>
              <a:rPr lang="bg-BG" sz="2800" dirty="0">
                <a:solidFill>
                  <a:srgbClr val="461700"/>
                </a:solidFill>
              </a:rPr>
              <a:t>на закономерност в последователност, прости числа, вложени </a:t>
            </a:r>
            <a:r>
              <a:rPr lang="bg-BG" sz="2800" dirty="0" smtClean="0">
                <a:solidFill>
                  <a:srgbClr val="461700"/>
                </a:solidFill>
              </a:rPr>
              <a:t>цикли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(1)</a:t>
            </a:r>
          </a:p>
          <a:p>
            <a:pPr eaLnBrk="1" hangingPunct="1"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 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9570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838200"/>
            <a:ext cx="8280920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3 - </a:t>
            </a: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4000" b="1" cap="none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ден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61658" y="1772816"/>
            <a:ext cx="7830822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АВТОБУСИ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Бистра Танева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ълно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изчерпване, условен оператор, целочислено деление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Няма р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ешение за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20928240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7544" y="838200"/>
            <a:ext cx="8352928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3 - </a:t>
            </a:r>
            <a:r>
              <a:rPr lang="bg-BG" altLang="bg-BG" sz="4000" b="1" cap="none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първи </a:t>
            </a:r>
            <a:r>
              <a:rPr lang="bg-BG" altLang="bg-BG" sz="4000" b="1" cap="none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79104" y="1844824"/>
            <a:ext cx="7525344" cy="4191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ПАСИАНС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Валентина Спасова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Масиви, моделиране на условието</a:t>
            </a:r>
            <a:endParaRPr lang="bg-BG" sz="28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с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77912142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3200" b="1" dirty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Е4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ПЪТУВАНЕ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Василев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Най-къса последователност, оптимизация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е решена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451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9390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3200" b="1" dirty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Е5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 разсъждения, НОД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451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4867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sz="3200" b="1" dirty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Е6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ТРОЙКИ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28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Оптимизирано търсене в масив, създаване на спомагателен булев масив</a:t>
            </a:r>
            <a:endParaRPr 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е решена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100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</a:t>
            </a:r>
            <a:endParaRPr lang="bg-BG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altLang="bg-BG" sz="28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 точки</a:t>
            </a:r>
            <a:endParaRPr lang="en-US" altLang="bg-BG" sz="28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C17-CB08-4FFE-A881-7B2B496212E1}" type="datetime1">
              <a:rPr lang="bg-BG" altLang="bg-BG" smtClean="0"/>
              <a:pPr/>
              <a:t>21.9.2021 г.</a:t>
            </a:fld>
            <a:endParaRPr lang="bg-BG" altLang="bg-BG"/>
          </a:p>
        </p:txBody>
      </p:sp>
      <p:sp>
        <p:nvSpPr>
          <p:cNvPr id="5" name="Rectangle 4"/>
          <p:cNvSpPr/>
          <p:nvPr/>
        </p:nvSpPr>
        <p:spPr>
          <a:xfrm>
            <a:off x="2355273" y="935361"/>
            <a:ext cx="45798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НОИ 3 - </a:t>
            </a:r>
            <a:r>
              <a:rPr lang="bg-BG" altLang="bg-BG" sz="4000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втори </a:t>
            </a:r>
            <a:r>
              <a:rPr lang="bg-BG" altLang="bg-BG" sz="4000" dirty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ден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8527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2800" b="1" dirty="0" smtClean="0">
                <a:solidFill>
                  <a:srgbClr val="9E3611"/>
                </a:solidFill>
              </a:rPr>
              <a:t>ЗАКЛИНАНИЕ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низове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49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за 100 точки (30)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6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46369681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b="1" dirty="0" smtClean="0">
                <a:solidFill>
                  <a:srgbClr val="9E3611"/>
                </a:solidFill>
              </a:rPr>
              <a:t>ДИАМАНТИ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помощни масиви, минимален елемент на масив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49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(16)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13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1163366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</a:t>
            </a:r>
            <a:r>
              <a:rPr lang="bg-BG" sz="2800" b="1" dirty="0" smtClean="0">
                <a:solidFill>
                  <a:srgbClr val="9E3611"/>
                </a:solidFill>
              </a:rPr>
              <a:t>ЕДНОВРЪХ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Намиране на най-дълга подредица по зададен критерий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49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(13)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27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16534945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40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  на задачи</a:t>
            </a:r>
            <a:endParaRPr lang="en-US" altLang="bg-BG" sz="4000" b="1" cap="all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300102"/>
              </p:ext>
            </p:extLst>
          </p:nvPr>
        </p:nvGraphicFramePr>
        <p:xfrm>
          <a:off x="1547665" y="1771712"/>
          <a:ext cx="5832648" cy="384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1351">
                <a:tc>
                  <a:txBody>
                    <a:bodyPr/>
                    <a:lstStyle/>
                    <a:p>
                      <a:pPr algn="l" rtl="0" fontAlgn="t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Брой задачи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913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Пламенка Христова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66578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Кинка Кирилова-Лупанова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Емил Келеведжиев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Евгений Василев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Бистра Танева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Валентина Спасова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575"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Стоян Капралов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BE4C-58B6-432D-BFF9-E483733DC9C6}" type="datetime1">
              <a:rPr lang="bg-BG" altLang="bg-BG"/>
              <a:pPr/>
              <a:t>21.9.2021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2800" b="1" dirty="0" smtClean="0">
                <a:solidFill>
                  <a:srgbClr val="9E3611"/>
                </a:solidFill>
              </a:rPr>
              <a:t>НОД НА ДВЕ СЪБИРАЕМИ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Делимост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43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6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9266389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Е2. </a:t>
            </a:r>
            <a:r>
              <a:rPr lang="bg-BG" sz="2800" b="1" dirty="0" smtClean="0">
                <a:solidFill>
                  <a:srgbClr val="9E3611"/>
                </a:solidFill>
              </a:rPr>
              <a:t>ОПИТНО ПОЛЕ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Делимост, намиране на НОД с алгоритъм на     Евклид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43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Няма решение за 100 точки (мах 47)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2164781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ЛЕТЕН  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</a:t>
            </a:r>
            <a:r>
              <a:rPr lang="bg-BG" sz="2800" b="1" dirty="0" smtClean="0">
                <a:solidFill>
                  <a:srgbClr val="9E3611"/>
                </a:solidFill>
              </a:rPr>
              <a:t>Р123456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Стоян Капралов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Предварително попълване на масив, мерни единици – часове и минути, комбинаторни разсъждения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43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 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34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93549403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763688" y="620688"/>
            <a:ext cx="6324600" cy="685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539552" y="1362075"/>
            <a:ext cx="8117482" cy="515302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теми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балансирани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типове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bg-BG" alt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алгоритмични знания.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endParaRPr lang="bg-BG" altLang="bg-BG" sz="19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Беше нарушен баланса по трудност на Пролетния 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(</a:t>
            </a:r>
            <a:r>
              <a:rPr lang="bg-BG" altLang="bg-BG" sz="19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 от половината не са решили зад. 3, но 10 са на първо място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Малко автори, но темите да задачите бяха разнообразни</a:t>
            </a:r>
            <a:endParaRPr lang="bg-BG" altLang="bg-BG" sz="3200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група Е все повече навлизат задачи, които допускат бавни и бързи решения. 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Добре се справят тази година с низове, но когато решението стигне до математика, резултатите се влошават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Забелязва се намаляване на участниците в група Е.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4971024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772816"/>
            <a:ext cx="7218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altLang="bg-BG" sz="60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g-BG" altLang="bg-BG" sz="60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 авторите на задачи за група Е!    </a:t>
            </a:r>
            <a:endParaRPr lang="bg-BG" altLang="bg-BG" sz="6000" b="1" dirty="0">
              <a:solidFill>
                <a:srgbClr val="8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bg-BG" altLang="bg-BG" sz="40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4000" dirty="0">
              <a:solidFill>
                <a:srgbClr val="8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72816"/>
            <a:ext cx="7686873" cy="4186237"/>
          </a:xfrm>
          <a:noFill/>
          <a:ln>
            <a:noFill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Clr>
                <a:srgbClr val="008000"/>
              </a:buClr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Е1. </a:t>
            </a:r>
            <a:r>
              <a:rPr lang="bg-BG" sz="2800" b="1" dirty="0" smtClean="0">
                <a:solidFill>
                  <a:srgbClr val="9E36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СРЕЩА НА ПРИЯТЕЛИ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</a:t>
            </a:r>
            <a:r>
              <a:rPr lang="ru-RU" sz="2800" i="1" dirty="0" smtClean="0"/>
              <a:t>: </a:t>
            </a:r>
            <a:r>
              <a:rPr lang="bg-BG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Намиране сечение на два интервала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</a:t>
            </a: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(5)</a:t>
            </a:r>
          </a:p>
          <a:p>
            <a:pPr>
              <a:buClr>
                <a:srgbClr val="0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14 по 0 точки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D47D-F921-41E6-961D-6E3BD8FA835E}" type="datetime1">
              <a:rPr lang="bg-BG" altLang="bg-BG"/>
              <a:pPr/>
              <a:t>21.9.2021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1074557" y="1988841"/>
            <a:ext cx="7398841" cy="345638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b="1" dirty="0">
                <a:solidFill>
                  <a:srgbClr val="9E3611"/>
                </a:solidFill>
              </a:rPr>
              <a:t>SD </a:t>
            </a:r>
            <a:r>
              <a:rPr lang="bg-BG" sz="2800" b="1" cap="all" dirty="0">
                <a:solidFill>
                  <a:srgbClr val="9E3611"/>
                </a:solidFill>
              </a:rPr>
              <a:t>карти </a:t>
            </a:r>
            <a:endParaRPr lang="bg-BG" sz="2800" b="1" cap="all" dirty="0" smtClean="0">
              <a:solidFill>
                <a:srgbClr val="9E3611"/>
              </a:solidFill>
            </a:endParaRPr>
          </a:p>
          <a:p>
            <a:pPr marL="0" indent="0">
              <a:buNone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словен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оператор, мерни единици – часове и минути, логически изрази,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 за оптимизационна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bg-BG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Участвали 49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решение за 100 точки </a:t>
            </a:r>
          </a:p>
          <a:p>
            <a:pPr>
              <a:buClr>
                <a:srgbClr val="808000"/>
              </a:buClr>
              <a:buFont typeface="Wingdings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20 по 0 точки</a:t>
            </a:r>
          </a:p>
          <a:p>
            <a:pPr marL="0" indent="0">
              <a:buNone/>
            </a:pPr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C996-C6E7-4653-973E-419B298EAEB9}" type="datetime1">
              <a:rPr lang="bg-BG" altLang="bg-BG"/>
              <a:pPr/>
              <a:t>21.9.2021 г.</a:t>
            </a:fld>
            <a:endParaRPr lang="bg-BG" altLang="bg-BG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740472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bg-BG" altLang="bg-BG" sz="4000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</a:t>
            </a:r>
            <a:endParaRPr lang="bg-BG" altLang="bg-BG" sz="4000" dirty="0">
              <a:solidFill>
                <a:srgbClr val="8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772816"/>
            <a:ext cx="7686873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ЧАСОВНИК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sz="2400" i="1" dirty="0" smtClean="0"/>
              <a:t>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 smtClean="0"/>
              <a:t> </a:t>
            </a:r>
            <a:r>
              <a:rPr lang="bg-BG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dirty="0" smtClean="0"/>
              <a:t> </a:t>
            </a:r>
            <a:r>
              <a:rPr lang="bg-BG" sz="2600" dirty="0" smtClean="0"/>
              <a:t>Целочислено </a:t>
            </a:r>
            <a:r>
              <a:rPr lang="bg-BG" sz="2600" dirty="0"/>
              <a:t>деление и математически разсъждения, мерни </a:t>
            </a:r>
            <a:r>
              <a:rPr lang="bg-BG" sz="2600" dirty="0" smtClean="0"/>
              <a:t>единици - </a:t>
            </a:r>
            <a:r>
              <a:rPr lang="bg-BG" sz="2600" dirty="0"/>
              <a:t>часове и минути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Участвали 49</a:t>
            </a:r>
            <a:endPara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 (</a:t>
            </a: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en-US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13 по 0 </a:t>
            </a:r>
            <a:r>
              <a:rPr lang="bg-BG" alt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</a:t>
            </a:r>
            <a:endParaRPr lang="bg-BG" alt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Clr>
                <a:srgbClr val="008000"/>
              </a:buClr>
              <a:buNone/>
            </a:pPr>
            <a:endParaRPr lang="bg-BG" altLang="bg-BG" sz="2800" dirty="0">
              <a:solidFill>
                <a:srgbClr val="33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54AFD-0181-479D-A823-7CE81BA67AB3}" type="datetime1">
              <a:rPr lang="bg-BG" altLang="bg-BG"/>
              <a:pPr/>
              <a:t>21.9.2021 г.</a:t>
            </a:fld>
            <a:endParaRPr lang="bg-BG" altLang="bg-BG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65880" y="8321"/>
            <a:ext cx="7772400" cy="160934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altLang="bg-BG" sz="3600" b="1" dirty="0" smtClean="0">
                <a:solidFill>
                  <a:srgbClr val="8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НОИ -1</a:t>
            </a:r>
            <a:endParaRPr lang="bg-BG" altLang="bg-BG" sz="3600" dirty="0">
              <a:solidFill>
                <a:srgbClr val="80800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754188"/>
            <a:ext cx="7992888" cy="41862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</a:pPr>
            <a:endParaRPr lang="bg-BG" altLang="bg-BG" dirty="0"/>
          </a:p>
          <a:p>
            <a:endParaRPr lang="bg-BG" altLang="bg-BG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1AA0-47FA-4EC6-89E4-248D65261E69}" type="datetime1">
              <a:rPr lang="bg-BG" altLang="bg-BG"/>
              <a:pPr/>
              <a:t>21.9.2021 г.</a:t>
            </a:fld>
            <a:endParaRPr lang="bg-BG" altLang="bg-BG"/>
          </a:p>
        </p:txBody>
      </p:sp>
      <p:sp>
        <p:nvSpPr>
          <p:cNvPr id="2" name="Rectangle 1"/>
          <p:cNvSpPr/>
          <p:nvPr/>
        </p:nvSpPr>
        <p:spPr>
          <a:xfrm>
            <a:off x="35496" y="1481031"/>
            <a:ext cx="8856984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bg-BG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Задача Е1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СВЕТОФАР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</a:t>
            </a:r>
            <a:r>
              <a:rPr lang="bg-BG" alt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 </a:t>
            </a:r>
            <a:r>
              <a:rPr lang="bg-BG" altLang="bg-BG" dirty="0">
                <a:solidFill>
                  <a:srgbClr val="461700"/>
                </a:solidFill>
                <a:cs typeface="Times New Roman" panose="02020603050405020304" pitchFamily="18" charset="0"/>
              </a:rPr>
              <a:t>а</a:t>
            </a:r>
            <a:r>
              <a:rPr lang="bg-BG" dirty="0">
                <a:solidFill>
                  <a:srgbClr val="461700"/>
                </a:solidFill>
                <a:cs typeface="Times New Roman" panose="02020603050405020304" pitchFamily="18" charset="0"/>
              </a:rPr>
              <a:t>втор</a:t>
            </a:r>
            <a:r>
              <a:rPr lang="ru-RU" dirty="0">
                <a:solidFill>
                  <a:srgbClr val="461700"/>
                </a:solidFill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461700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461700"/>
                </a:solidFill>
                <a:cs typeface="Times New Roman" panose="02020603050405020304" pitchFamily="18" charset="0"/>
              </a:rPr>
              <a:t>Кинка Кирилова-Лупанова</a:t>
            </a:r>
          </a:p>
          <a:p>
            <a:pPr marL="388620" indent="-342900"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b="0" dirty="0"/>
              <a:t>С</a:t>
            </a:r>
            <a:r>
              <a:rPr lang="bg-BG" b="0" dirty="0" smtClean="0"/>
              <a:t>ложни </a:t>
            </a:r>
            <a:r>
              <a:rPr lang="bg-BG" b="0" dirty="0"/>
              <a:t>условия в условен оператор, изчерпване на случаите</a:t>
            </a:r>
            <a:endParaRPr lang="bg-BG" sz="2800" b="0" dirty="0" smtClean="0"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Задача </a:t>
            </a:r>
            <a:r>
              <a:rPr lang="bg-BG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Е2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ПОДРЕДБА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461700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461700"/>
                </a:solidFill>
                <a:cs typeface="Times New Roman" panose="02020603050405020304" pitchFamily="18" charset="0"/>
              </a:rPr>
              <a:t>Емил Келеведжиев 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b="0" dirty="0" smtClean="0"/>
              <a:t>Цикъл </a:t>
            </a:r>
            <a:r>
              <a:rPr lang="en-US" b="0" dirty="0"/>
              <a:t>for, </a:t>
            </a:r>
            <a:r>
              <a:rPr lang="bg-BG" b="0" dirty="0"/>
              <a:t>моделиране на </a:t>
            </a:r>
            <a:r>
              <a:rPr lang="bg-BG" b="0" dirty="0" smtClean="0"/>
              <a:t>условието</a:t>
            </a:r>
          </a:p>
          <a:p>
            <a:pPr marL="502920" indent="-457200"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  <a:buFont typeface="Wingdings" panose="05000000000000000000" pitchFamily="2" charset="2"/>
              <a:buChar char="Ø"/>
            </a:pPr>
            <a:endParaRPr lang="bg-BG" sz="2800" dirty="0">
              <a:solidFill>
                <a:srgbClr val="922300"/>
              </a:solidFill>
              <a:cs typeface="Times New Roman" panose="02020603050405020304" pitchFamily="18" charset="0"/>
            </a:endParaRPr>
          </a:p>
          <a:p>
            <a:pPr marL="45720">
              <a:lnSpc>
                <a:spcPct val="100000"/>
              </a:lnSpc>
              <a:spcBef>
                <a:spcPts val="0"/>
              </a:spcBef>
              <a:buClr>
                <a:srgbClr val="006600"/>
              </a:buClr>
            </a:pPr>
            <a:r>
              <a:rPr lang="bg-BG" sz="2800" dirty="0" smtClean="0">
                <a:solidFill>
                  <a:srgbClr val="922300"/>
                </a:solidFill>
                <a:cs typeface="Times New Roman" panose="02020603050405020304" pitchFamily="18" charset="0"/>
              </a:rPr>
              <a:t>Задача </a:t>
            </a:r>
            <a:r>
              <a:rPr lang="bg-BG" sz="2800" dirty="0">
                <a:solidFill>
                  <a:srgbClr val="922300"/>
                </a:solidFill>
                <a:cs typeface="Times New Roman" panose="02020603050405020304" pitchFamily="18" charset="0"/>
              </a:rPr>
              <a:t>Е3</a:t>
            </a:r>
            <a:r>
              <a:rPr lang="ru-RU" sz="2800" dirty="0">
                <a:solidFill>
                  <a:srgbClr val="922300"/>
                </a:solidFill>
                <a:cs typeface="Times New Roman" panose="02020603050405020304" pitchFamily="18" charset="0"/>
              </a:rPr>
              <a:t>. </a:t>
            </a:r>
            <a:r>
              <a:rPr lang="bg-BG" sz="2800" cap="all" dirty="0" smtClean="0">
                <a:solidFill>
                  <a:srgbClr val="922300"/>
                </a:solidFill>
                <a:cs typeface="Times New Roman" panose="02020603050405020304" pitchFamily="18" charset="0"/>
              </a:rPr>
              <a:t>СУПЕР МАРИО</a:t>
            </a:r>
            <a:r>
              <a:rPr 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, </a:t>
            </a:r>
            <a:r>
              <a:rPr lang="bg-BG" dirty="0">
                <a:solidFill>
                  <a:srgbClr val="320C00"/>
                </a:solidFill>
                <a:cs typeface="Times New Roman" panose="02020603050405020304" pitchFamily="18" charset="0"/>
              </a:rPr>
              <a:t>автор</a:t>
            </a:r>
            <a:r>
              <a:rPr lang="ru-RU" dirty="0">
                <a:solidFill>
                  <a:srgbClr val="320C00"/>
                </a:solidFill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rgbClr val="320C00"/>
                </a:solidFill>
                <a:cs typeface="Times New Roman" panose="02020603050405020304" pitchFamily="18" charset="0"/>
              </a:rPr>
              <a:t>Пламенка </a:t>
            </a:r>
            <a:r>
              <a:rPr lang="ru-RU" i="1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Христова</a:t>
            </a:r>
            <a:endParaRPr lang="bg-BG" altLang="bg-BG" i="1" dirty="0" smtClean="0">
              <a:solidFill>
                <a:srgbClr val="320C00"/>
              </a:solidFill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Clr>
                <a:srgbClr val="808000"/>
              </a:buClr>
              <a:buFont typeface="Wingdings" panose="05000000000000000000" pitchFamily="2" charset="2"/>
              <a:buChar char="Ø"/>
            </a:pPr>
            <a:r>
              <a:rPr lang="bg-BG" altLang="bg-BG" dirty="0" smtClean="0">
                <a:solidFill>
                  <a:srgbClr val="320C00"/>
                </a:solidFill>
                <a:cs typeface="Times New Roman" panose="02020603050405020304" pitchFamily="18" charset="0"/>
              </a:rPr>
              <a:t>  </a:t>
            </a:r>
            <a:r>
              <a:rPr lang="bg-BG" altLang="bg-BG" b="0" dirty="0"/>
              <a:t>Ц</a:t>
            </a:r>
            <a:r>
              <a:rPr lang="bg-BG" b="0" dirty="0" smtClean="0"/>
              <a:t>икъл</a:t>
            </a:r>
            <a:r>
              <a:rPr lang="bg-BG" b="0" dirty="0"/>
              <a:t>, постъпково сумиране, моделиране на условието</a:t>
            </a:r>
            <a:endParaRPr lang="bg-BG" b="0" dirty="0">
              <a:solidFill>
                <a:srgbClr val="320C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848872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СМЕСЕНИ ОТБОРИ</a:t>
            </a:r>
            <a:endParaRPr lang="bg-BG" sz="3200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800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2800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2800" i="1" dirty="0">
              <a:solidFill>
                <a:srgbClr val="320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Условен оператор, пълно изчерпване</a:t>
            </a:r>
            <a:endParaRPr lang="bg-BG" sz="2800" dirty="0">
              <a:solidFill>
                <a:srgbClr val="320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от </a:t>
            </a:r>
            <a:r>
              <a:rPr lang="en-US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100 точки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Има </a:t>
            </a:r>
            <a:r>
              <a:rPr lang="en-US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bg-BG" altLang="bg-BG" sz="2800" dirty="0" smtClean="0">
                <a:solidFill>
                  <a:srgbClr val="320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0 точки</a:t>
            </a: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550674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079104" y="1772816"/>
            <a:ext cx="7813376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СВЕТОФАРИ</a:t>
            </a:r>
            <a:endParaRPr lang="bg-BG" sz="3200" cap="al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2800" dirty="0" smtClean="0">
                <a:solidFill>
                  <a:srgbClr val="461700"/>
                </a:solidFill>
              </a:rPr>
              <a:t>Симулация </a:t>
            </a:r>
            <a:r>
              <a:rPr lang="bg-BG" sz="2800" dirty="0">
                <a:solidFill>
                  <a:srgbClr val="461700"/>
                </a:solidFill>
              </a:rPr>
              <a:t>на ситуацията, вложени цикли</a:t>
            </a:r>
            <a:endParaRPr lang="bg-BG" altLang="bg-BG" sz="28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(9)</a:t>
            </a:r>
          </a:p>
          <a:p>
            <a:pPr eaLnBrk="1" hangingPunct="1">
              <a:spcBef>
                <a:spcPts val="1200"/>
              </a:spcBef>
              <a:buClr>
                <a:srgbClr val="8080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Има 3</a:t>
            </a:r>
            <a:r>
              <a:rPr lang="en-US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099104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solidFill>
                <a:srgbClr val="8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848872" cy="41910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cap="all" dirty="0" smtClean="0">
                <a:solidFill>
                  <a:srgbClr val="922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РАЗРЯЗВАНЕ</a:t>
            </a:r>
            <a:endParaRPr lang="bg-BG" sz="3200" cap="all" dirty="0">
              <a:solidFill>
                <a:srgbClr val="922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800" i="1" dirty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Емил </a:t>
            </a:r>
            <a:r>
              <a:rPr lang="bg-BG" sz="2800" i="1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Келеведжиев</a:t>
            </a:r>
          </a:p>
          <a:p>
            <a:pPr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Най-дълга последователност, ограничение по памет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 (13)</a:t>
            </a:r>
          </a:p>
          <a:p>
            <a:pPr eaLnBrk="1" hangingPunct="1">
              <a:spcBef>
                <a:spcPts val="1200"/>
              </a:spcBef>
              <a:buClr>
                <a:srgbClr val="006600"/>
              </a:buClr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rgbClr val="461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Има 36 по 0 точки</a:t>
            </a:r>
            <a:endParaRPr lang="en-US" altLang="bg-BG" sz="3200" dirty="0" smtClean="0">
              <a:solidFill>
                <a:srgbClr val="461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1291372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699</TotalTime>
  <Words>935</Words>
  <Application>Microsoft Office PowerPoint</Application>
  <PresentationFormat>On-screen Show (4:3)</PresentationFormat>
  <Paragraphs>231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Cambria</vt:lpstr>
      <vt:lpstr>Rockwell</vt:lpstr>
      <vt:lpstr>Rockwell Condensed</vt:lpstr>
      <vt:lpstr>Times New Roman</vt:lpstr>
      <vt:lpstr>Wingdings</vt:lpstr>
      <vt:lpstr>Wood Type</vt:lpstr>
      <vt:lpstr>ДИСТАНЦИОННИ СЪСТЕЗАНИЯ  ПО ИНФОРМАТИКА, ГРУПА E  2020-2021 год</vt:lpstr>
      <vt:lpstr>Автори  на задачи</vt:lpstr>
      <vt:lpstr>Есенен турнир</vt:lpstr>
      <vt:lpstr>Есенен турнир</vt:lpstr>
      <vt:lpstr>Есенен турнир</vt:lpstr>
      <vt:lpstr>НОИ -1</vt:lpstr>
      <vt:lpstr>НОИ-2</vt:lpstr>
      <vt:lpstr>НОИ-2</vt:lpstr>
      <vt:lpstr>НОИ-2</vt:lpstr>
      <vt:lpstr>НОИ-2</vt:lpstr>
      <vt:lpstr>НОИ 3 – първи ден</vt:lpstr>
      <vt:lpstr>НОИ 3 -  първи ден</vt:lpstr>
      <vt:lpstr>НОИ 3 - първи ден</vt:lpstr>
      <vt:lpstr>PowerPoint Presentation</vt:lpstr>
      <vt:lpstr>PowerPoint Presentation</vt:lpstr>
      <vt:lpstr>PowerPoint Presentation</vt:lpstr>
      <vt:lpstr>ПРОЛЕТЕН   турнир</vt:lpstr>
      <vt:lpstr>ПРОЛЕТЕН   турнир</vt:lpstr>
      <vt:lpstr>ПРОЛЕТЕН   турнир</vt:lpstr>
      <vt:lpstr>ЛЕТЕН   турнир</vt:lpstr>
      <vt:lpstr>ЛЕТЕН   турнир</vt:lpstr>
      <vt:lpstr>ЛЕТЕН   турнир</vt:lpstr>
      <vt:lpstr>ИЗВОДИ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 ПО ИНФОРМАТИКА ГРУПА E  2018-2019 год</dc:title>
  <dc:creator>User</dc:creator>
  <cp:lastModifiedBy>User</cp:lastModifiedBy>
  <cp:revision>171</cp:revision>
  <cp:lastPrinted>1996-03-19T21:02:48Z</cp:lastPrinted>
  <dcterms:created xsi:type="dcterms:W3CDTF">2019-09-08T18:09:45Z</dcterms:created>
  <dcterms:modified xsi:type="dcterms:W3CDTF">2021-09-21T18:01:59Z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TC010183871026</vt:lpwstr>
  </property>
</Properties>
</file>