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57" r:id="rId5"/>
    <p:sldId id="258" r:id="rId6"/>
    <p:sldId id="264" r:id="rId7"/>
    <p:sldId id="262" r:id="rId8"/>
    <p:sldId id="265" r:id="rId9"/>
    <p:sldId id="259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D5D5-0524-478B-A61E-E8AC42B4F55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4286-2C89-49DD-835A-1847F501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6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D5D5-0524-478B-A61E-E8AC42B4F55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4286-2C89-49DD-835A-1847F501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5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D5D5-0524-478B-A61E-E8AC42B4F55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4286-2C89-49DD-835A-1847F501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828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D5D5-0524-478B-A61E-E8AC42B4F55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4286-2C89-49DD-835A-1847F501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44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D5D5-0524-478B-A61E-E8AC42B4F55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4286-2C89-49DD-835A-1847F501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69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D5D5-0524-478B-A61E-E8AC42B4F55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4286-2C89-49DD-835A-1847F501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3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D5D5-0524-478B-A61E-E8AC42B4F55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4286-2C89-49DD-835A-1847F501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16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D5D5-0524-478B-A61E-E8AC42B4F55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4286-2C89-49DD-835A-1847F501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53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D5D5-0524-478B-A61E-E8AC42B4F55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4286-2C89-49DD-835A-1847F501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5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D5D5-0524-478B-A61E-E8AC42B4F55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4286-2C89-49DD-835A-1847F501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9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D5D5-0524-478B-A61E-E8AC42B4F55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64286-2C89-49DD-835A-1847F501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18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1D5D5-0524-478B-A61E-E8AC42B4F55D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64286-2C89-49DD-835A-1847F501E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43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87" y="1305862"/>
            <a:ext cx="9714328" cy="46111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0286" y="0"/>
            <a:ext cx="1077961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0" u="none" strike="noStrike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Европейска олимпиада по информатика за момичета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286" y="5917046"/>
            <a:ext cx="8963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https://egoi.ch/en/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359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/>
              <a:t>Предстоящи задачи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0178" y="1993050"/>
            <a:ext cx="7442915" cy="2038037"/>
          </a:xfrm>
        </p:spPr>
        <p:txBody>
          <a:bodyPr/>
          <a:lstStyle/>
          <a:p>
            <a:r>
              <a:rPr lang="bg-BG" dirty="0" smtClean="0"/>
              <a:t>Подбор на отбора</a:t>
            </a:r>
          </a:p>
          <a:p>
            <a:r>
              <a:rPr lang="bg-BG" dirty="0" smtClean="0"/>
              <a:t>Допълнителна подготовка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77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935" y="352247"/>
            <a:ext cx="7790645" cy="265940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 smtClean="0"/>
              <a:t>Обща информация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51079" y="1275008"/>
            <a:ext cx="1083005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800" dirty="0" smtClean="0"/>
              <a:t>Олимпиадата се проведе </a:t>
            </a:r>
            <a:r>
              <a:rPr lang="en-US" sz="2800" dirty="0" smtClean="0"/>
              <a:t>on-line.</a:t>
            </a:r>
            <a:r>
              <a:rPr lang="bg-BG" sz="2800" dirty="0" smtClean="0"/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800" dirty="0" smtClean="0"/>
              <a:t>Българските момичета се състезаваха от </a:t>
            </a:r>
            <a:r>
              <a:rPr lang="ru-RU" sz="2800" dirty="0" smtClean="0"/>
              <a:t>Националения </a:t>
            </a:r>
            <a:r>
              <a:rPr lang="ru-RU" sz="2800" dirty="0"/>
              <a:t>център за повишаване на </a:t>
            </a:r>
            <a:r>
              <a:rPr lang="ru-RU" sz="2800" dirty="0" smtClean="0"/>
              <a:t>квалификацията на МОН в гр. Банкя.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Състезателните дни бяха 2 като всеки ден бяха дадени по 4 задачи.</a:t>
            </a:r>
            <a:endParaRPr lang="en-US" sz="28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800" dirty="0" smtClean="0"/>
              <a:t>Общ брой участници – 157 от 43 страни, от които 30 </a:t>
            </a:r>
            <a:r>
              <a:rPr lang="bg-BG" sz="2800" dirty="0" smtClean="0"/>
              <a:t>държави от Европа.</a:t>
            </a:r>
            <a:endParaRPr lang="bg-BG" sz="28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800" dirty="0" smtClean="0"/>
              <a:t>Момичета от 30 страни завоюваха медали, 20 от които са в Европа.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bg-BG" sz="2800" dirty="0" smtClean="0"/>
              <a:t>Няма състезателка, която е решила и 8-те задачи за по 100 точки.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005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398" y="1761230"/>
            <a:ext cx="5801784" cy="4351338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69703" y="1761231"/>
            <a:ext cx="49583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dirty="0" smtClean="0"/>
              <a:t>Биляна </a:t>
            </a:r>
            <a:r>
              <a:rPr lang="bg-BG" dirty="0" err="1" smtClean="0"/>
              <a:t>Инджева</a:t>
            </a:r>
            <a:r>
              <a:rPr lang="bg-BG" dirty="0" smtClean="0"/>
              <a:t> - 12 клас, МГ "Баба Тонка", Русе </a:t>
            </a:r>
          </a:p>
          <a:p>
            <a:r>
              <a:rPr lang="bg-BG" dirty="0" err="1" smtClean="0"/>
              <a:t>Емилиана</a:t>
            </a:r>
            <a:r>
              <a:rPr lang="bg-BG" dirty="0" smtClean="0"/>
              <a:t> Димитрова - 8 клас, СМГ „Паисий Хилендарски“, София </a:t>
            </a:r>
          </a:p>
          <a:p>
            <a:r>
              <a:rPr lang="bg-BG" dirty="0" smtClean="0"/>
              <a:t>Ясмин </a:t>
            </a:r>
            <a:r>
              <a:rPr lang="bg-BG" dirty="0" err="1" smtClean="0"/>
              <a:t>Ердим</a:t>
            </a:r>
            <a:r>
              <a:rPr lang="bg-BG" dirty="0" smtClean="0"/>
              <a:t> - 10 клас, МГ "Гео Милев", Плевен</a:t>
            </a:r>
          </a:p>
          <a:p>
            <a:r>
              <a:rPr lang="bg-BG" dirty="0" smtClean="0"/>
              <a:t>Виктория Христова - 11 клас, МГ "Акад. Кирил Попов" Пловдив 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1077" y="143897"/>
            <a:ext cx="11208391" cy="1008108"/>
          </a:xfrm>
        </p:spPr>
        <p:txBody>
          <a:bodyPr/>
          <a:lstStyle/>
          <a:p>
            <a:pPr algn="ctr"/>
            <a:r>
              <a:rPr lang="bg-BG" b="1" dirty="0" smtClean="0"/>
              <a:t>Отборът на България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175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77" y="143897"/>
            <a:ext cx="11208391" cy="731866"/>
          </a:xfrm>
        </p:spPr>
        <p:txBody>
          <a:bodyPr/>
          <a:lstStyle/>
          <a:p>
            <a:pPr algn="ctr"/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Медалите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75" y="235809"/>
            <a:ext cx="1966332" cy="3348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3400" y="233223"/>
            <a:ext cx="1830861" cy="32525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700" y="3658240"/>
            <a:ext cx="1717882" cy="32499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4618" y="3485792"/>
            <a:ext cx="1777285" cy="3372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05" y="1028341"/>
            <a:ext cx="6040973" cy="564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2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9256" y="296214"/>
            <a:ext cx="797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200" b="1" dirty="0" smtClean="0"/>
              <a:t>Общо класиране по брой медали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08" y="1037545"/>
            <a:ext cx="5272068" cy="3963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101" y="4424689"/>
            <a:ext cx="5074728" cy="21564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61409" y="1498677"/>
            <a:ext cx="47113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Отборът на България дели 10 и 11 място с </a:t>
            </a:r>
            <a:r>
              <a:rPr lang="bg-BG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отбора </a:t>
            </a:r>
            <a:r>
              <a:rPr lang="bg-BG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Израел.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класацията за Европа сме на 8-мо място.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брой спечелени медали сме на 6-то място в Европа.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103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750" y="390883"/>
            <a:ext cx="9258837" cy="1103067"/>
          </a:xfrm>
        </p:spPr>
        <p:txBody>
          <a:bodyPr/>
          <a:lstStyle/>
          <a:p>
            <a:pPr algn="ctr"/>
            <a:r>
              <a:rPr lang="bg-BG" b="1" dirty="0" smtClean="0"/>
              <a:t>Точки на нашите момичета по задачи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83346"/>
            <a:ext cx="10726942" cy="4535995"/>
          </a:xfrm>
          <a:prstGeom prst="rect">
            <a:avLst/>
          </a:prstGeom>
          <a:solidFill>
            <a:schemeClr val="accent3"/>
          </a:solidFill>
          <a:ln w="22225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  <p:extLst>
      <p:ext uri="{BB962C8B-B14F-4D97-AF65-F5344CB8AC3E}">
        <p14:creationId xmlns:p14="http://schemas.microsoft.com/office/powerpoint/2010/main" val="132542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7549"/>
            <a:ext cx="10515600" cy="781094"/>
          </a:xfrm>
        </p:spPr>
        <p:txBody>
          <a:bodyPr/>
          <a:lstStyle/>
          <a:p>
            <a:r>
              <a:rPr lang="bg-BG" b="1" dirty="0" smtClean="0"/>
              <a:t>Задачите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53791" y="888643"/>
            <a:ext cx="9517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Ден 1:</a:t>
            </a:r>
            <a:endParaRPr lang="en-US" sz="24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035400"/>
              </p:ext>
            </p:extLst>
          </p:nvPr>
        </p:nvGraphicFramePr>
        <p:xfrm>
          <a:off x="685376" y="1476554"/>
          <a:ext cx="5045724" cy="2258319"/>
        </p:xfrm>
        <a:graphic>
          <a:graphicData uri="http://schemas.openxmlformats.org/drawingml/2006/table">
            <a:tbl>
              <a:tblPr firstRow="1" firstCol="1" bandRow="1"/>
              <a:tblGrid>
                <a:gridCol w="2966676"/>
                <a:gridCol w="2079048"/>
              </a:tblGrid>
              <a:tr h="37638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Number of Zeros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915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търси се броя на 0 в края на произведение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стандартна лесна задача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подзадачи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6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решили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състезателки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решили от българския отбор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състезателки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738523"/>
              </p:ext>
            </p:extLst>
          </p:nvPr>
        </p:nvGraphicFramePr>
        <p:xfrm>
          <a:off x="6364958" y="1476554"/>
          <a:ext cx="4775267" cy="2258318"/>
        </p:xfrm>
        <a:graphic>
          <a:graphicData uri="http://schemas.openxmlformats.org/drawingml/2006/table">
            <a:tbl>
              <a:tblPr firstRow="1" firstCol="1" bandRow="1"/>
              <a:tblGrid>
                <a:gridCol w="2901512"/>
                <a:gridCol w="1873755"/>
              </a:tblGrid>
              <a:tr h="28229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 Luna likes Love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915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Наблюдение; анализ на интервали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Минимален брой размествания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Дърво на Фенуик или интервално дърво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подзадачи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2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решили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състезателки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решили от българския отбор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състезателка (</a:t>
                      </a:r>
                      <a:r>
                        <a:rPr lang="bg-BG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Емилиана</a:t>
                      </a:r>
                      <a:r>
                        <a:rPr lang="bg-BG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633741"/>
              </p:ext>
            </p:extLst>
          </p:nvPr>
        </p:nvGraphicFramePr>
        <p:xfrm>
          <a:off x="685376" y="4168221"/>
          <a:ext cx="5045724" cy="2464398"/>
        </p:xfrm>
        <a:graphic>
          <a:graphicData uri="http://schemas.openxmlformats.org/drawingml/2006/table">
            <a:tbl>
              <a:tblPr firstRow="1" firstCol="1" bandRow="1"/>
              <a:tblGrid>
                <a:gridCol w="3065845"/>
                <a:gridCol w="1979879"/>
              </a:tblGrid>
              <a:tr h="30805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Twin Cookies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3219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интерактивна задача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побитови операции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принцип на гълъбарника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подзадачи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8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решили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състезателки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решили от българския отбор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състезателка (Биляна)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167447"/>
              </p:ext>
            </p:extLst>
          </p:nvPr>
        </p:nvGraphicFramePr>
        <p:xfrm>
          <a:off x="6364958" y="4168221"/>
          <a:ext cx="4775267" cy="2501703"/>
        </p:xfrm>
        <a:graphic>
          <a:graphicData uri="http://schemas.openxmlformats.org/drawingml/2006/table">
            <a:tbl>
              <a:tblPr firstRow="1" firstCol="1" bandRow="1"/>
              <a:tblGrid>
                <a:gridCol w="2120468"/>
                <a:gridCol w="2654799"/>
              </a:tblGrid>
              <a:tr h="329977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 Lanterns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8993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пълно изчерпване; рекурсия с меморизация;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+ сегментно дърво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bg-BG" sz="16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подзадачи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99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решили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bg-B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състезателки; 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 points 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9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решили от българския отбор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 Биляна има 9 точки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46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7896" y="502277"/>
            <a:ext cx="9517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Ден 2: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388225"/>
              </p:ext>
            </p:extLst>
          </p:nvPr>
        </p:nvGraphicFramePr>
        <p:xfrm>
          <a:off x="657896" y="1154582"/>
          <a:ext cx="5189112" cy="2490140"/>
        </p:xfrm>
        <a:graphic>
          <a:graphicData uri="http://schemas.openxmlformats.org/drawingml/2006/table">
            <a:tbl>
              <a:tblPr firstRow="1" firstCol="1" bandRow="1"/>
              <a:tblGrid>
                <a:gridCol w="3050982"/>
                <a:gridCol w="2138130"/>
              </a:tblGrid>
              <a:tr h="41502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Shopping Fever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4506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стандартна лесна задача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bg-BG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подзадачи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5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решили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 състезателки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решили от българския отбор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състезателки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889196"/>
              </p:ext>
            </p:extLst>
          </p:nvPr>
        </p:nvGraphicFramePr>
        <p:xfrm>
          <a:off x="6274806" y="1154582"/>
          <a:ext cx="4968450" cy="2387109"/>
        </p:xfrm>
        <a:graphic>
          <a:graphicData uri="http://schemas.openxmlformats.org/drawingml/2006/table">
            <a:tbl>
              <a:tblPr firstRow="1" firstCol="1" bandRow="1"/>
              <a:tblGrid>
                <a:gridCol w="2921242"/>
                <a:gridCol w="2047208"/>
              </a:tblGrid>
              <a:tr h="47742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 Railways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54843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двоично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търсене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bg-BG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подзадачи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74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решили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r>
                        <a:rPr lang="bg-B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състезателки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4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решили от българския отбор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bg-BG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състезателки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947316"/>
              </p:ext>
            </p:extLst>
          </p:nvPr>
        </p:nvGraphicFramePr>
        <p:xfrm>
          <a:off x="657896" y="3938393"/>
          <a:ext cx="5189112" cy="2642710"/>
        </p:xfrm>
        <a:graphic>
          <a:graphicData uri="http://schemas.openxmlformats.org/drawingml/2006/table">
            <a:tbl>
              <a:tblPr firstRow="1" firstCol="1" bandRow="1"/>
              <a:tblGrid>
                <a:gridCol w="2847009"/>
                <a:gridCol w="2342103"/>
              </a:tblGrid>
              <a:tr h="36302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Angry Cows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984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графова задача + двоично търсене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BFS/DFS; </a:t>
                      </a:r>
                      <a:r>
                        <a:rPr lang="en-US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Дейкстра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подзадачи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99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решили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състезателки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решили от българския отбор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състезателки (Биляна има 22 точки)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337048"/>
              </p:ext>
            </p:extLst>
          </p:nvPr>
        </p:nvGraphicFramePr>
        <p:xfrm>
          <a:off x="6274806" y="3938391"/>
          <a:ext cx="4968450" cy="2642712"/>
        </p:xfrm>
        <a:graphic>
          <a:graphicData uri="http://schemas.openxmlformats.org/drawingml/2006/table">
            <a:tbl>
              <a:tblPr firstRow="1" firstCol="1" bandRow="1"/>
              <a:tblGrid>
                <a:gridCol w="2206252"/>
                <a:gridCol w="2762198"/>
              </a:tblGrid>
              <a:tr h="26427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 Double Move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85626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игра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минимаксен</a:t>
                      </a:r>
                      <a:r>
                        <a:rPr lang="bg-BG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алгоритъм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подзадача 1 пълно изчерпване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подзадача 2 – число на </a:t>
                      </a:r>
                      <a:r>
                        <a:rPr lang="bg-BG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Стирлинг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подзадачи 3, 4, 5 – свързани компоненти на граф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bg-BG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подзадачи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42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решили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bg-B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състезателки; 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 points </a:t>
                      </a:r>
                      <a:r>
                        <a:rPr lang="bg-B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решили от българския отбор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g-BG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 Биляна има 15 точки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49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586" y="3417418"/>
            <a:ext cx="8795197" cy="1325563"/>
          </a:xfrm>
        </p:spPr>
        <p:txBody>
          <a:bodyPr>
            <a:noAutofit/>
          </a:bodyPr>
          <a:lstStyle/>
          <a:p>
            <a:pPr algn="ctr"/>
            <a:r>
              <a:rPr lang="bg-BG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Домакин на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EGOI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  <a:r>
              <a:rPr lang="bg-BG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Турция</a:t>
            </a:r>
            <a:br>
              <a:rPr lang="bg-BG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r>
              <a:rPr lang="bg-BG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юни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</a:t>
            </a:r>
            <a:r>
              <a:rPr lang="bg-BG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юли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2022</a:t>
            </a:r>
            <a:r>
              <a:rPr lang="bg-BG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Анталия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2586" y="1030310"/>
            <a:ext cx="93758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400" dirty="0" smtClean="0"/>
              <a:t>Красимир Манев  бе избран за член на Международния комитет на </a:t>
            </a:r>
            <a:r>
              <a:rPr lang="en-US" sz="4400" dirty="0" smtClean="0"/>
              <a:t>EGOI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9604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441</Words>
  <Application>Microsoft Office PowerPoint</Application>
  <PresentationFormat>Widescreen</PresentationFormat>
  <Paragraphs>96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Обща информация</vt:lpstr>
      <vt:lpstr>Отборът на България</vt:lpstr>
      <vt:lpstr>Медалите</vt:lpstr>
      <vt:lpstr>PowerPoint Presentation</vt:lpstr>
      <vt:lpstr>Точки на нашите момичета по задачи</vt:lpstr>
      <vt:lpstr>Задачите</vt:lpstr>
      <vt:lpstr>PowerPoint Presentation</vt:lpstr>
      <vt:lpstr>Домакин на EGOI 2022 – Турция 26 юни-2 юли, 2022, Анталия </vt:lpstr>
      <vt:lpstr>Предстоящи задачи</vt:lpstr>
    </vt:vector>
  </TitlesOfParts>
  <Company>University of Ruse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ruuser</dc:creator>
  <cp:lastModifiedBy>ruuser</cp:lastModifiedBy>
  <cp:revision>68</cp:revision>
  <dcterms:created xsi:type="dcterms:W3CDTF">2020-09-23T04:23:10Z</dcterms:created>
  <dcterms:modified xsi:type="dcterms:W3CDTF">2021-09-19T10:56:25Z</dcterms:modified>
</cp:coreProperties>
</file>