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734" r:id="rId4"/>
  </p:sldMasterIdLst>
  <p:notesMasterIdLst>
    <p:notesMasterId r:id="rId19"/>
  </p:notesMasterIdLst>
  <p:handoutMasterIdLst>
    <p:handoutMasterId r:id="rId20"/>
  </p:handoutMasterIdLst>
  <p:sldIdLst>
    <p:sldId id="258" r:id="rId5"/>
    <p:sldId id="279" r:id="rId6"/>
    <p:sldId id="269" r:id="rId7"/>
    <p:sldId id="270" r:id="rId8"/>
    <p:sldId id="275" r:id="rId9"/>
    <p:sldId id="276" r:id="rId10"/>
    <p:sldId id="300" r:id="rId11"/>
    <p:sldId id="282" r:id="rId12"/>
    <p:sldId id="283" r:id="rId13"/>
    <p:sldId id="296" r:id="rId14"/>
    <p:sldId id="297" r:id="rId15"/>
    <p:sldId id="298" r:id="rId16"/>
    <p:sldId id="299" r:id="rId17"/>
    <p:sldId id="29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1E"/>
    <a:srgbClr val="355D7E"/>
    <a:srgbClr val="508927"/>
    <a:srgbClr val="47801E"/>
    <a:srgbClr val="404040"/>
    <a:srgbClr val="54A021"/>
    <a:srgbClr val="9FC95D"/>
    <a:srgbClr val="2E506C"/>
    <a:srgbClr val="586838"/>
    <a:srgbClr val="829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2" d="100"/>
          <a:sy n="102" d="100"/>
        </p:scale>
        <p:origin x="126" y="3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1" u="none" strike="noStrike" kern="1200" cap="all" baseline="0">
                <a:solidFill>
                  <a:schemeClr val="tx1">
                    <a:lumMod val="65000"/>
                    <a:lumOff val="35000"/>
                  </a:schemeClr>
                </a:solidFill>
                <a:latin typeface="+mn-lt"/>
                <a:ea typeface="+mn-ea"/>
                <a:cs typeface="+mn-cs"/>
              </a:defRPr>
            </a:pPr>
            <a:r>
              <a:rPr lang="bg-BG" i="1" dirty="0"/>
              <a:t>ЗА ПЪРВИ ПЪТ...</a:t>
            </a:r>
            <a:endParaRPr lang="en-US" i="1" dirty="0"/>
          </a:p>
        </c:rich>
      </c:tx>
      <c:layout>
        <c:manualLayout>
          <c:xMode val="edge"/>
          <c:yMode val="edge"/>
          <c:x val="0.38968420410985549"/>
          <c:y val="0.50631956719695759"/>
        </c:manualLayout>
      </c:layout>
      <c:overlay val="0"/>
      <c:spPr>
        <a:noFill/>
        <a:ln>
          <a:noFill/>
        </a:ln>
        <a:effectLst/>
      </c:spPr>
      <c:txPr>
        <a:bodyPr rot="0" spcFirstLastPara="1" vertOverflow="ellipsis" vert="horz" wrap="square" anchor="ctr" anchorCtr="1"/>
        <a:lstStyle/>
        <a:p>
          <a:pPr>
            <a:defRPr sz="2128" b="1" i="1" u="none" strike="noStrike" kern="1200" cap="all" baseline="0">
              <a:solidFill>
                <a:schemeClr val="tx1">
                  <a:lumMod val="65000"/>
                  <a:lumOff val="35000"/>
                </a:schemeClr>
              </a:solidFill>
              <a:latin typeface="+mn-lt"/>
              <a:ea typeface="+mn-ea"/>
              <a:cs typeface="+mn-cs"/>
            </a:defRPr>
          </a:pPr>
          <a:endParaRPr lang="bg-BG"/>
        </a:p>
      </c:txPr>
    </c:title>
    <c:autoTitleDeleted val="0"/>
    <c:plotArea>
      <c:layout/>
      <c:pieChart>
        <c:varyColors val="1"/>
        <c:ser>
          <c:idx val="0"/>
          <c:order val="0"/>
          <c:tx>
            <c:strRef>
              <c:f>Sheet1!$B$1</c:f>
              <c:strCache>
                <c:ptCount val="1"/>
                <c:pt idx="0">
                  <c:v>Sales</c:v>
                </c:pt>
              </c:strCache>
            </c:strRef>
          </c:tx>
          <c:explosion val="15"/>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A5D-4C74-BDBA-9A8CF1A56165}"/>
              </c:ext>
            </c:extLst>
          </c:dPt>
          <c:dPt>
            <c:idx val="1"/>
            <c:bubble3D val="0"/>
            <c:explosion val="14"/>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A5D-4C74-BDBA-9A8CF1A5616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A5D-4C74-BDBA-9A8CF1A5616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A5D-4C74-BDBA-9A8CF1A56165}"/>
              </c:ext>
            </c:extLst>
          </c:dPt>
          <c:dLbls>
            <c:dLbl>
              <c:idx val="0"/>
              <c:layout>
                <c:manualLayout>
                  <c:x val="-9.5106482873120474E-3"/>
                  <c:y val="8.6757012516292496E-4"/>
                </c:manualLayout>
              </c:layout>
              <c:tx>
                <c:rich>
                  <a:bodyPr rot="0" spcFirstLastPara="1" vertOverflow="ellipsis" vert="horz" wrap="square" lIns="38100" tIns="19050" rIns="38100" bIns="19050" anchor="ctr" anchorCtr="0">
                    <a:noAutofit/>
                  </a:bodyPr>
                  <a:lstStyle/>
                  <a:p>
                    <a:pPr algn="just">
                      <a:defRPr sz="1330" b="1" i="0" u="none" strike="noStrike" kern="1200" spc="0" baseline="0">
                        <a:solidFill>
                          <a:schemeClr val="accent1"/>
                        </a:solidFill>
                        <a:latin typeface="+mn-lt"/>
                        <a:ea typeface="+mn-ea"/>
                        <a:cs typeface="+mn-cs"/>
                      </a:defRPr>
                    </a:pPr>
                    <a:fld id="{861C6F88-69A3-4E9A-8C20-A37DA697E110}" type="CATEGORYNAME">
                      <a:rPr lang="ru-RU" sz="2400" b="1" smtClean="0"/>
                      <a:pPr algn="just">
                        <a:defRPr/>
                      </a:pPr>
                      <a:t>[CATEGORY NAME]</a:t>
                    </a:fld>
                    <a:endParaRPr lang="ru-RU" sz="2400" b="1" dirty="0"/>
                  </a:p>
                  <a:p>
                    <a:pPr algn="just">
                      <a:defRPr/>
                    </a:pPr>
                    <a:r>
                      <a:rPr lang="ru-RU" sz="1800" b="0" i="1" dirty="0">
                        <a:solidFill>
                          <a:schemeClr val="tx1">
                            <a:lumMod val="65000"/>
                            <a:lumOff val="35000"/>
                          </a:schemeClr>
                        </a:solidFill>
                      </a:rPr>
                      <a:t>Първият випуск ученици, обучаващи се в условията на новия ЗПУО, по новите учебни програми за профилирано обучение, влезли в сила от 2020 – 2021 учебна година</a:t>
                    </a:r>
                  </a:p>
                  <a:p>
                    <a:pPr algn="just">
                      <a:defRPr/>
                    </a:pPr>
                    <a:endParaRPr lang="ru-RU" sz="1800" b="0" i="1" dirty="0">
                      <a:solidFill>
                        <a:schemeClr val="tx1">
                          <a:lumMod val="65000"/>
                          <a:lumOff val="35000"/>
                        </a:schemeClr>
                      </a:solidFill>
                    </a:endParaRPr>
                  </a:p>
                  <a:p>
                    <a:pPr algn="just">
                      <a:defRPr/>
                    </a:pPr>
                    <a:endParaRPr lang="bg-BG"/>
                  </a:p>
                </c:rich>
              </c:tx>
              <c:spPr>
                <a:noFill/>
                <a:ln>
                  <a:noFill/>
                </a:ln>
                <a:effectLst/>
              </c:spPr>
              <c:txPr>
                <a:bodyPr rot="0" spcFirstLastPara="1" vertOverflow="ellipsis" vert="horz" wrap="square" lIns="38100" tIns="19050" rIns="38100" bIns="19050" anchor="ctr" anchorCtr="0">
                  <a:noAutofit/>
                </a:bodyPr>
                <a:lstStyle/>
                <a:p>
                  <a:pPr algn="just">
                    <a:defRPr sz="1330" b="1" i="0" u="none" strike="noStrike" kern="1200" spc="0" baseline="0">
                      <a:solidFill>
                        <a:schemeClr val="accent1"/>
                      </a:solidFill>
                      <a:latin typeface="+mn-lt"/>
                      <a:ea typeface="+mn-ea"/>
                      <a:cs typeface="+mn-cs"/>
                    </a:defRPr>
                  </a:pPr>
                  <a:endParaRPr lang="bg-BG"/>
                </a:p>
              </c:txPr>
              <c:dLblPos val="bestFit"/>
              <c:showLegendKey val="0"/>
              <c:showVal val="0"/>
              <c:showCatName val="1"/>
              <c:showSerName val="0"/>
              <c:showPercent val="0"/>
              <c:showBubbleSize val="0"/>
              <c:extLst>
                <c:ext xmlns:c15="http://schemas.microsoft.com/office/drawing/2012/chart" uri="{CE6537A1-D6FC-4f65-9D91-7224C49458BB}">
                  <c15:layout>
                    <c:manualLayout>
                      <c:w val="0.45211469755867395"/>
                      <c:h val="0.50411825494692641"/>
                    </c:manualLayout>
                  </c15:layout>
                  <c15:dlblFieldTable/>
                  <c15:showDataLabelsRange val="0"/>
                </c:ext>
                <c:ext xmlns:c16="http://schemas.microsoft.com/office/drawing/2014/chart" uri="{C3380CC4-5D6E-409C-BE32-E72D297353CC}">
                  <c16:uniqueId val="{00000001-0A5D-4C74-BDBA-9A8CF1A56165}"/>
                </c:ext>
              </c:extLst>
            </c:dLbl>
            <c:dLbl>
              <c:idx val="1"/>
              <c:layout>
                <c:manualLayout>
                  <c:x val="0"/>
                  <c:y val="-5.7182852143482066E-2"/>
                </c:manualLayout>
              </c:layout>
              <c:tx>
                <c:rich>
                  <a:bodyPr rot="0" spcFirstLastPara="1" vertOverflow="ellipsis" vert="horz" wrap="square" lIns="38100" tIns="19050" rIns="38100" bIns="19050" anchor="ctr" anchorCtr="0">
                    <a:noAutofit/>
                  </a:bodyPr>
                  <a:lstStyle/>
                  <a:p>
                    <a:pPr algn="just">
                      <a:defRPr sz="1330" b="1" i="0" u="none" strike="noStrike" kern="1200" spc="0" baseline="0">
                        <a:solidFill>
                          <a:schemeClr val="accent1"/>
                        </a:solidFill>
                        <a:latin typeface="+mn-lt"/>
                        <a:ea typeface="+mn-ea"/>
                        <a:cs typeface="+mn-cs"/>
                      </a:defRPr>
                    </a:pPr>
                    <a:fld id="{7E2A1102-7902-4C8E-AF00-6C8C599B6417}" type="CATEGORYNAME">
                      <a:rPr lang="ru-RU" sz="2400" smtClean="0">
                        <a:solidFill>
                          <a:schemeClr val="accent2"/>
                        </a:solidFill>
                      </a:rPr>
                      <a:pPr algn="just">
                        <a:defRPr>
                          <a:solidFill>
                            <a:schemeClr val="accent1"/>
                          </a:solidFill>
                        </a:defRPr>
                      </a:pPr>
                      <a:t>[CATEGORY NAME]</a:t>
                    </a:fld>
                    <a:endParaRPr lang="ru-RU" sz="2400" dirty="0">
                      <a:solidFill>
                        <a:schemeClr val="accent2"/>
                      </a:solidFill>
                    </a:endParaRPr>
                  </a:p>
                  <a:p>
                    <a:pPr algn="just">
                      <a:defRPr>
                        <a:solidFill>
                          <a:schemeClr val="accent1"/>
                        </a:solidFill>
                      </a:defRPr>
                    </a:pPr>
                    <a:r>
                      <a:rPr lang="ru-RU" sz="1800" b="0" i="1" dirty="0">
                        <a:solidFill>
                          <a:schemeClr val="tx1">
                            <a:lumMod val="85000"/>
                            <a:lumOff val="15000"/>
                          </a:schemeClr>
                        </a:solidFill>
                      </a:rPr>
                      <a:t>Нов форм</a:t>
                    </a:r>
                    <a:r>
                      <a:rPr lang="ru-RU" sz="1800" b="0" i="1" dirty="0">
                        <a:solidFill>
                          <a:schemeClr val="tx1">
                            <a:lumMod val="65000"/>
                            <a:lumOff val="35000"/>
                          </a:schemeClr>
                        </a:solidFill>
                      </a:rPr>
                      <a:t>ат на ДЗИ и </a:t>
                    </a:r>
                    <a:r>
                      <a:rPr lang="ru-RU" sz="1800" b="0" i="1" dirty="0">
                        <a:solidFill>
                          <a:schemeClr val="tx1">
                            <a:lumMod val="85000"/>
                            <a:lumOff val="15000"/>
                          </a:schemeClr>
                        </a:solidFill>
                      </a:rPr>
                      <a:t>учебно-изпитна прогр</a:t>
                    </a:r>
                    <a:r>
                      <a:rPr lang="ru-RU" sz="1800" b="0" i="1" dirty="0">
                        <a:solidFill>
                          <a:schemeClr val="tx1">
                            <a:lumMod val="65000"/>
                            <a:lumOff val="35000"/>
                          </a:schemeClr>
                        </a:solidFill>
                      </a:rPr>
                      <a:t>ама в съответствие </a:t>
                    </a:r>
                    <a:r>
                      <a:rPr lang="ru-RU" sz="1800" b="0" i="1" dirty="0">
                        <a:solidFill>
                          <a:schemeClr val="tx1">
                            <a:lumMod val="85000"/>
                            <a:lumOff val="15000"/>
                          </a:schemeClr>
                        </a:solidFill>
                      </a:rPr>
                      <a:t>с новата</a:t>
                    </a:r>
                    <a:r>
                      <a:rPr lang="ru-RU" sz="1800" b="0" i="1" baseline="0" dirty="0">
                        <a:solidFill>
                          <a:schemeClr val="tx1">
                            <a:lumMod val="85000"/>
                            <a:lumOff val="15000"/>
                          </a:schemeClr>
                        </a:solidFill>
                      </a:rPr>
                      <a:t> фил</a:t>
                    </a:r>
                    <a:r>
                      <a:rPr lang="ru-RU" sz="1800" b="0" i="1" baseline="0" dirty="0">
                        <a:solidFill>
                          <a:schemeClr val="tx1">
                            <a:lumMod val="65000"/>
                            <a:lumOff val="35000"/>
                          </a:schemeClr>
                        </a:solidFill>
                      </a:rPr>
                      <a:t>ософия и концепция на </a:t>
                    </a:r>
                    <a:r>
                      <a:rPr lang="ru-RU" sz="1800" b="0" i="1" baseline="0" dirty="0">
                        <a:solidFill>
                          <a:schemeClr val="tx1">
                            <a:lumMod val="85000"/>
                            <a:lumOff val="15000"/>
                          </a:schemeClr>
                        </a:solidFill>
                      </a:rPr>
                      <a:t>ЗПУО не </a:t>
                    </a:r>
                    <a:r>
                      <a:rPr lang="ru-RU" sz="1800" b="0" i="1" baseline="0" dirty="0">
                        <a:solidFill>
                          <a:schemeClr val="tx1">
                            <a:lumMod val="65000"/>
                            <a:lumOff val="35000"/>
                          </a:schemeClr>
                        </a:solidFill>
                      </a:rPr>
                      <a:t>само за надграждане на </a:t>
                    </a:r>
                    <a:r>
                      <a:rPr lang="ru-RU" sz="1800" b="0" i="1" baseline="0" dirty="0">
                        <a:solidFill>
                          <a:schemeClr val="tx1">
                            <a:lumMod val="85000"/>
                            <a:lumOff val="15000"/>
                          </a:schemeClr>
                        </a:solidFill>
                      </a:rPr>
                      <a:t>знания, </a:t>
                    </a:r>
                    <a:r>
                      <a:rPr lang="ru-RU" sz="1800" b="0" i="1" baseline="0" dirty="0">
                        <a:solidFill>
                          <a:schemeClr val="tx1">
                            <a:lumMod val="65000"/>
                            <a:lumOff val="35000"/>
                          </a:schemeClr>
                        </a:solidFill>
                      </a:rPr>
                      <a:t>а и за формиране на умения и компетентности.</a:t>
                    </a:r>
                  </a:p>
                </c:rich>
              </c:tx>
              <c:spPr>
                <a:noFill/>
                <a:ln>
                  <a:noFill/>
                </a:ln>
                <a:effectLst/>
              </c:spPr>
              <c:txPr>
                <a:bodyPr rot="0" spcFirstLastPara="1" vertOverflow="ellipsis" vert="horz" wrap="square" lIns="38100" tIns="19050" rIns="38100" bIns="19050" anchor="ctr" anchorCtr="0">
                  <a:noAutofit/>
                </a:bodyPr>
                <a:lstStyle/>
                <a:p>
                  <a:pPr algn="just">
                    <a:defRPr sz="1330" b="1" i="0" u="none" strike="noStrike" kern="1200" spc="0" baseline="0">
                      <a:solidFill>
                        <a:schemeClr val="accent1"/>
                      </a:solidFill>
                      <a:latin typeface="+mn-lt"/>
                      <a:ea typeface="+mn-ea"/>
                      <a:cs typeface="+mn-cs"/>
                    </a:defRPr>
                  </a:pPr>
                  <a:endParaRPr lang="bg-BG"/>
                </a:p>
              </c:txPr>
              <c:dLblPos val="bestFit"/>
              <c:showLegendKey val="0"/>
              <c:showVal val="0"/>
              <c:showCatName val="1"/>
              <c:showSerName val="0"/>
              <c:showPercent val="0"/>
              <c:showBubbleSize val="0"/>
              <c:extLst>
                <c:ext xmlns:c15="http://schemas.microsoft.com/office/drawing/2012/chart" uri="{CE6537A1-D6FC-4f65-9D91-7224C49458BB}">
                  <c15:layout>
                    <c:manualLayout>
                      <c:w val="0.47413483828879177"/>
                      <c:h val="0.43243094613173355"/>
                    </c:manualLayout>
                  </c15:layout>
                  <c15:dlblFieldTable/>
                  <c15:showDataLabelsRange val="0"/>
                </c:ext>
                <c:ext xmlns:c16="http://schemas.microsoft.com/office/drawing/2014/chart" uri="{C3380CC4-5D6E-409C-BE32-E72D297353CC}">
                  <c16:uniqueId val="{00000003-0A5D-4C74-BDBA-9A8CF1A56165}"/>
                </c:ext>
              </c:extLst>
            </c:dLbl>
            <c:dLbl>
              <c:idx val="2"/>
              <c:layout>
                <c:manualLayout>
                  <c:x val="7.3868887029693666E-4"/>
                  <c:y val="-0.13213467748458221"/>
                </c:manualLayout>
              </c:layout>
              <c:tx>
                <c:rich>
                  <a:bodyPr rot="0" spcFirstLastPara="1" vertOverflow="ellipsis" vert="horz" wrap="square" lIns="38100" tIns="19050" rIns="38100" bIns="19050" anchor="ctr" anchorCtr="0">
                    <a:noAutofit/>
                  </a:bodyPr>
                  <a:lstStyle/>
                  <a:p>
                    <a:pPr algn="just">
                      <a:defRPr sz="1330" b="1" i="0" u="none" strike="noStrike" kern="1200" spc="0" baseline="0">
                        <a:solidFill>
                          <a:schemeClr val="accent1"/>
                        </a:solidFill>
                        <a:latin typeface="+mn-lt"/>
                        <a:ea typeface="+mn-ea"/>
                        <a:cs typeface="+mn-cs"/>
                      </a:defRPr>
                    </a:pPr>
                    <a:fld id="{573F8356-50D0-454E-911B-68B6F9F0E7AC}" type="CATEGORYNAME">
                      <a:rPr lang="ru-RU" sz="2400" smtClean="0">
                        <a:solidFill>
                          <a:schemeClr val="accent3">
                            <a:lumMod val="75000"/>
                          </a:schemeClr>
                        </a:solidFill>
                      </a:rPr>
                      <a:pPr algn="just">
                        <a:defRPr>
                          <a:solidFill>
                            <a:schemeClr val="accent1"/>
                          </a:solidFill>
                        </a:defRPr>
                      </a:pPr>
                      <a:t>[CATEGORY NAME]</a:t>
                    </a:fld>
                    <a:endParaRPr lang="ru-RU" sz="2400" dirty="0">
                      <a:solidFill>
                        <a:schemeClr val="accent3">
                          <a:lumMod val="75000"/>
                        </a:schemeClr>
                      </a:solidFill>
                    </a:endParaRPr>
                  </a:p>
                  <a:p>
                    <a:pPr algn="just">
                      <a:defRPr>
                        <a:solidFill>
                          <a:schemeClr val="accent1"/>
                        </a:solidFill>
                      </a:defRPr>
                    </a:pPr>
                    <a:r>
                      <a:rPr lang="ru-RU" sz="1800" b="0" i="1" dirty="0">
                        <a:solidFill>
                          <a:schemeClr val="tx1">
                            <a:lumMod val="65000"/>
                            <a:lumOff val="35000"/>
                          </a:schemeClr>
                        </a:solidFill>
                      </a:rPr>
                      <a:t>Беше създадена</a:t>
                    </a:r>
                    <a:r>
                      <a:rPr lang="ru-RU" sz="1800" b="0" i="1" baseline="0" dirty="0">
                        <a:solidFill>
                          <a:schemeClr val="tx1">
                            <a:lumMod val="65000"/>
                            <a:lumOff val="35000"/>
                          </a:schemeClr>
                        </a:solidFill>
                      </a:rPr>
                      <a:t> банка с изпитни задачи за изработване на изпитните варианти за ДЗИ по </a:t>
                    </a:r>
                  </a:p>
                  <a:p>
                    <a:pPr algn="just">
                      <a:defRPr>
                        <a:solidFill>
                          <a:schemeClr val="accent1"/>
                        </a:solidFill>
                      </a:defRPr>
                    </a:pPr>
                    <a:r>
                      <a:rPr lang="ru-RU" sz="1800" b="0" i="1" baseline="0" dirty="0">
                        <a:solidFill>
                          <a:schemeClr val="tx1">
                            <a:lumMod val="65000"/>
                            <a:lumOff val="35000"/>
                          </a:schemeClr>
                        </a:solidFill>
                      </a:rPr>
                      <a:t>информатика.</a:t>
                    </a:r>
                  </a:p>
                </c:rich>
              </c:tx>
              <c:spPr>
                <a:noFill/>
                <a:ln>
                  <a:noFill/>
                </a:ln>
                <a:effectLst/>
              </c:spPr>
              <c:txPr>
                <a:bodyPr rot="0" spcFirstLastPara="1" vertOverflow="ellipsis" vert="horz" wrap="square" lIns="38100" tIns="19050" rIns="38100" bIns="19050" anchor="ctr" anchorCtr="0">
                  <a:noAutofit/>
                </a:bodyPr>
                <a:lstStyle/>
                <a:p>
                  <a:pPr algn="just">
                    <a:defRPr sz="1330" b="1" i="0" u="none" strike="noStrike" kern="1200" spc="0" baseline="0">
                      <a:solidFill>
                        <a:schemeClr val="accent1"/>
                      </a:solidFill>
                      <a:latin typeface="+mn-lt"/>
                      <a:ea typeface="+mn-ea"/>
                      <a:cs typeface="+mn-cs"/>
                    </a:defRPr>
                  </a:pPr>
                  <a:endParaRPr lang="bg-BG"/>
                </a:p>
              </c:txPr>
              <c:dLblPos val="bestFit"/>
              <c:showLegendKey val="0"/>
              <c:showVal val="0"/>
              <c:showCatName val="1"/>
              <c:showSerName val="0"/>
              <c:showPercent val="0"/>
              <c:showBubbleSize val="0"/>
              <c:extLst>
                <c:ext xmlns:c15="http://schemas.microsoft.com/office/drawing/2012/chart" uri="{CE6537A1-D6FC-4f65-9D91-7224C49458BB}">
                  <c15:layout>
                    <c:manualLayout>
                      <c:w val="0.50021055541027359"/>
                      <c:h val="0.35716919049690443"/>
                    </c:manualLayout>
                  </c15:layout>
                  <c15:dlblFieldTable/>
                  <c15:showDataLabelsRange val="0"/>
                </c:ext>
                <c:ext xmlns:c16="http://schemas.microsoft.com/office/drawing/2014/chart" uri="{C3380CC4-5D6E-409C-BE32-E72D297353CC}">
                  <c16:uniqueId val="{00000005-0A5D-4C74-BDBA-9A8CF1A56165}"/>
                </c:ext>
              </c:extLst>
            </c:dLbl>
            <c:dLbl>
              <c:idx val="3"/>
              <c:layout>
                <c:manualLayout>
                  <c:x val="1.9205968792198328E-2"/>
                  <c:y val="3.8758726587747906E-2"/>
                </c:manualLayout>
              </c:layout>
              <c:tx>
                <c:rich>
                  <a:bodyPr rot="0" spcFirstLastPara="1" vertOverflow="ellipsis" vert="horz" wrap="square" lIns="38100" tIns="19050" rIns="38100" bIns="19050" anchor="ctr" anchorCtr="0">
                    <a:noAutofit/>
                  </a:bodyPr>
                  <a:lstStyle/>
                  <a:p>
                    <a:pPr algn="just">
                      <a:defRPr sz="1330" b="1" i="0" u="none" strike="noStrike" kern="1200" spc="0" baseline="0">
                        <a:solidFill>
                          <a:schemeClr val="accent1"/>
                        </a:solidFill>
                        <a:latin typeface="+mn-lt"/>
                        <a:ea typeface="+mn-ea"/>
                        <a:cs typeface="+mn-cs"/>
                      </a:defRPr>
                    </a:pPr>
                    <a:r>
                      <a:rPr lang="ru-RU" sz="2400" dirty="0">
                        <a:solidFill>
                          <a:schemeClr val="accent4"/>
                        </a:solidFill>
                      </a:rPr>
                      <a:t>ДЗИ</a:t>
                    </a:r>
                    <a:r>
                      <a:rPr lang="ru-RU" sz="2400" baseline="0" dirty="0">
                        <a:solidFill>
                          <a:schemeClr val="accent4"/>
                        </a:solidFill>
                      </a:rPr>
                      <a:t> по информатика (ПП)</a:t>
                    </a:r>
                    <a:endParaRPr lang="ru-RU" sz="2400" dirty="0">
                      <a:solidFill>
                        <a:schemeClr val="accent4"/>
                      </a:solidFill>
                    </a:endParaRPr>
                  </a:p>
                  <a:p>
                    <a:pPr algn="just">
                      <a:defRPr>
                        <a:solidFill>
                          <a:schemeClr val="accent1"/>
                        </a:solidFill>
                      </a:defRPr>
                    </a:pPr>
                    <a:r>
                      <a:rPr lang="ru-RU" sz="1800" b="0" i="1" dirty="0">
                        <a:solidFill>
                          <a:schemeClr val="tx1">
                            <a:lumMod val="65000"/>
                            <a:lumOff val="35000"/>
                          </a:schemeClr>
                        </a:solidFill>
                      </a:rPr>
                      <a:t>За първи път зрелостниц</a:t>
                    </a:r>
                    <a:r>
                      <a:rPr lang="ru-RU" sz="1800" b="0" i="1" dirty="0">
                        <a:solidFill>
                          <a:schemeClr val="tx1">
                            <a:lumMod val="85000"/>
                            <a:lumOff val="15000"/>
                          </a:schemeClr>
                        </a:solidFill>
                      </a:rPr>
                      <a:t>ите </a:t>
                    </a:r>
                    <a:r>
                      <a:rPr lang="ru-RU" sz="1800" b="0" i="1" dirty="0">
                        <a:solidFill>
                          <a:schemeClr val="tx1">
                            <a:lumMod val="65000"/>
                            <a:lumOff val="35000"/>
                          </a:schemeClr>
                        </a:solidFill>
                      </a:rPr>
                      <a:t>имаха</a:t>
                    </a:r>
                    <a:r>
                      <a:rPr lang="ru-RU" sz="1800" b="0" i="1" dirty="0">
                        <a:solidFill>
                          <a:schemeClr val="tx1">
                            <a:lumMod val="85000"/>
                            <a:lumOff val="15000"/>
                          </a:schemeClr>
                        </a:solidFill>
                      </a:rPr>
                      <a:t> </a:t>
                    </a:r>
                    <a:r>
                      <a:rPr lang="ru-RU" sz="1800" b="0" i="1" dirty="0">
                        <a:solidFill>
                          <a:schemeClr val="tx1">
                            <a:lumMod val="65000"/>
                            <a:lumOff val="35000"/>
                          </a:schemeClr>
                        </a:solidFill>
                      </a:rPr>
                      <a:t>възможността да по</a:t>
                    </a:r>
                    <a:r>
                      <a:rPr lang="ru-RU" sz="1800" b="0" i="1" dirty="0">
                        <a:solidFill>
                          <a:schemeClr val="tx1">
                            <a:lumMod val="85000"/>
                            <a:lumOff val="15000"/>
                          </a:schemeClr>
                        </a:solidFill>
                      </a:rPr>
                      <a:t>ложат </a:t>
                    </a:r>
                    <a:r>
                      <a:rPr lang="ru-RU" sz="1800" b="0" i="1" dirty="0">
                        <a:solidFill>
                          <a:schemeClr val="tx1">
                            <a:lumMod val="65000"/>
                            <a:lumOff val="35000"/>
                          </a:schemeClr>
                        </a:solidFill>
                      </a:rPr>
                      <a:t>ДЗИ</a:t>
                    </a:r>
                    <a:r>
                      <a:rPr lang="ru-RU" sz="1800" b="0" i="1" dirty="0">
                        <a:solidFill>
                          <a:schemeClr val="tx1">
                            <a:lumMod val="85000"/>
                            <a:lumOff val="15000"/>
                          </a:schemeClr>
                        </a:solidFill>
                      </a:rPr>
                      <a:t> по </a:t>
                    </a:r>
                    <a:r>
                      <a:rPr lang="ru-RU" sz="1800" b="0" i="1" dirty="0">
                        <a:solidFill>
                          <a:schemeClr val="tx1">
                            <a:lumMod val="65000"/>
                            <a:lumOff val="35000"/>
                          </a:schemeClr>
                        </a:solidFill>
                      </a:rPr>
                      <a:t>учебен</a:t>
                    </a:r>
                    <a:r>
                      <a:rPr lang="ru-RU" sz="1800" b="0" i="1" baseline="0" dirty="0">
                        <a:solidFill>
                          <a:schemeClr val="tx1">
                            <a:lumMod val="65000"/>
                            <a:lumOff val="35000"/>
                          </a:schemeClr>
                        </a:solidFill>
                      </a:rPr>
                      <a:t> предмет </a:t>
                    </a:r>
                    <a:r>
                      <a:rPr lang="ru-RU" sz="1800" b="0" i="1" baseline="0" dirty="0">
                        <a:solidFill>
                          <a:schemeClr val="tx1">
                            <a:lumMod val="85000"/>
                            <a:lumOff val="15000"/>
                          </a:schemeClr>
                        </a:solidFill>
                      </a:rPr>
                      <a:t>от ПП. </a:t>
                    </a:r>
                    <a:r>
                      <a:rPr lang="ru-RU" sz="1800" b="0" i="1" baseline="0" dirty="0">
                        <a:solidFill>
                          <a:schemeClr val="tx1">
                            <a:lumMod val="65000"/>
                            <a:lumOff val="35000"/>
                          </a:schemeClr>
                        </a:solidFill>
                      </a:rPr>
                      <a:t>Информатиката</a:t>
                    </a:r>
                    <a:r>
                      <a:rPr lang="ru-RU" sz="1800" b="0" i="1" baseline="0" dirty="0">
                        <a:solidFill>
                          <a:schemeClr val="tx1">
                            <a:lumMod val="85000"/>
                            <a:lumOff val="15000"/>
                          </a:schemeClr>
                        </a:solidFill>
                      </a:rPr>
                      <a:t> е един от </a:t>
                    </a:r>
                    <a:r>
                      <a:rPr lang="ru-RU" sz="1800" b="0" i="1" baseline="0" dirty="0">
                        <a:solidFill>
                          <a:schemeClr val="tx1">
                            <a:lumMod val="65000"/>
                            <a:lumOff val="35000"/>
                          </a:schemeClr>
                        </a:solidFill>
                      </a:rPr>
                      <a:t>петте предмета, </a:t>
                    </a:r>
                    <a:r>
                      <a:rPr lang="ru-RU" sz="1800" b="0" i="1" baseline="0" dirty="0">
                        <a:solidFill>
                          <a:schemeClr val="tx1">
                            <a:lumMod val="85000"/>
                            <a:lumOff val="15000"/>
                          </a:schemeClr>
                        </a:solidFill>
                      </a:rPr>
                      <a:t>по</a:t>
                    </a:r>
                    <a:r>
                      <a:rPr lang="ru-RU" sz="1800" b="0" i="1" baseline="0" dirty="0">
                        <a:solidFill>
                          <a:schemeClr val="tx1">
                            <a:lumMod val="65000"/>
                            <a:lumOff val="35000"/>
                          </a:schemeClr>
                        </a:solidFill>
                      </a:rPr>
                      <a:t> </a:t>
                    </a:r>
                    <a:r>
                      <a:rPr lang="ru-RU" sz="1800" b="0" i="1" baseline="0" dirty="0">
                        <a:solidFill>
                          <a:schemeClr val="tx1">
                            <a:lumMod val="85000"/>
                            <a:lumOff val="15000"/>
                          </a:schemeClr>
                        </a:solidFill>
                      </a:rPr>
                      <a:t>които за </a:t>
                    </a:r>
                    <a:r>
                      <a:rPr lang="ru-RU" sz="1800" b="0" i="1" baseline="0" dirty="0">
                        <a:solidFill>
                          <a:schemeClr val="tx1">
                            <a:lumMod val="50000"/>
                            <a:lumOff val="50000"/>
                          </a:schemeClr>
                        </a:solidFill>
                      </a:rPr>
                      <a:t>първи</a:t>
                    </a:r>
                    <a:r>
                      <a:rPr lang="ru-RU" sz="1800" b="0" i="1" baseline="0" dirty="0">
                        <a:solidFill>
                          <a:schemeClr val="tx1">
                            <a:lumMod val="85000"/>
                            <a:lumOff val="15000"/>
                          </a:schemeClr>
                        </a:solidFill>
                      </a:rPr>
                      <a:t> </a:t>
                    </a:r>
                    <a:r>
                      <a:rPr lang="ru-RU" sz="1800" b="0" i="1" baseline="0" dirty="0">
                        <a:solidFill>
                          <a:schemeClr val="tx1">
                            <a:lumMod val="65000"/>
                            <a:lumOff val="35000"/>
                          </a:schemeClr>
                        </a:solidFill>
                      </a:rPr>
                      <a:t>път се про</a:t>
                    </a:r>
                    <a:r>
                      <a:rPr lang="ru-RU" sz="1800" b="0" i="1" baseline="0" dirty="0">
                        <a:solidFill>
                          <a:schemeClr val="tx1">
                            <a:lumMod val="85000"/>
                            <a:lumOff val="15000"/>
                          </a:schemeClr>
                        </a:solidFill>
                      </a:rPr>
                      <a:t>вежда ДЗИ.</a:t>
                    </a:r>
                    <a:endParaRPr lang="ru-RU" sz="1800" b="0" i="1" dirty="0">
                      <a:solidFill>
                        <a:schemeClr val="tx1">
                          <a:lumMod val="85000"/>
                          <a:lumOff val="15000"/>
                        </a:schemeClr>
                      </a:solidFill>
                    </a:endParaRPr>
                  </a:p>
                  <a:p>
                    <a:pPr algn="just">
                      <a:defRPr>
                        <a:solidFill>
                          <a:schemeClr val="accent1"/>
                        </a:solidFill>
                      </a:defRPr>
                    </a:pPr>
                    <a:endParaRPr lang="ru-RU" dirty="0"/>
                  </a:p>
                </c:rich>
              </c:tx>
              <c:spPr>
                <a:noFill/>
                <a:ln>
                  <a:noFill/>
                </a:ln>
                <a:effectLst/>
              </c:spPr>
              <c:txPr>
                <a:bodyPr rot="0" spcFirstLastPara="1" vertOverflow="ellipsis" vert="horz" wrap="square" lIns="38100" tIns="19050" rIns="38100" bIns="19050" anchor="ctr" anchorCtr="0">
                  <a:noAutofit/>
                </a:bodyPr>
                <a:lstStyle/>
                <a:p>
                  <a:pPr algn="just">
                    <a:defRPr sz="1330" b="1" i="0" u="none" strike="noStrike" kern="1200" spc="0" baseline="0">
                      <a:solidFill>
                        <a:schemeClr val="accent1"/>
                      </a:solidFill>
                      <a:latin typeface="+mn-lt"/>
                      <a:ea typeface="+mn-ea"/>
                      <a:cs typeface="+mn-cs"/>
                    </a:defRPr>
                  </a:pPr>
                  <a:endParaRPr lang="bg-BG"/>
                </a:p>
              </c:txPr>
              <c:dLblPos val="bestFit"/>
              <c:showLegendKey val="0"/>
              <c:showVal val="0"/>
              <c:showCatName val="1"/>
              <c:showSerName val="0"/>
              <c:showPercent val="0"/>
              <c:showBubbleSize val="0"/>
              <c:extLst>
                <c:ext xmlns:c15="http://schemas.microsoft.com/office/drawing/2012/chart" uri="{CE6537A1-D6FC-4f65-9D91-7224C49458BB}">
                  <c15:layout>
                    <c:manualLayout>
                      <c:w val="0.46812191088457461"/>
                      <c:h val="0.47015265948899243"/>
                    </c:manualLayout>
                  </c15:layout>
                  <c15:showDataLabelsRange val="0"/>
                </c:ext>
                <c:ext xmlns:c16="http://schemas.microsoft.com/office/drawing/2014/chart" uri="{C3380CC4-5D6E-409C-BE32-E72D297353CC}">
                  <c16:uniqueId val="{00000007-0A5D-4C74-BDBA-9A8CF1A56165}"/>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Учебното съдържание (нови учебни програми  за 11. и 12. кл.(ПП))</c:v>
                </c:pt>
                <c:pt idx="1">
                  <c:v>УИП за ДЗИ</c:v>
                </c:pt>
                <c:pt idx="2">
                  <c:v>Изпитни материали</c:v>
                </c:pt>
                <c:pt idx="3">
                  <c:v>ДЗИ по предприемачество (ПП)</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0A5D-4C74-BDBA-9A8CF1A5616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B81-42D8-8CFE-FF2AD909F80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81-42D8-8CFE-FF2AD909F808}"/>
              </c:ext>
            </c:extLst>
          </c:dPt>
          <c:dLbls>
            <c:dLbl>
              <c:idx val="0"/>
              <c:layout>
                <c:manualLayout>
                  <c:x val="-0.2186518474434152"/>
                  <c:y val="1.841601842237487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bg-BG"/>
                </a:p>
              </c:txPr>
              <c:dLblPos val="bestFit"/>
              <c:showLegendKey val="0"/>
              <c:showVal val="0"/>
              <c:showCatName val="1"/>
              <c:showSerName val="0"/>
              <c:showPercent val="0"/>
              <c:showBubbleSize val="0"/>
              <c:extLst>
                <c:ext xmlns:c15="http://schemas.microsoft.com/office/drawing/2012/chart" uri="{CE6537A1-D6FC-4f65-9D91-7224C49458BB}">
                  <c15:layout>
                    <c:manualLayout>
                      <c:w val="0.40207579715580349"/>
                      <c:h val="9.7245277606630431E-2"/>
                    </c:manualLayout>
                  </c15:layout>
                </c:ext>
                <c:ext xmlns:c16="http://schemas.microsoft.com/office/drawing/2014/chart" uri="{C3380CC4-5D6E-409C-BE32-E72D297353CC}">
                  <c16:uniqueId val="{00000001-FB81-42D8-8CFE-FF2AD909F808}"/>
                </c:ext>
              </c:extLst>
            </c:dLbl>
            <c:dLbl>
              <c:idx val="1"/>
              <c:layout>
                <c:manualLayout>
                  <c:x val="4.4321448546772155E-2"/>
                  <c:y val="-1.7641379951638871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bg-BG"/>
                </a:p>
              </c:txPr>
              <c:dLblPos val="bestFit"/>
              <c:showLegendKey val="0"/>
              <c:showVal val="0"/>
              <c:showCatName val="1"/>
              <c:showSerName val="0"/>
              <c:showPercent val="0"/>
              <c:showBubbleSize val="0"/>
              <c:extLst>
                <c:ext xmlns:c15="http://schemas.microsoft.com/office/drawing/2012/chart" uri="{CE6537A1-D6FC-4f65-9D91-7224C49458BB}">
                  <c15:layout>
                    <c:manualLayout>
                      <c:w val="0.36504526592334013"/>
                      <c:h val="9.1316932044042287E-2"/>
                    </c:manualLayout>
                  </c15:layout>
                </c:ext>
                <c:ext xmlns:c16="http://schemas.microsoft.com/office/drawing/2014/chart" uri="{C3380CC4-5D6E-409C-BE32-E72D297353CC}">
                  <c16:uniqueId val="{00000003-FB81-42D8-8CFE-FF2AD909F80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bg-BG"/>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Участвали 24 региона</c:v>
                </c:pt>
                <c:pt idx="1">
                  <c:v>Не участвали 4 региона</c:v>
                </c:pt>
              </c:strCache>
            </c:strRef>
          </c:cat>
          <c:val>
            <c:numRef>
              <c:f>Sheet1!$B$2:$B$3</c:f>
              <c:numCache>
                <c:formatCode>General</c:formatCode>
                <c:ptCount val="2"/>
                <c:pt idx="0">
                  <c:v>24</c:v>
                </c:pt>
                <c:pt idx="1">
                  <c:v>4</c:v>
                </c:pt>
              </c:numCache>
            </c:numRef>
          </c:val>
          <c:extLst>
            <c:ext xmlns:c16="http://schemas.microsoft.com/office/drawing/2014/chart" uri="{C3380CC4-5D6E-409C-BE32-E72D297353CC}">
              <c16:uniqueId val="{00000004-FB81-42D8-8CFE-FF2AD909F80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96636019912714"/>
          <c:y val="0.10070438480190969"/>
          <c:w val="0.41786465288330188"/>
          <c:h val="0.81896690897546631"/>
        </c:manualLayout>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bg-BG" sz="2000" dirty="0"/>
              <a:t>Брой явили се –</a:t>
            </a:r>
            <a:r>
              <a:rPr lang="bg-BG" sz="2000" baseline="0" dirty="0"/>
              <a:t> 254 зрелостници</a:t>
            </a:r>
            <a:endParaRPr lang="bg-BG"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col"/>
        <c:grouping val="clustered"/>
        <c:varyColors val="0"/>
        <c:ser>
          <c:idx val="0"/>
          <c:order val="0"/>
          <c:tx>
            <c:strRef>
              <c:f>Sheet1!$D$9</c:f>
              <c:strCache>
                <c:ptCount val="1"/>
                <c:pt idx="0">
                  <c:v>брой явили се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Sheet1!$C$10:$C$33</c:f>
              <c:strCache>
                <c:ptCount val="24"/>
                <c:pt idx="0">
                  <c:v>Благоевград</c:v>
                </c:pt>
                <c:pt idx="1">
                  <c:v>Бургас</c:v>
                </c:pt>
                <c:pt idx="2">
                  <c:v>Варна</c:v>
                </c:pt>
                <c:pt idx="3">
                  <c:v>Велико Търново</c:v>
                </c:pt>
                <c:pt idx="4">
                  <c:v>Видин</c:v>
                </c:pt>
                <c:pt idx="5">
                  <c:v>Враца</c:v>
                </c:pt>
                <c:pt idx="6">
                  <c:v>Габрово</c:v>
                </c:pt>
                <c:pt idx="7">
                  <c:v>Добрич</c:v>
                </c:pt>
                <c:pt idx="8">
                  <c:v>Кърджали</c:v>
                </c:pt>
                <c:pt idx="9">
                  <c:v>Кюстендил</c:v>
                </c:pt>
                <c:pt idx="10">
                  <c:v>Ловеч</c:v>
                </c:pt>
                <c:pt idx="11">
                  <c:v>Пазарджик</c:v>
                </c:pt>
                <c:pt idx="12">
                  <c:v>Перник</c:v>
                </c:pt>
                <c:pt idx="13">
                  <c:v>Плевен</c:v>
                </c:pt>
                <c:pt idx="14">
                  <c:v>Пловдив</c:v>
                </c:pt>
                <c:pt idx="15">
                  <c:v>Разград</c:v>
                </c:pt>
                <c:pt idx="16">
                  <c:v>Русе</c:v>
                </c:pt>
                <c:pt idx="17">
                  <c:v>Сливен</c:v>
                </c:pt>
                <c:pt idx="18">
                  <c:v>Смолян</c:v>
                </c:pt>
                <c:pt idx="19">
                  <c:v>София-град</c:v>
                </c:pt>
                <c:pt idx="20">
                  <c:v>София-регион</c:v>
                </c:pt>
                <c:pt idx="21">
                  <c:v>Ст. Загора</c:v>
                </c:pt>
                <c:pt idx="22">
                  <c:v>Хасково</c:v>
                </c:pt>
                <c:pt idx="23">
                  <c:v>Шумен</c:v>
                </c:pt>
              </c:strCache>
            </c:strRef>
          </c:cat>
          <c:val>
            <c:numRef>
              <c:f>Sheet1!$D$10:$D$33</c:f>
              <c:numCache>
                <c:formatCode>General</c:formatCode>
                <c:ptCount val="24"/>
                <c:pt idx="0">
                  <c:v>16</c:v>
                </c:pt>
                <c:pt idx="1">
                  <c:v>6</c:v>
                </c:pt>
                <c:pt idx="2">
                  <c:v>28</c:v>
                </c:pt>
                <c:pt idx="3">
                  <c:v>15</c:v>
                </c:pt>
                <c:pt idx="4">
                  <c:v>1</c:v>
                </c:pt>
                <c:pt idx="5">
                  <c:v>5</c:v>
                </c:pt>
                <c:pt idx="6">
                  <c:v>5</c:v>
                </c:pt>
                <c:pt idx="7">
                  <c:v>3</c:v>
                </c:pt>
                <c:pt idx="8">
                  <c:v>2</c:v>
                </c:pt>
                <c:pt idx="9">
                  <c:v>3</c:v>
                </c:pt>
                <c:pt idx="10">
                  <c:v>1</c:v>
                </c:pt>
                <c:pt idx="11">
                  <c:v>4</c:v>
                </c:pt>
                <c:pt idx="12">
                  <c:v>2</c:v>
                </c:pt>
                <c:pt idx="13">
                  <c:v>7</c:v>
                </c:pt>
                <c:pt idx="14">
                  <c:v>10</c:v>
                </c:pt>
                <c:pt idx="15">
                  <c:v>6</c:v>
                </c:pt>
                <c:pt idx="16">
                  <c:v>16</c:v>
                </c:pt>
                <c:pt idx="17">
                  <c:v>6</c:v>
                </c:pt>
                <c:pt idx="18">
                  <c:v>8</c:v>
                </c:pt>
                <c:pt idx="19">
                  <c:v>51</c:v>
                </c:pt>
                <c:pt idx="20">
                  <c:v>1</c:v>
                </c:pt>
                <c:pt idx="21">
                  <c:v>41</c:v>
                </c:pt>
                <c:pt idx="22">
                  <c:v>14</c:v>
                </c:pt>
                <c:pt idx="23">
                  <c:v>4</c:v>
                </c:pt>
              </c:numCache>
            </c:numRef>
          </c:val>
          <c:extLst>
            <c:ext xmlns:c16="http://schemas.microsoft.com/office/drawing/2014/chart" uri="{C3380CC4-5D6E-409C-BE32-E72D297353CC}">
              <c16:uniqueId val="{00000000-E809-4453-8546-63F8CA4736C3}"/>
            </c:ext>
          </c:extLst>
        </c:ser>
        <c:dLbls>
          <c:dLblPos val="outEnd"/>
          <c:showLegendKey val="0"/>
          <c:showVal val="1"/>
          <c:showCatName val="0"/>
          <c:showSerName val="0"/>
          <c:showPercent val="0"/>
          <c:showBubbleSize val="0"/>
        </c:dLbls>
        <c:gapWidth val="219"/>
        <c:overlap val="-27"/>
        <c:axId val="1641843664"/>
        <c:axId val="1628166800"/>
      </c:barChart>
      <c:catAx>
        <c:axId val="164184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628166800"/>
        <c:crosses val="autoZero"/>
        <c:auto val="1"/>
        <c:lblAlgn val="ctr"/>
        <c:lblOffset val="100"/>
        <c:noMultiLvlLbl val="0"/>
      </c:catAx>
      <c:valAx>
        <c:axId val="162816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641843664"/>
        <c:crosses val="autoZero"/>
        <c:crossBetween val="between"/>
      </c:valAx>
      <c:spPr>
        <a:noFill/>
        <a:ln>
          <a:solidFill>
            <a:schemeClr val="accent2">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bg-BG"/>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2800" dirty="0"/>
              <a:t>Среден успех по области</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col"/>
        <c:grouping val="clustered"/>
        <c:varyColors val="0"/>
        <c:ser>
          <c:idx val="0"/>
          <c:order val="0"/>
          <c:tx>
            <c:strRef>
              <c:f>Sheet1!$E$9</c:f>
              <c:strCache>
                <c:ptCount val="1"/>
                <c:pt idx="0">
                  <c:v>Среден успех</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Sheet1!$C$10:$C$33</c:f>
              <c:strCache>
                <c:ptCount val="24"/>
                <c:pt idx="0">
                  <c:v>Благоевград</c:v>
                </c:pt>
                <c:pt idx="1">
                  <c:v>Бургас</c:v>
                </c:pt>
                <c:pt idx="2">
                  <c:v>Варна</c:v>
                </c:pt>
                <c:pt idx="3">
                  <c:v>Велико Търново</c:v>
                </c:pt>
                <c:pt idx="4">
                  <c:v>Видин</c:v>
                </c:pt>
                <c:pt idx="5">
                  <c:v>Враца</c:v>
                </c:pt>
                <c:pt idx="6">
                  <c:v>Габрово</c:v>
                </c:pt>
                <c:pt idx="7">
                  <c:v>Добрич</c:v>
                </c:pt>
                <c:pt idx="8">
                  <c:v>Кърджали</c:v>
                </c:pt>
                <c:pt idx="9">
                  <c:v>Кюстендил</c:v>
                </c:pt>
                <c:pt idx="10">
                  <c:v>Ловеч</c:v>
                </c:pt>
                <c:pt idx="11">
                  <c:v>Пазарджик</c:v>
                </c:pt>
                <c:pt idx="12">
                  <c:v>Перник</c:v>
                </c:pt>
                <c:pt idx="13">
                  <c:v>Плевен</c:v>
                </c:pt>
                <c:pt idx="14">
                  <c:v>Пловдив</c:v>
                </c:pt>
                <c:pt idx="15">
                  <c:v>Разград</c:v>
                </c:pt>
                <c:pt idx="16">
                  <c:v>Русе</c:v>
                </c:pt>
                <c:pt idx="17">
                  <c:v>Сливен</c:v>
                </c:pt>
                <c:pt idx="18">
                  <c:v>Смолян</c:v>
                </c:pt>
                <c:pt idx="19">
                  <c:v>София-град</c:v>
                </c:pt>
                <c:pt idx="20">
                  <c:v>София-регион</c:v>
                </c:pt>
                <c:pt idx="21">
                  <c:v>Ст. Загора</c:v>
                </c:pt>
                <c:pt idx="22">
                  <c:v>Хасково</c:v>
                </c:pt>
                <c:pt idx="23">
                  <c:v>Шумен</c:v>
                </c:pt>
              </c:strCache>
            </c:strRef>
          </c:cat>
          <c:val>
            <c:numRef>
              <c:f>Sheet1!$E$10:$E$33</c:f>
              <c:numCache>
                <c:formatCode>General</c:formatCode>
                <c:ptCount val="24"/>
                <c:pt idx="0">
                  <c:v>4.82</c:v>
                </c:pt>
                <c:pt idx="1">
                  <c:v>3.06</c:v>
                </c:pt>
                <c:pt idx="2">
                  <c:v>4.3899999999999997</c:v>
                </c:pt>
                <c:pt idx="3">
                  <c:v>4.17</c:v>
                </c:pt>
                <c:pt idx="4">
                  <c:v>2</c:v>
                </c:pt>
                <c:pt idx="5">
                  <c:v>4.6900000000000004</c:v>
                </c:pt>
                <c:pt idx="6">
                  <c:v>3.13</c:v>
                </c:pt>
                <c:pt idx="7">
                  <c:v>2.58</c:v>
                </c:pt>
                <c:pt idx="8">
                  <c:v>5.99</c:v>
                </c:pt>
                <c:pt idx="9">
                  <c:v>4.43</c:v>
                </c:pt>
                <c:pt idx="10">
                  <c:v>2</c:v>
                </c:pt>
                <c:pt idx="11">
                  <c:v>4.45</c:v>
                </c:pt>
                <c:pt idx="12">
                  <c:v>5.22</c:v>
                </c:pt>
                <c:pt idx="13">
                  <c:v>4.51</c:v>
                </c:pt>
                <c:pt idx="14">
                  <c:v>4.29</c:v>
                </c:pt>
                <c:pt idx="15">
                  <c:v>4.3499999999999996</c:v>
                </c:pt>
                <c:pt idx="16">
                  <c:v>3.85</c:v>
                </c:pt>
                <c:pt idx="17">
                  <c:v>5.3</c:v>
                </c:pt>
                <c:pt idx="18">
                  <c:v>5.04</c:v>
                </c:pt>
                <c:pt idx="19">
                  <c:v>4.3099999999999996</c:v>
                </c:pt>
                <c:pt idx="20">
                  <c:v>6</c:v>
                </c:pt>
                <c:pt idx="21">
                  <c:v>4.2300000000000004</c:v>
                </c:pt>
                <c:pt idx="22">
                  <c:v>4.18</c:v>
                </c:pt>
                <c:pt idx="23">
                  <c:v>2.88</c:v>
                </c:pt>
              </c:numCache>
            </c:numRef>
          </c:val>
          <c:extLst>
            <c:ext xmlns:c16="http://schemas.microsoft.com/office/drawing/2014/chart" uri="{C3380CC4-5D6E-409C-BE32-E72D297353CC}">
              <c16:uniqueId val="{00000000-CB24-4961-A7F8-49D8751CB863}"/>
            </c:ext>
          </c:extLst>
        </c:ser>
        <c:dLbls>
          <c:dLblPos val="outEnd"/>
          <c:showLegendKey val="0"/>
          <c:showVal val="1"/>
          <c:showCatName val="0"/>
          <c:showSerName val="0"/>
          <c:showPercent val="0"/>
          <c:showBubbleSize val="0"/>
        </c:dLbls>
        <c:gapWidth val="219"/>
        <c:overlap val="-27"/>
        <c:axId val="1642116896"/>
        <c:axId val="1642117728"/>
      </c:barChart>
      <c:catAx>
        <c:axId val="164211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642117728"/>
        <c:crosses val="autoZero"/>
        <c:auto val="1"/>
        <c:lblAlgn val="ctr"/>
        <c:lblOffset val="100"/>
        <c:noMultiLvlLbl val="0"/>
      </c:catAx>
      <c:valAx>
        <c:axId val="164211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64211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bg-BG"/>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2000" dirty="0"/>
              <a:t>БРОЙ ЯВИЛИ СЕ - СРЕДЕН УСПЕХ</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Sheet1!$D$9</c:f>
              <c:strCache>
                <c:ptCount val="1"/>
                <c:pt idx="0">
                  <c:v>брой явили се</c:v>
                </c:pt>
              </c:strCache>
            </c:strRef>
          </c:tx>
          <c:spPr>
            <a:solidFill>
              <a:schemeClr val="accent1"/>
            </a:solidFill>
            <a:ln>
              <a:noFill/>
            </a:ln>
            <a:effectLst/>
            <a:sp3d/>
          </c:spPr>
          <c:invertIfNegative val="0"/>
          <c:cat>
            <c:strRef>
              <c:f>Sheet1!$C$10:$C$33</c:f>
              <c:strCache>
                <c:ptCount val="24"/>
                <c:pt idx="0">
                  <c:v>Благоевград</c:v>
                </c:pt>
                <c:pt idx="1">
                  <c:v>Бургас</c:v>
                </c:pt>
                <c:pt idx="2">
                  <c:v>Варна</c:v>
                </c:pt>
                <c:pt idx="3">
                  <c:v>Велико Търново</c:v>
                </c:pt>
                <c:pt idx="4">
                  <c:v>Видин</c:v>
                </c:pt>
                <c:pt idx="5">
                  <c:v>Враца</c:v>
                </c:pt>
                <c:pt idx="6">
                  <c:v>Габрово</c:v>
                </c:pt>
                <c:pt idx="7">
                  <c:v>Добрич</c:v>
                </c:pt>
                <c:pt idx="8">
                  <c:v>Кърджали</c:v>
                </c:pt>
                <c:pt idx="9">
                  <c:v>Кюстендил</c:v>
                </c:pt>
                <c:pt idx="10">
                  <c:v>Ловеч</c:v>
                </c:pt>
                <c:pt idx="11">
                  <c:v>Пазарджик</c:v>
                </c:pt>
                <c:pt idx="12">
                  <c:v>Перник</c:v>
                </c:pt>
                <c:pt idx="13">
                  <c:v>Плевен</c:v>
                </c:pt>
                <c:pt idx="14">
                  <c:v>Пловдив</c:v>
                </c:pt>
                <c:pt idx="15">
                  <c:v>Разград</c:v>
                </c:pt>
                <c:pt idx="16">
                  <c:v>Русе</c:v>
                </c:pt>
                <c:pt idx="17">
                  <c:v>Сливен</c:v>
                </c:pt>
                <c:pt idx="18">
                  <c:v>Смолян</c:v>
                </c:pt>
                <c:pt idx="19">
                  <c:v>София-град</c:v>
                </c:pt>
                <c:pt idx="20">
                  <c:v>София-регион</c:v>
                </c:pt>
                <c:pt idx="21">
                  <c:v>Ст. Загора</c:v>
                </c:pt>
                <c:pt idx="22">
                  <c:v>Хасково</c:v>
                </c:pt>
                <c:pt idx="23">
                  <c:v>Шумен</c:v>
                </c:pt>
              </c:strCache>
            </c:strRef>
          </c:cat>
          <c:val>
            <c:numRef>
              <c:f>Sheet1!$D$10:$D$33</c:f>
              <c:numCache>
                <c:formatCode>General</c:formatCode>
                <c:ptCount val="24"/>
                <c:pt idx="0">
                  <c:v>16</c:v>
                </c:pt>
                <c:pt idx="1">
                  <c:v>6</c:v>
                </c:pt>
                <c:pt idx="2">
                  <c:v>28</c:v>
                </c:pt>
                <c:pt idx="3">
                  <c:v>15</c:v>
                </c:pt>
                <c:pt idx="4">
                  <c:v>1</c:v>
                </c:pt>
                <c:pt idx="5">
                  <c:v>5</c:v>
                </c:pt>
                <c:pt idx="6">
                  <c:v>5</c:v>
                </c:pt>
                <c:pt idx="7">
                  <c:v>3</c:v>
                </c:pt>
                <c:pt idx="8">
                  <c:v>2</c:v>
                </c:pt>
                <c:pt idx="9">
                  <c:v>3</c:v>
                </c:pt>
                <c:pt idx="10">
                  <c:v>1</c:v>
                </c:pt>
                <c:pt idx="11">
                  <c:v>4</c:v>
                </c:pt>
                <c:pt idx="12">
                  <c:v>2</c:v>
                </c:pt>
                <c:pt idx="13">
                  <c:v>7</c:v>
                </c:pt>
                <c:pt idx="14">
                  <c:v>10</c:v>
                </c:pt>
                <c:pt idx="15">
                  <c:v>6</c:v>
                </c:pt>
                <c:pt idx="16">
                  <c:v>16</c:v>
                </c:pt>
                <c:pt idx="17">
                  <c:v>6</c:v>
                </c:pt>
                <c:pt idx="18">
                  <c:v>8</c:v>
                </c:pt>
                <c:pt idx="19">
                  <c:v>51</c:v>
                </c:pt>
                <c:pt idx="20">
                  <c:v>1</c:v>
                </c:pt>
                <c:pt idx="21">
                  <c:v>41</c:v>
                </c:pt>
                <c:pt idx="22">
                  <c:v>14</c:v>
                </c:pt>
                <c:pt idx="23">
                  <c:v>4</c:v>
                </c:pt>
              </c:numCache>
            </c:numRef>
          </c:val>
          <c:extLst>
            <c:ext xmlns:c16="http://schemas.microsoft.com/office/drawing/2014/chart" uri="{C3380CC4-5D6E-409C-BE32-E72D297353CC}">
              <c16:uniqueId val="{00000000-D03C-462A-BF7D-96B59D7FF70D}"/>
            </c:ext>
          </c:extLst>
        </c:ser>
        <c:ser>
          <c:idx val="1"/>
          <c:order val="1"/>
          <c:tx>
            <c:strRef>
              <c:f>Sheet1!$E$9</c:f>
              <c:strCache>
                <c:ptCount val="1"/>
                <c:pt idx="0">
                  <c:v>Среден успех</c:v>
                </c:pt>
              </c:strCache>
            </c:strRef>
          </c:tx>
          <c:spPr>
            <a:solidFill>
              <a:schemeClr val="accent2"/>
            </a:solidFill>
            <a:ln>
              <a:noFill/>
            </a:ln>
            <a:effectLst/>
            <a:sp3d/>
          </c:spPr>
          <c:invertIfNegative val="0"/>
          <c:cat>
            <c:strRef>
              <c:f>Sheet1!$C$10:$C$33</c:f>
              <c:strCache>
                <c:ptCount val="24"/>
                <c:pt idx="0">
                  <c:v>Благоевград</c:v>
                </c:pt>
                <c:pt idx="1">
                  <c:v>Бургас</c:v>
                </c:pt>
                <c:pt idx="2">
                  <c:v>Варна</c:v>
                </c:pt>
                <c:pt idx="3">
                  <c:v>Велико Търново</c:v>
                </c:pt>
                <c:pt idx="4">
                  <c:v>Видин</c:v>
                </c:pt>
                <c:pt idx="5">
                  <c:v>Враца</c:v>
                </c:pt>
                <c:pt idx="6">
                  <c:v>Габрово</c:v>
                </c:pt>
                <c:pt idx="7">
                  <c:v>Добрич</c:v>
                </c:pt>
                <c:pt idx="8">
                  <c:v>Кърджали</c:v>
                </c:pt>
                <c:pt idx="9">
                  <c:v>Кюстендил</c:v>
                </c:pt>
                <c:pt idx="10">
                  <c:v>Ловеч</c:v>
                </c:pt>
                <c:pt idx="11">
                  <c:v>Пазарджик</c:v>
                </c:pt>
                <c:pt idx="12">
                  <c:v>Перник</c:v>
                </c:pt>
                <c:pt idx="13">
                  <c:v>Плевен</c:v>
                </c:pt>
                <c:pt idx="14">
                  <c:v>Пловдив</c:v>
                </c:pt>
                <c:pt idx="15">
                  <c:v>Разград</c:v>
                </c:pt>
                <c:pt idx="16">
                  <c:v>Русе</c:v>
                </c:pt>
                <c:pt idx="17">
                  <c:v>Сливен</c:v>
                </c:pt>
                <c:pt idx="18">
                  <c:v>Смолян</c:v>
                </c:pt>
                <c:pt idx="19">
                  <c:v>София-град</c:v>
                </c:pt>
                <c:pt idx="20">
                  <c:v>София-регион</c:v>
                </c:pt>
                <c:pt idx="21">
                  <c:v>Ст. Загора</c:v>
                </c:pt>
                <c:pt idx="22">
                  <c:v>Хасково</c:v>
                </c:pt>
                <c:pt idx="23">
                  <c:v>Шумен</c:v>
                </c:pt>
              </c:strCache>
            </c:strRef>
          </c:cat>
          <c:val>
            <c:numRef>
              <c:f>Sheet1!$E$10:$E$33</c:f>
              <c:numCache>
                <c:formatCode>General</c:formatCode>
                <c:ptCount val="24"/>
                <c:pt idx="0">
                  <c:v>4.82</c:v>
                </c:pt>
                <c:pt idx="1">
                  <c:v>3.06</c:v>
                </c:pt>
                <c:pt idx="2">
                  <c:v>4.3899999999999997</c:v>
                </c:pt>
                <c:pt idx="3">
                  <c:v>4.17</c:v>
                </c:pt>
                <c:pt idx="4">
                  <c:v>2</c:v>
                </c:pt>
                <c:pt idx="5">
                  <c:v>4.6900000000000004</c:v>
                </c:pt>
                <c:pt idx="6">
                  <c:v>3.13</c:v>
                </c:pt>
                <c:pt idx="7">
                  <c:v>2.58</c:v>
                </c:pt>
                <c:pt idx="8">
                  <c:v>5.99</c:v>
                </c:pt>
                <c:pt idx="9">
                  <c:v>4.43</c:v>
                </c:pt>
                <c:pt idx="10">
                  <c:v>2</c:v>
                </c:pt>
                <c:pt idx="11">
                  <c:v>4.45</c:v>
                </c:pt>
                <c:pt idx="12">
                  <c:v>5.22</c:v>
                </c:pt>
                <c:pt idx="13">
                  <c:v>4.51</c:v>
                </c:pt>
                <c:pt idx="14">
                  <c:v>4.29</c:v>
                </c:pt>
                <c:pt idx="15">
                  <c:v>4.3499999999999996</c:v>
                </c:pt>
                <c:pt idx="16">
                  <c:v>3.85</c:v>
                </c:pt>
                <c:pt idx="17">
                  <c:v>5.3</c:v>
                </c:pt>
                <c:pt idx="18">
                  <c:v>5.04</c:v>
                </c:pt>
                <c:pt idx="19">
                  <c:v>4.3099999999999996</c:v>
                </c:pt>
                <c:pt idx="20">
                  <c:v>6</c:v>
                </c:pt>
                <c:pt idx="21">
                  <c:v>4.2300000000000004</c:v>
                </c:pt>
                <c:pt idx="22">
                  <c:v>4.18</c:v>
                </c:pt>
                <c:pt idx="23">
                  <c:v>2.88</c:v>
                </c:pt>
              </c:numCache>
            </c:numRef>
          </c:val>
          <c:extLst>
            <c:ext xmlns:c16="http://schemas.microsoft.com/office/drawing/2014/chart" uri="{C3380CC4-5D6E-409C-BE32-E72D297353CC}">
              <c16:uniqueId val="{00000001-D03C-462A-BF7D-96B59D7FF70D}"/>
            </c:ext>
          </c:extLst>
        </c:ser>
        <c:dLbls>
          <c:showLegendKey val="0"/>
          <c:showVal val="0"/>
          <c:showCatName val="0"/>
          <c:showSerName val="0"/>
          <c:showPercent val="0"/>
          <c:showBubbleSize val="0"/>
        </c:dLbls>
        <c:gapWidth val="150"/>
        <c:shape val="box"/>
        <c:axId val="1449152911"/>
        <c:axId val="1449160815"/>
        <c:axId val="0"/>
      </c:bar3DChart>
      <c:catAx>
        <c:axId val="14491529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49160815"/>
        <c:crosses val="autoZero"/>
        <c:auto val="1"/>
        <c:lblAlgn val="ctr"/>
        <c:lblOffset val="100"/>
        <c:noMultiLvlLbl val="0"/>
      </c:catAx>
      <c:valAx>
        <c:axId val="1449160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4915291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bg-BG"/>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bg-BG"/>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Sheet1!$F$9</c:f>
              <c:strCache>
                <c:ptCount val="1"/>
                <c:pt idx="0">
                  <c:v>Брой оценки отл. 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Sheet1!$C$10:$C$33</c:f>
              <c:strCache>
                <c:ptCount val="24"/>
                <c:pt idx="0">
                  <c:v>Благоевград</c:v>
                </c:pt>
                <c:pt idx="1">
                  <c:v>Бургас</c:v>
                </c:pt>
                <c:pt idx="2">
                  <c:v>Варна</c:v>
                </c:pt>
                <c:pt idx="3">
                  <c:v>Велико Търново</c:v>
                </c:pt>
                <c:pt idx="4">
                  <c:v>Видин</c:v>
                </c:pt>
                <c:pt idx="5">
                  <c:v>Враца</c:v>
                </c:pt>
                <c:pt idx="6">
                  <c:v>Габрово</c:v>
                </c:pt>
                <c:pt idx="7">
                  <c:v>Добрич</c:v>
                </c:pt>
                <c:pt idx="8">
                  <c:v>Кърджали</c:v>
                </c:pt>
                <c:pt idx="9">
                  <c:v>Кюстендил</c:v>
                </c:pt>
                <c:pt idx="10">
                  <c:v>Ловеч</c:v>
                </c:pt>
                <c:pt idx="11">
                  <c:v>Пазарджик</c:v>
                </c:pt>
                <c:pt idx="12">
                  <c:v>Перник</c:v>
                </c:pt>
                <c:pt idx="13">
                  <c:v>Плевен</c:v>
                </c:pt>
                <c:pt idx="14">
                  <c:v>Пловдив</c:v>
                </c:pt>
                <c:pt idx="15">
                  <c:v>Разград</c:v>
                </c:pt>
                <c:pt idx="16">
                  <c:v>Русе</c:v>
                </c:pt>
                <c:pt idx="17">
                  <c:v>Сливен</c:v>
                </c:pt>
                <c:pt idx="18">
                  <c:v>Смолян</c:v>
                </c:pt>
                <c:pt idx="19">
                  <c:v>София-град</c:v>
                </c:pt>
                <c:pt idx="20">
                  <c:v>София-регион</c:v>
                </c:pt>
                <c:pt idx="21">
                  <c:v>Ст. Загора</c:v>
                </c:pt>
                <c:pt idx="22">
                  <c:v>Хасково</c:v>
                </c:pt>
                <c:pt idx="23">
                  <c:v>Шумен</c:v>
                </c:pt>
              </c:strCache>
            </c:strRef>
          </c:cat>
          <c:val>
            <c:numRef>
              <c:f>Sheet1!$F$10:$F$33</c:f>
              <c:numCache>
                <c:formatCode>General</c:formatCode>
                <c:ptCount val="24"/>
                <c:pt idx="0">
                  <c:v>2</c:v>
                </c:pt>
                <c:pt idx="1">
                  <c:v>0</c:v>
                </c:pt>
                <c:pt idx="2">
                  <c:v>3</c:v>
                </c:pt>
                <c:pt idx="3">
                  <c:v>0</c:v>
                </c:pt>
                <c:pt idx="4">
                  <c:v>0</c:v>
                </c:pt>
                <c:pt idx="5">
                  <c:v>0</c:v>
                </c:pt>
                <c:pt idx="6">
                  <c:v>0</c:v>
                </c:pt>
                <c:pt idx="7">
                  <c:v>0</c:v>
                </c:pt>
                <c:pt idx="8">
                  <c:v>1</c:v>
                </c:pt>
                <c:pt idx="9">
                  <c:v>0</c:v>
                </c:pt>
                <c:pt idx="10">
                  <c:v>0</c:v>
                </c:pt>
                <c:pt idx="11">
                  <c:v>2</c:v>
                </c:pt>
                <c:pt idx="12">
                  <c:v>0</c:v>
                </c:pt>
                <c:pt idx="13">
                  <c:v>0</c:v>
                </c:pt>
                <c:pt idx="14">
                  <c:v>1</c:v>
                </c:pt>
                <c:pt idx="15">
                  <c:v>0</c:v>
                </c:pt>
                <c:pt idx="16">
                  <c:v>0</c:v>
                </c:pt>
                <c:pt idx="17">
                  <c:v>0</c:v>
                </c:pt>
                <c:pt idx="18">
                  <c:v>0</c:v>
                </c:pt>
                <c:pt idx="19">
                  <c:v>6</c:v>
                </c:pt>
                <c:pt idx="20">
                  <c:v>1</c:v>
                </c:pt>
                <c:pt idx="21">
                  <c:v>4</c:v>
                </c:pt>
                <c:pt idx="22">
                  <c:v>0</c:v>
                </c:pt>
                <c:pt idx="23">
                  <c:v>0</c:v>
                </c:pt>
              </c:numCache>
            </c:numRef>
          </c:val>
          <c:extLst>
            <c:ext xmlns:c16="http://schemas.microsoft.com/office/drawing/2014/chart" uri="{C3380CC4-5D6E-409C-BE32-E72D297353CC}">
              <c16:uniqueId val="{00000000-9950-4768-8C9E-DDF5C42B7BEB}"/>
            </c:ext>
          </c:extLst>
        </c:ser>
        <c:ser>
          <c:idx val="1"/>
          <c:order val="1"/>
          <c:tx>
            <c:strRef>
              <c:f>Sheet1!$G$9</c:f>
              <c:strCache>
                <c:ptCount val="1"/>
                <c:pt idx="0">
                  <c:v>Брой отлични оценки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Sheet1!$C$10:$C$33</c:f>
              <c:strCache>
                <c:ptCount val="24"/>
                <c:pt idx="0">
                  <c:v>Благоевград</c:v>
                </c:pt>
                <c:pt idx="1">
                  <c:v>Бургас</c:v>
                </c:pt>
                <c:pt idx="2">
                  <c:v>Варна</c:v>
                </c:pt>
                <c:pt idx="3">
                  <c:v>Велико Търново</c:v>
                </c:pt>
                <c:pt idx="4">
                  <c:v>Видин</c:v>
                </c:pt>
                <c:pt idx="5">
                  <c:v>Враца</c:v>
                </c:pt>
                <c:pt idx="6">
                  <c:v>Габрово</c:v>
                </c:pt>
                <c:pt idx="7">
                  <c:v>Добрич</c:v>
                </c:pt>
                <c:pt idx="8">
                  <c:v>Кърджали</c:v>
                </c:pt>
                <c:pt idx="9">
                  <c:v>Кюстендил</c:v>
                </c:pt>
                <c:pt idx="10">
                  <c:v>Ловеч</c:v>
                </c:pt>
                <c:pt idx="11">
                  <c:v>Пазарджик</c:v>
                </c:pt>
                <c:pt idx="12">
                  <c:v>Перник</c:v>
                </c:pt>
                <c:pt idx="13">
                  <c:v>Плевен</c:v>
                </c:pt>
                <c:pt idx="14">
                  <c:v>Пловдив</c:v>
                </c:pt>
                <c:pt idx="15">
                  <c:v>Разград</c:v>
                </c:pt>
                <c:pt idx="16">
                  <c:v>Русе</c:v>
                </c:pt>
                <c:pt idx="17">
                  <c:v>Сливен</c:v>
                </c:pt>
                <c:pt idx="18">
                  <c:v>Смолян</c:v>
                </c:pt>
                <c:pt idx="19">
                  <c:v>София-град</c:v>
                </c:pt>
                <c:pt idx="20">
                  <c:v>София-регион</c:v>
                </c:pt>
                <c:pt idx="21">
                  <c:v>Ст. Загора</c:v>
                </c:pt>
                <c:pt idx="22">
                  <c:v>Хасково</c:v>
                </c:pt>
                <c:pt idx="23">
                  <c:v>Шумен</c:v>
                </c:pt>
              </c:strCache>
            </c:strRef>
          </c:cat>
          <c:val>
            <c:numRef>
              <c:f>Sheet1!$G$10:$G$33</c:f>
              <c:numCache>
                <c:formatCode>General</c:formatCode>
                <c:ptCount val="24"/>
                <c:pt idx="0">
                  <c:v>2</c:v>
                </c:pt>
                <c:pt idx="1">
                  <c:v>0</c:v>
                </c:pt>
                <c:pt idx="2">
                  <c:v>6</c:v>
                </c:pt>
                <c:pt idx="3">
                  <c:v>1</c:v>
                </c:pt>
                <c:pt idx="4">
                  <c:v>0</c:v>
                </c:pt>
                <c:pt idx="5">
                  <c:v>2</c:v>
                </c:pt>
                <c:pt idx="6">
                  <c:v>1</c:v>
                </c:pt>
                <c:pt idx="7">
                  <c:v>0</c:v>
                </c:pt>
                <c:pt idx="8">
                  <c:v>1</c:v>
                </c:pt>
                <c:pt idx="9">
                  <c:v>0</c:v>
                </c:pt>
                <c:pt idx="10">
                  <c:v>0</c:v>
                </c:pt>
                <c:pt idx="11">
                  <c:v>0</c:v>
                </c:pt>
                <c:pt idx="12">
                  <c:v>1</c:v>
                </c:pt>
                <c:pt idx="13">
                  <c:v>1</c:v>
                </c:pt>
                <c:pt idx="14">
                  <c:v>1</c:v>
                </c:pt>
                <c:pt idx="15">
                  <c:v>1</c:v>
                </c:pt>
                <c:pt idx="16">
                  <c:v>2</c:v>
                </c:pt>
                <c:pt idx="17">
                  <c:v>5</c:v>
                </c:pt>
                <c:pt idx="18">
                  <c:v>2</c:v>
                </c:pt>
                <c:pt idx="19">
                  <c:v>7</c:v>
                </c:pt>
                <c:pt idx="20">
                  <c:v>0</c:v>
                </c:pt>
                <c:pt idx="21">
                  <c:v>5</c:v>
                </c:pt>
                <c:pt idx="22">
                  <c:v>2</c:v>
                </c:pt>
                <c:pt idx="23">
                  <c:v>0</c:v>
                </c:pt>
              </c:numCache>
            </c:numRef>
          </c:val>
          <c:extLst>
            <c:ext xmlns:c16="http://schemas.microsoft.com/office/drawing/2014/chart" uri="{C3380CC4-5D6E-409C-BE32-E72D297353CC}">
              <c16:uniqueId val="{00000001-9950-4768-8C9E-DDF5C42B7BEB}"/>
            </c:ext>
          </c:extLst>
        </c:ser>
        <c:dLbls>
          <c:dLblPos val="outEnd"/>
          <c:showLegendKey val="0"/>
          <c:showVal val="1"/>
          <c:showCatName val="0"/>
          <c:showSerName val="0"/>
          <c:showPercent val="0"/>
          <c:showBubbleSize val="0"/>
        </c:dLbls>
        <c:gapWidth val="219"/>
        <c:overlap val="-27"/>
        <c:axId val="1229603536"/>
        <c:axId val="1229604784"/>
      </c:barChart>
      <c:catAx>
        <c:axId val="122960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229604784"/>
        <c:crosses val="autoZero"/>
        <c:auto val="1"/>
        <c:lblAlgn val="ctr"/>
        <c:lblOffset val="100"/>
        <c:noMultiLvlLbl val="0"/>
      </c:catAx>
      <c:valAx>
        <c:axId val="122960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2296035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bg-BG"/>
          </a:p>
        </c:txPr>
      </c:legendEntry>
      <c:layout>
        <c:manualLayout>
          <c:xMode val="edge"/>
          <c:yMode val="edge"/>
          <c:x val="0.32139006533844089"/>
          <c:y val="0.90224908970569406"/>
          <c:w val="0.37490891585844943"/>
          <c:h val="7.81190059248675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bg-B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bg-BG"/>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bg-BG" sz="2800" dirty="0"/>
              <a:t>Брой оценки слаб 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barChart>
        <c:barDir val="col"/>
        <c:grouping val="clustered"/>
        <c:varyColors val="0"/>
        <c:ser>
          <c:idx val="0"/>
          <c:order val="0"/>
          <c:tx>
            <c:strRef>
              <c:f>Sheet1!$I$9</c:f>
              <c:strCache>
                <c:ptCount val="1"/>
                <c:pt idx="0">
                  <c:v>Брой оценки слаб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Sheet1!$C$10:$C$33</c:f>
              <c:strCache>
                <c:ptCount val="24"/>
                <c:pt idx="0">
                  <c:v>Благоевград</c:v>
                </c:pt>
                <c:pt idx="1">
                  <c:v>Бургас</c:v>
                </c:pt>
                <c:pt idx="2">
                  <c:v>Варна</c:v>
                </c:pt>
                <c:pt idx="3">
                  <c:v>Велико Търново</c:v>
                </c:pt>
                <c:pt idx="4">
                  <c:v>Видин</c:v>
                </c:pt>
                <c:pt idx="5">
                  <c:v>Враца</c:v>
                </c:pt>
                <c:pt idx="6">
                  <c:v>Габрово</c:v>
                </c:pt>
                <c:pt idx="7">
                  <c:v>Добрич</c:v>
                </c:pt>
                <c:pt idx="8">
                  <c:v>Кърджали</c:v>
                </c:pt>
                <c:pt idx="9">
                  <c:v>Кюстендил</c:v>
                </c:pt>
                <c:pt idx="10">
                  <c:v>Ловеч</c:v>
                </c:pt>
                <c:pt idx="11">
                  <c:v>Пазарджик</c:v>
                </c:pt>
                <c:pt idx="12">
                  <c:v>Перник</c:v>
                </c:pt>
                <c:pt idx="13">
                  <c:v>Плевен</c:v>
                </c:pt>
                <c:pt idx="14">
                  <c:v>Пловдив</c:v>
                </c:pt>
                <c:pt idx="15">
                  <c:v>Разград</c:v>
                </c:pt>
                <c:pt idx="16">
                  <c:v>Русе</c:v>
                </c:pt>
                <c:pt idx="17">
                  <c:v>Сливен</c:v>
                </c:pt>
                <c:pt idx="18">
                  <c:v>Смолян</c:v>
                </c:pt>
                <c:pt idx="19">
                  <c:v>София-град</c:v>
                </c:pt>
                <c:pt idx="20">
                  <c:v>София-регион</c:v>
                </c:pt>
                <c:pt idx="21">
                  <c:v>Ст. Загора</c:v>
                </c:pt>
                <c:pt idx="22">
                  <c:v>Хасково</c:v>
                </c:pt>
                <c:pt idx="23">
                  <c:v>Шумен</c:v>
                </c:pt>
              </c:strCache>
            </c:strRef>
          </c:cat>
          <c:val>
            <c:numRef>
              <c:f>Sheet1!$I$10:$I$33</c:f>
              <c:numCache>
                <c:formatCode>General</c:formatCode>
                <c:ptCount val="24"/>
                <c:pt idx="0">
                  <c:v>0</c:v>
                </c:pt>
                <c:pt idx="1">
                  <c:v>3</c:v>
                </c:pt>
                <c:pt idx="2">
                  <c:v>5</c:v>
                </c:pt>
                <c:pt idx="3">
                  <c:v>2</c:v>
                </c:pt>
                <c:pt idx="4">
                  <c:v>1</c:v>
                </c:pt>
                <c:pt idx="5">
                  <c:v>0</c:v>
                </c:pt>
                <c:pt idx="6">
                  <c:v>3</c:v>
                </c:pt>
                <c:pt idx="7">
                  <c:v>2</c:v>
                </c:pt>
                <c:pt idx="8">
                  <c:v>0</c:v>
                </c:pt>
                <c:pt idx="9">
                  <c:v>0</c:v>
                </c:pt>
                <c:pt idx="10">
                  <c:v>1</c:v>
                </c:pt>
                <c:pt idx="11">
                  <c:v>1</c:v>
                </c:pt>
                <c:pt idx="12">
                  <c:v>0</c:v>
                </c:pt>
                <c:pt idx="13">
                  <c:v>1</c:v>
                </c:pt>
                <c:pt idx="14">
                  <c:v>2</c:v>
                </c:pt>
                <c:pt idx="15">
                  <c:v>1</c:v>
                </c:pt>
                <c:pt idx="16">
                  <c:v>3</c:v>
                </c:pt>
                <c:pt idx="17">
                  <c:v>0</c:v>
                </c:pt>
                <c:pt idx="18">
                  <c:v>0</c:v>
                </c:pt>
                <c:pt idx="19">
                  <c:v>11</c:v>
                </c:pt>
                <c:pt idx="20">
                  <c:v>0</c:v>
                </c:pt>
                <c:pt idx="21">
                  <c:v>7</c:v>
                </c:pt>
                <c:pt idx="22">
                  <c:v>3</c:v>
                </c:pt>
                <c:pt idx="23">
                  <c:v>2</c:v>
                </c:pt>
              </c:numCache>
            </c:numRef>
          </c:val>
          <c:extLst>
            <c:ext xmlns:c16="http://schemas.microsoft.com/office/drawing/2014/chart" uri="{C3380CC4-5D6E-409C-BE32-E72D297353CC}">
              <c16:uniqueId val="{00000000-D7B5-4945-BD43-9FFD093BD4B5}"/>
            </c:ext>
          </c:extLst>
        </c:ser>
        <c:dLbls>
          <c:dLblPos val="outEnd"/>
          <c:showLegendKey val="0"/>
          <c:showVal val="1"/>
          <c:showCatName val="0"/>
          <c:showSerName val="0"/>
          <c:showPercent val="0"/>
          <c:showBubbleSize val="0"/>
        </c:dLbls>
        <c:gapWidth val="219"/>
        <c:overlap val="-27"/>
        <c:axId val="1606228576"/>
        <c:axId val="1606221088"/>
      </c:barChart>
      <c:catAx>
        <c:axId val="160622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606221088"/>
        <c:crosses val="autoZero"/>
        <c:auto val="1"/>
        <c:lblAlgn val="ctr"/>
        <c:lblOffset val="100"/>
        <c:noMultiLvlLbl val="0"/>
      </c:catAx>
      <c:valAx>
        <c:axId val="160622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606228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bg-BG"/>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0.70729</cdr:x>
      <cdr:y>0.05739</cdr:y>
    </cdr:from>
    <cdr:to>
      <cdr:x>0.97821</cdr:x>
      <cdr:y>0.88379</cdr:y>
    </cdr:to>
    <cdr:sp macro="" textlink="">
      <cdr:nvSpPr>
        <cdr:cNvPr id="2" name="TextBox 1"/>
        <cdr:cNvSpPr txBox="1"/>
      </cdr:nvSpPr>
      <cdr:spPr>
        <a:xfrm xmlns:a="http://schemas.openxmlformats.org/drawingml/2006/main">
          <a:off x="6080125" y="254000"/>
          <a:ext cx="2328862" cy="3657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bg-BG" sz="1100" dirty="0"/>
        </a:p>
      </cdr:txBody>
    </cdr:sp>
  </cdr:relSizeAnchor>
  <cdr:relSizeAnchor xmlns:cdr="http://schemas.openxmlformats.org/drawingml/2006/chartDrawing">
    <cdr:from>
      <cdr:x>0.76464</cdr:x>
      <cdr:y>0</cdr:y>
    </cdr:from>
    <cdr:to>
      <cdr:x>1</cdr:x>
      <cdr:y>1</cdr:y>
    </cdr:to>
    <cdr:sp macro="" textlink="">
      <cdr:nvSpPr>
        <cdr:cNvPr id="3" name="TextBox 2"/>
        <cdr:cNvSpPr txBox="1"/>
      </cdr:nvSpPr>
      <cdr:spPr>
        <a:xfrm xmlns:a="http://schemas.openxmlformats.org/drawingml/2006/main">
          <a:off x="6573117" y="0"/>
          <a:ext cx="2023195" cy="51129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bg-BG" sz="1400" b="1" dirty="0">
              <a:solidFill>
                <a:schemeClr val="accent4"/>
              </a:solidFill>
            </a:rPr>
            <a:t>Благоевград</a:t>
          </a:r>
        </a:p>
        <a:p xmlns:a="http://schemas.openxmlformats.org/drawingml/2006/main">
          <a:r>
            <a:rPr lang="bg-BG" sz="1400" b="1" dirty="0">
              <a:solidFill>
                <a:schemeClr val="accent4"/>
              </a:solidFill>
            </a:rPr>
            <a:t>Бургас</a:t>
          </a:r>
        </a:p>
        <a:p xmlns:a="http://schemas.openxmlformats.org/drawingml/2006/main">
          <a:r>
            <a:rPr lang="bg-BG" sz="1400" b="1" dirty="0">
              <a:solidFill>
                <a:schemeClr val="accent4"/>
              </a:solidFill>
            </a:rPr>
            <a:t>Варна</a:t>
          </a:r>
        </a:p>
        <a:p xmlns:a="http://schemas.openxmlformats.org/drawingml/2006/main">
          <a:r>
            <a:rPr lang="bg-BG" sz="1400" b="1" dirty="0">
              <a:solidFill>
                <a:schemeClr val="accent4"/>
              </a:solidFill>
            </a:rPr>
            <a:t>Велико Търново</a:t>
          </a:r>
        </a:p>
        <a:p xmlns:a="http://schemas.openxmlformats.org/drawingml/2006/main">
          <a:r>
            <a:rPr lang="bg-BG" sz="1400" b="1" dirty="0">
              <a:solidFill>
                <a:schemeClr val="accent4"/>
              </a:solidFill>
            </a:rPr>
            <a:t>Видин</a:t>
          </a:r>
        </a:p>
        <a:p xmlns:a="http://schemas.openxmlformats.org/drawingml/2006/main">
          <a:r>
            <a:rPr lang="bg-BG" sz="1400" b="1" dirty="0">
              <a:solidFill>
                <a:schemeClr val="accent4"/>
              </a:solidFill>
            </a:rPr>
            <a:t>Враца</a:t>
          </a:r>
        </a:p>
        <a:p xmlns:a="http://schemas.openxmlformats.org/drawingml/2006/main">
          <a:r>
            <a:rPr lang="bg-BG" sz="1400" b="1" dirty="0">
              <a:solidFill>
                <a:schemeClr val="accent4"/>
              </a:solidFill>
            </a:rPr>
            <a:t>Габрово</a:t>
          </a:r>
        </a:p>
        <a:p xmlns:a="http://schemas.openxmlformats.org/drawingml/2006/main">
          <a:r>
            <a:rPr lang="bg-BG" sz="1400" b="1" dirty="0">
              <a:solidFill>
                <a:schemeClr val="accent4"/>
              </a:solidFill>
            </a:rPr>
            <a:t>Добрич</a:t>
          </a:r>
        </a:p>
        <a:p xmlns:a="http://schemas.openxmlformats.org/drawingml/2006/main">
          <a:r>
            <a:rPr lang="bg-BG" sz="1400" b="1" dirty="0">
              <a:solidFill>
                <a:schemeClr val="accent4"/>
              </a:solidFill>
            </a:rPr>
            <a:t>Кърджали</a:t>
          </a:r>
        </a:p>
        <a:p xmlns:a="http://schemas.openxmlformats.org/drawingml/2006/main">
          <a:r>
            <a:rPr lang="bg-BG" sz="1400" b="1" dirty="0">
              <a:solidFill>
                <a:schemeClr val="accent4"/>
              </a:solidFill>
            </a:rPr>
            <a:t>Кюстендил</a:t>
          </a:r>
        </a:p>
        <a:p xmlns:a="http://schemas.openxmlformats.org/drawingml/2006/main">
          <a:r>
            <a:rPr lang="bg-BG" sz="1400" b="1" dirty="0">
              <a:solidFill>
                <a:schemeClr val="accent4"/>
              </a:solidFill>
            </a:rPr>
            <a:t>Ловеч</a:t>
          </a:r>
        </a:p>
        <a:p xmlns:a="http://schemas.openxmlformats.org/drawingml/2006/main">
          <a:r>
            <a:rPr lang="bg-BG" sz="1400" b="1" dirty="0">
              <a:solidFill>
                <a:schemeClr val="accent4"/>
              </a:solidFill>
            </a:rPr>
            <a:t>Пазарджик</a:t>
          </a:r>
        </a:p>
        <a:p xmlns:a="http://schemas.openxmlformats.org/drawingml/2006/main">
          <a:r>
            <a:rPr lang="bg-BG" sz="1400" b="1" dirty="0">
              <a:solidFill>
                <a:schemeClr val="accent4"/>
              </a:solidFill>
            </a:rPr>
            <a:t>Перник</a:t>
          </a:r>
        </a:p>
        <a:p xmlns:a="http://schemas.openxmlformats.org/drawingml/2006/main">
          <a:r>
            <a:rPr lang="bg-BG" sz="1400" b="1" dirty="0">
              <a:solidFill>
                <a:schemeClr val="accent4"/>
              </a:solidFill>
            </a:rPr>
            <a:t>Плевен</a:t>
          </a:r>
        </a:p>
        <a:p xmlns:a="http://schemas.openxmlformats.org/drawingml/2006/main">
          <a:r>
            <a:rPr lang="bg-BG" sz="1400" b="1" dirty="0">
              <a:solidFill>
                <a:schemeClr val="accent4"/>
              </a:solidFill>
            </a:rPr>
            <a:t>Пловдив</a:t>
          </a:r>
        </a:p>
        <a:p xmlns:a="http://schemas.openxmlformats.org/drawingml/2006/main">
          <a:r>
            <a:rPr lang="bg-BG" sz="1400" b="1" dirty="0">
              <a:solidFill>
                <a:schemeClr val="accent4"/>
              </a:solidFill>
            </a:rPr>
            <a:t>Разград</a:t>
          </a:r>
        </a:p>
        <a:p xmlns:a="http://schemas.openxmlformats.org/drawingml/2006/main">
          <a:r>
            <a:rPr lang="bg-BG" sz="1400" b="1" dirty="0">
              <a:solidFill>
                <a:schemeClr val="accent4"/>
              </a:solidFill>
            </a:rPr>
            <a:t>Русе</a:t>
          </a:r>
        </a:p>
        <a:p xmlns:a="http://schemas.openxmlformats.org/drawingml/2006/main">
          <a:r>
            <a:rPr lang="bg-BG" sz="1400" b="1" dirty="0">
              <a:solidFill>
                <a:schemeClr val="accent4"/>
              </a:solidFill>
            </a:rPr>
            <a:t>Сливен</a:t>
          </a:r>
        </a:p>
        <a:p xmlns:a="http://schemas.openxmlformats.org/drawingml/2006/main">
          <a:r>
            <a:rPr lang="bg-BG" sz="1400" b="1" dirty="0">
              <a:solidFill>
                <a:schemeClr val="accent4"/>
              </a:solidFill>
            </a:rPr>
            <a:t>Смолян</a:t>
          </a:r>
        </a:p>
        <a:p xmlns:a="http://schemas.openxmlformats.org/drawingml/2006/main">
          <a:r>
            <a:rPr lang="bg-BG" sz="1400" b="1" dirty="0">
              <a:solidFill>
                <a:schemeClr val="accent4"/>
              </a:solidFill>
            </a:rPr>
            <a:t>София-град</a:t>
          </a:r>
        </a:p>
        <a:p xmlns:a="http://schemas.openxmlformats.org/drawingml/2006/main">
          <a:r>
            <a:rPr lang="bg-BG" sz="1400" b="1" dirty="0">
              <a:solidFill>
                <a:schemeClr val="accent4"/>
              </a:solidFill>
            </a:rPr>
            <a:t>София-област</a:t>
          </a:r>
        </a:p>
        <a:p xmlns:a="http://schemas.openxmlformats.org/drawingml/2006/main">
          <a:r>
            <a:rPr lang="bg-BG" sz="1400" b="1" dirty="0">
              <a:solidFill>
                <a:schemeClr val="accent4"/>
              </a:solidFill>
            </a:rPr>
            <a:t>Стара Загора</a:t>
          </a:r>
        </a:p>
        <a:p xmlns:a="http://schemas.openxmlformats.org/drawingml/2006/main">
          <a:r>
            <a:rPr lang="bg-BG" sz="1400" b="1" dirty="0">
              <a:solidFill>
                <a:schemeClr val="accent4"/>
              </a:solidFill>
            </a:rPr>
            <a:t>Хасково</a:t>
          </a:r>
        </a:p>
        <a:p xmlns:a="http://schemas.openxmlformats.org/drawingml/2006/main">
          <a:r>
            <a:rPr lang="bg-BG" sz="1400" b="1" dirty="0">
              <a:solidFill>
                <a:schemeClr val="accent4"/>
              </a:solidFill>
            </a:rPr>
            <a:t>Шумен</a:t>
          </a:r>
        </a:p>
        <a:p xmlns:a="http://schemas.openxmlformats.org/drawingml/2006/main">
          <a:endParaRPr lang="bg-BG" sz="1100" dirty="0"/>
        </a:p>
        <a:p xmlns:a="http://schemas.openxmlformats.org/drawingml/2006/main">
          <a:endParaRPr lang="bg-BG" sz="1100" dirty="0"/>
        </a:p>
        <a:p xmlns:a="http://schemas.openxmlformats.org/drawingml/2006/main">
          <a:endParaRPr lang="bg-BG" sz="1100" dirty="0"/>
        </a:p>
      </cdr:txBody>
    </cdr:sp>
  </cdr:relSizeAnchor>
  <cdr:relSizeAnchor xmlns:cdr="http://schemas.openxmlformats.org/drawingml/2006/chartDrawing">
    <cdr:from>
      <cdr:x>0.06235</cdr:x>
      <cdr:y>0.10994</cdr:y>
    </cdr:from>
    <cdr:to>
      <cdr:x>0.30168</cdr:x>
      <cdr:y>0.31699</cdr:y>
    </cdr:to>
    <cdr:sp macro="" textlink="">
      <cdr:nvSpPr>
        <cdr:cNvPr id="4" name="TextBox 3"/>
        <cdr:cNvSpPr txBox="1"/>
      </cdr:nvSpPr>
      <cdr:spPr>
        <a:xfrm xmlns:a="http://schemas.openxmlformats.org/drawingml/2006/main">
          <a:off x="535980" y="581695"/>
          <a:ext cx="2057355" cy="1095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bg-BG" sz="1600" b="1" dirty="0">
              <a:solidFill>
                <a:schemeClr val="accent4">
                  <a:lumMod val="75000"/>
                </a:schemeClr>
              </a:solidFill>
            </a:rPr>
            <a:t>Монтана</a:t>
          </a:r>
        </a:p>
        <a:p xmlns:a="http://schemas.openxmlformats.org/drawingml/2006/main">
          <a:r>
            <a:rPr lang="bg-BG" sz="1600" b="1" dirty="0">
              <a:solidFill>
                <a:schemeClr val="accent4">
                  <a:lumMod val="75000"/>
                </a:schemeClr>
              </a:solidFill>
            </a:rPr>
            <a:t>Силистра</a:t>
          </a:r>
        </a:p>
        <a:p xmlns:a="http://schemas.openxmlformats.org/drawingml/2006/main">
          <a:r>
            <a:rPr lang="bg-BG" sz="1600" b="1" dirty="0">
              <a:solidFill>
                <a:schemeClr val="accent4">
                  <a:lumMod val="75000"/>
                </a:schemeClr>
              </a:solidFill>
            </a:rPr>
            <a:t>Търговище</a:t>
          </a:r>
        </a:p>
        <a:p xmlns:a="http://schemas.openxmlformats.org/drawingml/2006/main">
          <a:r>
            <a:rPr lang="bg-BG" sz="1600" b="1" dirty="0">
              <a:solidFill>
                <a:schemeClr val="accent4">
                  <a:lumMod val="75000"/>
                </a:schemeClr>
              </a:solidFill>
            </a:rPr>
            <a:t>Ямбол</a:t>
          </a:r>
        </a:p>
        <a:p xmlns:a="http://schemas.openxmlformats.org/drawingml/2006/main">
          <a:endParaRPr lang="bg-BG"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bg-BG" noProof="1"/>
          </a:p>
        </p:txBody>
      </p:sp>
      <p:sp>
        <p:nvSpPr>
          <p:cNvPr id="3" name="Контейнер за 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3C8AC94-4EFF-4A3D-8BFD-94A46A9F533E}" type="datetime1">
              <a:rPr lang="bg-BG" noProof="1" smtClean="0"/>
              <a:t>9.9.2022 г.</a:t>
            </a:fld>
            <a:endParaRPr lang="bg-BG" noProof="1"/>
          </a:p>
        </p:txBody>
      </p:sp>
      <p:sp>
        <p:nvSpPr>
          <p:cNvPr id="4" name="Контейнер за долен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bg-BG" noProof="1"/>
          </a:p>
        </p:txBody>
      </p:sp>
      <p:sp>
        <p:nvSpPr>
          <p:cNvPr id="5" name="Контейнер за номер на слайд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FB2356-45F8-4CBB-BBF8-E3F4E0C0F34E}" type="slidenum">
              <a:rPr lang="bg-BG" noProof="1" smtClean="0"/>
              <a:t>‹#›</a:t>
            </a:fld>
            <a:endParaRPr lang="bg-BG" noProof="1"/>
          </a:p>
        </p:txBody>
      </p:sp>
    </p:spTree>
    <p:extLst>
      <p:ext uri="{BB962C8B-B14F-4D97-AF65-F5344CB8AC3E}">
        <p14:creationId xmlns:p14="http://schemas.microsoft.com/office/powerpoint/2010/main" val="4086827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bg-BG" noProof="1"/>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404A9E0-E9BB-4C27-969D-D7F0CE007AD1}" type="datetime1">
              <a:rPr lang="bg-BG" noProof="1" smtClean="0"/>
              <a:t>9.9.2022 г.</a:t>
            </a:fld>
            <a:endParaRPr lang="bg-BG" noProof="1"/>
          </a:p>
        </p:txBody>
      </p:sp>
      <p:sp>
        <p:nvSpPr>
          <p:cNvPr id="4" name="Контейнер за изображение на слайд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bg-BG" noProof="1"/>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6" name="Контейнер за долен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bg-BG" noProof="1"/>
          </a:p>
        </p:txBody>
      </p:sp>
      <p:sp>
        <p:nvSpPr>
          <p:cNvPr id="7" name="Контейнер за номер на слайд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900A82-9926-4DBA-8BA5-A22EEB8ACF8E}" type="slidenum">
              <a:rPr lang="bg-BG" noProof="1" dirty="0" smtClean="0"/>
              <a:t>‹#›</a:t>
            </a:fld>
            <a:endParaRPr lang="bg-BG" noProof="1"/>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noProof="1"/>
          </a:p>
        </p:txBody>
      </p:sp>
      <p:sp>
        <p:nvSpPr>
          <p:cNvPr id="4" name="Контейнер за номер на слайд 3"/>
          <p:cNvSpPr>
            <a:spLocks noGrp="1"/>
          </p:cNvSpPr>
          <p:nvPr>
            <p:ph type="sldNum" sz="quarter" idx="10"/>
          </p:nvPr>
        </p:nvSpPr>
        <p:spPr/>
        <p:txBody>
          <a:bodyPr rtlCol="0"/>
          <a:lstStyle/>
          <a:p>
            <a:pPr rtl="0"/>
            <a:fld id="{9C900A82-9926-4DBA-8BA5-A22EEB8ACF8E}" type="slidenum">
              <a:rPr lang="bg-BG" noProof="1" smtClean="0"/>
              <a:t>1</a:t>
            </a:fld>
            <a:endParaRPr lang="bg-BG" noProof="1"/>
          </a:p>
        </p:txBody>
      </p:sp>
    </p:spTree>
    <p:extLst>
      <p:ext uri="{BB962C8B-B14F-4D97-AF65-F5344CB8AC3E}">
        <p14:creationId xmlns:p14="http://schemas.microsoft.com/office/powerpoint/2010/main" val="56157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797871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2726959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318004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41496307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44519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4059905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12823132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32731441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9428994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16402355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6" name="Footer Placeholder 5"/>
          <p:cNvSpPr>
            <a:spLocks noGrp="1"/>
          </p:cNvSpPr>
          <p:nvPr>
            <p:ph type="ftr" sz="quarter" idx="11"/>
          </p:nvPr>
        </p:nvSpPr>
        <p:spPr/>
        <p:txBody>
          <a:bodyPr/>
          <a:lstStyle/>
          <a:p>
            <a:pPr rtl="0"/>
            <a:endParaRPr lang="bg-BG" noProof="1"/>
          </a:p>
        </p:txBody>
      </p:sp>
      <p:sp>
        <p:nvSpPr>
          <p:cNvPr id="7" name="Slide Number Placeholder 6"/>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36884920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8" name="Footer Placeholder 7"/>
          <p:cNvSpPr>
            <a:spLocks noGrp="1"/>
          </p:cNvSpPr>
          <p:nvPr>
            <p:ph type="ftr" sz="quarter" idx="11"/>
          </p:nvPr>
        </p:nvSpPr>
        <p:spPr/>
        <p:txBody>
          <a:bodyPr/>
          <a:lstStyle/>
          <a:p>
            <a:pPr rtl="0"/>
            <a:endParaRPr lang="bg-BG" noProof="1"/>
          </a:p>
        </p:txBody>
      </p:sp>
      <p:sp>
        <p:nvSpPr>
          <p:cNvPr id="9" name="Slide Number Placeholder 8"/>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11058330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4" name="Footer Placeholder 3"/>
          <p:cNvSpPr>
            <a:spLocks noGrp="1"/>
          </p:cNvSpPr>
          <p:nvPr>
            <p:ph type="ftr" sz="quarter" idx="11"/>
          </p:nvPr>
        </p:nvSpPr>
        <p:spPr/>
        <p:txBody>
          <a:bodyPr/>
          <a:lstStyle/>
          <a:p>
            <a:pPr rtl="0"/>
            <a:endParaRPr lang="bg-BG" noProof="1"/>
          </a:p>
        </p:txBody>
      </p:sp>
      <p:sp>
        <p:nvSpPr>
          <p:cNvPr id="5" name="Slide Number Placeholder 4"/>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26418410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3" name="Footer Placeholder 2"/>
          <p:cNvSpPr>
            <a:spLocks noGrp="1"/>
          </p:cNvSpPr>
          <p:nvPr>
            <p:ph type="ftr" sz="quarter" idx="11"/>
          </p:nvPr>
        </p:nvSpPr>
        <p:spPr/>
        <p:txBody>
          <a:bodyPr/>
          <a:lstStyle/>
          <a:p>
            <a:pPr rtl="0"/>
            <a:endParaRPr lang="bg-BG" noProof="1"/>
          </a:p>
        </p:txBody>
      </p:sp>
      <p:sp>
        <p:nvSpPr>
          <p:cNvPr id="4" name="Slide Number Placeholder 3"/>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35601398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6" name="Footer Placeholder 5"/>
          <p:cNvSpPr>
            <a:spLocks noGrp="1"/>
          </p:cNvSpPr>
          <p:nvPr>
            <p:ph type="ftr" sz="quarter" idx="11"/>
          </p:nvPr>
        </p:nvSpPr>
        <p:spPr/>
        <p:txBody>
          <a:bodyPr/>
          <a:lstStyle/>
          <a:p>
            <a:pPr rtl="0"/>
            <a:endParaRPr lang="bg-BG" noProof="1"/>
          </a:p>
        </p:txBody>
      </p:sp>
      <p:sp>
        <p:nvSpPr>
          <p:cNvPr id="7" name="Slide Number Placeholder 6"/>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13024914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EDCC09A2-3F09-47B4-AC95-FC0D515DABD2}" type="datetime1">
              <a:rPr lang="bg-BG" noProof="1" smtClean="0"/>
              <a:t>9.9.2022 г.</a:t>
            </a:fld>
            <a:endParaRPr lang="bg-BG" noProof="1"/>
          </a:p>
        </p:txBody>
      </p:sp>
      <p:sp>
        <p:nvSpPr>
          <p:cNvPr id="6" name="Footer Placeholder 5"/>
          <p:cNvSpPr>
            <a:spLocks noGrp="1"/>
          </p:cNvSpPr>
          <p:nvPr>
            <p:ph type="ftr" sz="quarter" idx="11"/>
          </p:nvPr>
        </p:nvSpPr>
        <p:spPr/>
        <p:txBody>
          <a:bodyPr/>
          <a:lstStyle/>
          <a:p>
            <a:pPr rtl="0"/>
            <a:endParaRPr lang="bg-BG" noProof="1"/>
          </a:p>
        </p:txBody>
      </p:sp>
      <p:sp>
        <p:nvSpPr>
          <p:cNvPr id="7" name="Slide Number Placeholder 6"/>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20356235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EDCC09A2-3F09-47B4-AC95-FC0D515DABD2}" type="datetime1">
              <a:rPr lang="bg-BG" noProof="1" smtClean="0"/>
              <a:t>9.9.2022 г.</a:t>
            </a:fld>
            <a:endParaRPr lang="bg-BG" noProof="1"/>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bg-BG" noProof="1"/>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11581113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42C1D04-249B-46E2-9FAF-8DF29CC445DB}"/>
              </a:ext>
            </a:extLst>
          </p:cNvPr>
          <p:cNvSpPr>
            <a:spLocks noGrp="1"/>
          </p:cNvSpPr>
          <p:nvPr>
            <p:ph type="ctrTitle"/>
          </p:nvPr>
        </p:nvSpPr>
        <p:spPr>
          <a:xfrm>
            <a:off x="1597966" y="182133"/>
            <a:ext cx="8295396" cy="616166"/>
          </a:xfrm>
        </p:spPr>
        <p:txBody>
          <a:bodyPr rtlCol="0">
            <a:normAutofit/>
          </a:bodyPr>
          <a:lstStyle/>
          <a:p>
            <a:pPr algn="ctr"/>
            <a:r>
              <a:rPr kumimoji="0" lang="bg-BG" sz="1500" b="1" i="0" u="none" strike="noStrike" kern="1200" cap="none" spc="0" normalizeH="0" baseline="0" noProof="0" dirty="0">
                <a:ln>
                  <a:noFill/>
                </a:ln>
                <a:solidFill>
                  <a:srgbClr val="996600"/>
                </a:solidFill>
                <a:effectLst/>
                <a:uLnTx/>
                <a:uFillTx/>
                <a:latin typeface="Arial" panose="020B0604020202020204" pitchFamily="34" charset="0"/>
                <a:ea typeface="+mj-ea"/>
                <a:cs typeface="Arial" panose="020B0604020202020204" pitchFamily="34" charset="0"/>
              </a:rPr>
              <a:t>Министерство на образованието и науката</a:t>
            </a:r>
            <a:br>
              <a:rPr kumimoji="0" lang="bg-BG" sz="15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bg-BG" sz="1500" b="0" i="0" u="sng" strike="noStrike" kern="1200" cap="none" spc="0" normalizeH="0" baseline="0" noProof="0" dirty="0">
                <a:ln>
                  <a:noFill/>
                </a:ln>
                <a:solidFill>
                  <a:srgbClr val="E6B91E"/>
                </a:solidFill>
                <a:effectLst/>
                <a:uLnTx/>
                <a:uFillTx/>
                <a:latin typeface="Arial" panose="020B0604020202020204" pitchFamily="34" charset="0"/>
                <a:ea typeface="+mj-ea"/>
                <a:cs typeface="Arial" panose="020B0604020202020204" pitchFamily="34" charset="0"/>
              </a:rPr>
              <a:t>Дирекция „Съдържание на предучилищното и училищното образование“</a:t>
            </a:r>
            <a:endParaRPr lang="bg-BG" noProof="1">
              <a:solidFill>
                <a:srgbClr val="E6B91E"/>
              </a:solidFill>
            </a:endParaRPr>
          </a:p>
        </p:txBody>
      </p:sp>
      <p:sp>
        <p:nvSpPr>
          <p:cNvPr id="3" name="Подзаглавие 2">
            <a:extLst>
              <a:ext uri="{FF2B5EF4-FFF2-40B4-BE49-F238E27FC236}">
                <a16:creationId xmlns:a16="http://schemas.microsoft.com/office/drawing/2014/main" id="{728B1921-F533-4F9E-8BF6-80EC4D451D77}"/>
              </a:ext>
            </a:extLst>
          </p:cNvPr>
          <p:cNvSpPr>
            <a:spLocks noGrp="1"/>
          </p:cNvSpPr>
          <p:nvPr>
            <p:ph type="subTitle" idx="1"/>
          </p:nvPr>
        </p:nvSpPr>
        <p:spPr>
          <a:xfrm>
            <a:off x="1077875" y="798299"/>
            <a:ext cx="8436334" cy="4529143"/>
          </a:xfrm>
        </p:spPr>
        <p:txBody>
          <a:bodyPr rtlCol="0">
            <a:normAutofit/>
          </a:bodyPr>
          <a:lstStyle/>
          <a:p>
            <a:pPr algn="l" rtl="0"/>
            <a:endParaRPr lang="bg-BG" noProof="1">
              <a:solidFill>
                <a:srgbClr val="FFFFFF">
                  <a:alpha val="70000"/>
                </a:srgbClr>
              </a:solidFill>
            </a:endParaRPr>
          </a:p>
          <a:p>
            <a:pPr algn="ctr" rtl="0"/>
            <a:r>
              <a:rPr lang="bg-BG" sz="3200" b="1" noProof="1">
                <a:solidFill>
                  <a:schemeClr val="bg1"/>
                </a:solidFill>
                <a:latin typeface="Arial" panose="020B0604020202020204" pitchFamily="34" charset="0"/>
                <a:cs typeface="Arial" panose="020B0604020202020204" pitchFamily="34" charset="0"/>
              </a:rPr>
              <a:t>ДЪРЖАВЕН ЗРЕЛОСТЕН ИЗПИТ </a:t>
            </a:r>
          </a:p>
          <a:p>
            <a:pPr algn="ctr" rtl="0"/>
            <a:endParaRPr lang="bg-BG" sz="2000" b="1" noProof="1">
              <a:solidFill>
                <a:schemeClr val="bg1"/>
              </a:solidFill>
              <a:latin typeface="Arial" panose="020B0604020202020204" pitchFamily="34" charset="0"/>
              <a:cs typeface="Arial" panose="020B0604020202020204" pitchFamily="34" charset="0"/>
            </a:endParaRPr>
          </a:p>
          <a:p>
            <a:pPr algn="ctr" rtl="0"/>
            <a:r>
              <a:rPr lang="bg-BG" sz="3200" b="1" noProof="1">
                <a:solidFill>
                  <a:schemeClr val="bg1"/>
                </a:solidFill>
                <a:latin typeface="Arial" panose="020B0604020202020204" pitchFamily="34" charset="0"/>
                <a:cs typeface="Arial" panose="020B0604020202020204" pitchFamily="34" charset="0"/>
              </a:rPr>
              <a:t>ПО ИНФОРМАТИКА</a:t>
            </a:r>
          </a:p>
          <a:p>
            <a:pPr rtl="0"/>
            <a:endParaRPr lang="bg-BG" b="1" i="1" noProof="1">
              <a:solidFill>
                <a:schemeClr val="bg1"/>
              </a:solidFill>
              <a:latin typeface="Times New Roman" panose="02020603050405020304" pitchFamily="18" charset="0"/>
              <a:cs typeface="Times New Roman" panose="02020603050405020304" pitchFamily="18" charset="0"/>
            </a:endParaRPr>
          </a:p>
          <a:p>
            <a:pPr algn="ctr" rtl="0"/>
            <a:r>
              <a:rPr lang="bg-BG" b="1" noProof="1">
                <a:solidFill>
                  <a:schemeClr val="bg1"/>
                </a:solidFill>
                <a:latin typeface="Times New Roman" panose="02020603050405020304" pitchFamily="18" charset="0"/>
                <a:cs typeface="Times New Roman" panose="02020603050405020304" pitchFamily="18" charset="0"/>
              </a:rPr>
              <a:t>УЧЕБНАТА 2021/2022 ГОДИНА</a:t>
            </a:r>
          </a:p>
        </p:txBody>
      </p:sp>
      <p:pic>
        <p:nvPicPr>
          <p:cNvPr id="5" name="Picture 4">
            <a:extLst>
              <a:ext uri="{FF2B5EF4-FFF2-40B4-BE49-F238E27FC236}">
                <a16:creationId xmlns:a16="http://schemas.microsoft.com/office/drawing/2014/main" id="{476F2F17-EC42-49B6-A28D-FF6861520D7D}"/>
              </a:ext>
            </a:extLst>
          </p:cNvPr>
          <p:cNvPicPr>
            <a:picLocks noChangeAspect="1"/>
          </p:cNvPicPr>
          <p:nvPr/>
        </p:nvPicPr>
        <p:blipFill>
          <a:blip r:embed="rId3"/>
          <a:stretch>
            <a:fillRect/>
          </a:stretch>
        </p:blipFill>
        <p:spPr>
          <a:xfrm>
            <a:off x="1266738" y="3875000"/>
            <a:ext cx="4331602" cy="2983000"/>
          </a:xfrm>
          <a:prstGeom prst="rect">
            <a:avLst/>
          </a:prstGeom>
        </p:spPr>
      </p:pic>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CEDA-871A-4E29-8FD5-E629D7B57211}"/>
              </a:ext>
            </a:extLst>
          </p:cNvPr>
          <p:cNvSpPr>
            <a:spLocks noGrp="1"/>
          </p:cNvSpPr>
          <p:nvPr>
            <p:ph type="title"/>
          </p:nvPr>
        </p:nvSpPr>
        <p:spPr>
          <a:xfrm>
            <a:off x="649054" y="5125039"/>
            <a:ext cx="8596668" cy="1320800"/>
          </a:xfrm>
        </p:spPr>
        <p:txBody>
          <a:bodyPr>
            <a:normAutofit/>
          </a:bodyPr>
          <a:lstStyle/>
          <a:p>
            <a:r>
              <a:rPr lang="bg-BG" sz="2800" dirty="0"/>
              <a:t>Брой ученици с 0 точки – 35</a:t>
            </a:r>
            <a:br>
              <a:rPr lang="bg-BG" sz="2800" dirty="0"/>
            </a:br>
            <a:r>
              <a:rPr lang="bg-BG" sz="2800" dirty="0"/>
              <a:t>Брой ученици с максимален брой 10 точки - 46</a:t>
            </a:r>
          </a:p>
        </p:txBody>
      </p:sp>
      <p:graphicFrame>
        <p:nvGraphicFramePr>
          <p:cNvPr id="4" name="Content Placeholder 3">
            <a:extLst>
              <a:ext uri="{FF2B5EF4-FFF2-40B4-BE49-F238E27FC236}">
                <a16:creationId xmlns:a16="http://schemas.microsoft.com/office/drawing/2014/main" id="{C8777F70-88E8-4C53-977D-42D2C4911CC3}"/>
              </a:ext>
            </a:extLst>
          </p:cNvPr>
          <p:cNvGraphicFramePr>
            <a:graphicFrameLocks noGrp="1"/>
          </p:cNvGraphicFramePr>
          <p:nvPr>
            <p:ph idx="1"/>
            <p:extLst>
              <p:ext uri="{D42A27DB-BD31-4B8C-83A1-F6EECF244321}">
                <p14:modId xmlns:p14="http://schemas.microsoft.com/office/powerpoint/2010/main" val="4047358392"/>
              </p:ext>
            </p:extLst>
          </p:nvPr>
        </p:nvGraphicFramePr>
        <p:xfrm>
          <a:off x="898521" y="3476899"/>
          <a:ext cx="3309620" cy="1402080"/>
        </p:xfrm>
        <a:graphic>
          <a:graphicData uri="http://schemas.openxmlformats.org/drawingml/2006/table">
            <a:tbl>
              <a:tblPr/>
              <a:tblGrid>
                <a:gridCol w="1195070">
                  <a:extLst>
                    <a:ext uri="{9D8B030D-6E8A-4147-A177-3AD203B41FA5}">
                      <a16:colId xmlns:a16="http://schemas.microsoft.com/office/drawing/2014/main" val="1165150325"/>
                    </a:ext>
                  </a:extLst>
                </a:gridCol>
                <a:gridCol w="2114550">
                  <a:extLst>
                    <a:ext uri="{9D8B030D-6E8A-4147-A177-3AD203B41FA5}">
                      <a16:colId xmlns:a16="http://schemas.microsoft.com/office/drawing/2014/main" val="3572991852"/>
                    </a:ext>
                  </a:extLst>
                </a:gridCol>
              </a:tblGrid>
              <a:tr h="228600">
                <a:tc>
                  <a:txBody>
                    <a:bodyPr/>
                    <a:lstStyle/>
                    <a:p>
                      <a:r>
                        <a:rPr lang="bg-BG" sz="1100">
                          <a:effectLst/>
                          <a:latin typeface="Consolas" panose="020B0609020204030204" pitchFamily="49" charset="0"/>
                          <a:ea typeface="Consolas" panose="020B0609020204030204" pitchFamily="49" charset="0"/>
                          <a:cs typeface="Consolas" panose="020B0609020204030204" pitchFamily="49" charset="0"/>
                        </a:rPr>
                        <a:t>Примерен вход</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bg-BG" sz="1100">
                          <a:effectLst/>
                          <a:latin typeface="Consolas" panose="020B0609020204030204" pitchFamily="49" charset="0"/>
                          <a:ea typeface="Consolas" panose="020B0609020204030204" pitchFamily="49" charset="0"/>
                          <a:cs typeface="Consolas" panose="020B0609020204030204" pitchFamily="49" charset="0"/>
                        </a:rPr>
                        <a:t>Примерен изход</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654228"/>
                  </a:ext>
                </a:extLst>
              </a:tr>
              <a:tr h="0">
                <a:tc>
                  <a:txBody>
                    <a:bodyPr/>
                    <a:lstStyle/>
                    <a:p>
                      <a:r>
                        <a:rPr lang="bg-BG" sz="1100" dirty="0">
                          <a:effectLst/>
                          <a:latin typeface="Consolas" panose="020B0609020204030204" pitchFamily="49" charset="0"/>
                          <a:ea typeface="Consolas" panose="020B0609020204030204" pitchFamily="49" charset="0"/>
                          <a:cs typeface="Consolas" panose="020B0609020204030204" pitchFamily="49" charset="0"/>
                        </a:rPr>
                        <a:t>6</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5</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5</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bg-BG" sz="1100" dirty="0">
                          <a:effectLst/>
                          <a:latin typeface="Consolas" panose="020B0609020204030204" pitchFamily="49" charset="0"/>
                          <a:ea typeface="Consolas" panose="020B0609020204030204" pitchFamily="49" charset="0"/>
                          <a:cs typeface="Consolas" panose="020B0609020204030204" pitchFamily="49" charset="0"/>
                        </a:rPr>
                        <a:t>число: 1, брой: 3</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число: 5, брой: 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число: 2, брой: 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497097"/>
                  </a:ext>
                </a:extLst>
              </a:tr>
            </a:tbl>
          </a:graphicData>
        </a:graphic>
      </p:graphicFrame>
      <p:sp>
        <p:nvSpPr>
          <p:cNvPr id="5" name="Rectangle 1">
            <a:extLst>
              <a:ext uri="{FF2B5EF4-FFF2-40B4-BE49-F238E27FC236}">
                <a16:creationId xmlns:a16="http://schemas.microsoft.com/office/drawing/2014/main" id="{82C353E0-9E00-4B8F-98EA-DDD86A3174EC}"/>
              </a:ext>
            </a:extLst>
          </p:cNvPr>
          <p:cNvSpPr>
            <a:spLocks noChangeArrowheads="1"/>
          </p:cNvSpPr>
          <p:nvPr/>
        </p:nvSpPr>
        <p:spPr bwMode="auto">
          <a:xfrm>
            <a:off x="518474" y="518779"/>
            <a:ext cx="696640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sz="3600" b="0" i="0" u="none" strike="noStrike" kern="1200" cap="none" spc="0" normalizeH="0" baseline="0" noProof="0" dirty="0">
                <a:ln>
                  <a:noFill/>
                </a:ln>
                <a:solidFill>
                  <a:srgbClr val="90C226"/>
                </a:solidFill>
                <a:effectLst/>
                <a:uLnTx/>
                <a:uFillTx/>
                <a:latin typeface="Trebuchet MS" panose="020B0603020202020204"/>
                <a:ea typeface="+mj-ea"/>
                <a:cs typeface="+mj-cs"/>
              </a:rPr>
              <a:t>ЗАД. 25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6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Да се реализира програма, която въвежда от клавиатурата брой елементи в редица и непразна редица от толкова на брой цели положителни числа. На стандартния изход да се извежда информация колко пъти се среща всяко от числата в редицата. В изведената информация за броя на срещания НЕ трябва има повторения. Редът на извеждане на числата няма значение. Първото въведено число е брой на числата в редицата.</a:t>
            </a:r>
            <a:r>
              <a:rPr kumimoji="0" lang="en-US" altLang="bg-BG" sz="16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 </a:t>
            </a:r>
            <a:r>
              <a:rPr kumimoji="0" lang="bg-BG" altLang="bg-BG" sz="16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В програмата да бъде направена необходимата валидация и прихващане на изключения.</a:t>
            </a:r>
            <a:endParaRPr kumimoji="0" lang="bg-BG" altLang="bg-BG"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100" b="1" i="1"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1100" b="1" i="1"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Пример:</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747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CEDA-871A-4E29-8FD5-E629D7B57211}"/>
              </a:ext>
            </a:extLst>
          </p:cNvPr>
          <p:cNvSpPr>
            <a:spLocks noGrp="1"/>
          </p:cNvSpPr>
          <p:nvPr>
            <p:ph type="title"/>
          </p:nvPr>
        </p:nvSpPr>
        <p:spPr>
          <a:xfrm>
            <a:off x="649054" y="5125039"/>
            <a:ext cx="8596668" cy="1320800"/>
          </a:xfrm>
        </p:spPr>
        <p:txBody>
          <a:bodyPr>
            <a:normAutofit/>
          </a:bodyPr>
          <a:lstStyle/>
          <a:p>
            <a:r>
              <a:rPr lang="bg-BG" sz="2800" dirty="0"/>
              <a:t>Брой ученици с 0 точки – 40</a:t>
            </a:r>
            <a:br>
              <a:rPr lang="bg-BG" sz="2800" dirty="0"/>
            </a:br>
            <a:r>
              <a:rPr lang="bg-BG" sz="2800" dirty="0"/>
              <a:t>Брой ученици с максимален брой 15 точки - 48</a:t>
            </a:r>
          </a:p>
        </p:txBody>
      </p:sp>
      <p:sp>
        <p:nvSpPr>
          <p:cNvPr id="5" name="Rectangle 1">
            <a:extLst>
              <a:ext uri="{FF2B5EF4-FFF2-40B4-BE49-F238E27FC236}">
                <a16:creationId xmlns:a16="http://schemas.microsoft.com/office/drawing/2014/main" id="{82C353E0-9E00-4B8F-98EA-DDD86A3174EC}"/>
              </a:ext>
            </a:extLst>
          </p:cNvPr>
          <p:cNvSpPr>
            <a:spLocks noChangeArrowheads="1"/>
          </p:cNvSpPr>
          <p:nvPr/>
        </p:nvSpPr>
        <p:spPr bwMode="auto">
          <a:xfrm>
            <a:off x="273377" y="170307"/>
            <a:ext cx="696640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sz="3600" b="0" i="0" u="none" strike="noStrike" kern="1200" cap="none" spc="0" normalizeH="0" baseline="0" noProof="0" dirty="0">
                <a:ln>
                  <a:noFill/>
                </a:ln>
                <a:solidFill>
                  <a:srgbClr val="90C226"/>
                </a:solidFill>
                <a:effectLst/>
                <a:uLnTx/>
                <a:uFillTx/>
                <a:latin typeface="Trebuchet MS" panose="020B0603020202020204"/>
                <a:ea typeface="+mj-ea"/>
                <a:cs typeface="+mj-cs"/>
              </a:rPr>
              <a:t>ЗАД. 26</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sz="1200" b="0" i="0" u="none" strike="noStrike" kern="1200" cap="none" spc="0" normalizeH="0" baseline="0" noProof="0" dirty="0">
              <a:ln>
                <a:noFill/>
              </a:ln>
              <a:solidFill>
                <a:srgbClr val="90C226"/>
              </a:solidFill>
              <a:effectLst/>
              <a:uLnTx/>
              <a:uFillTx/>
              <a:latin typeface="Trebuchet MS" panose="020B0603020202020204"/>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6C13F710-3EC8-4918-AC12-2F6B388AA4B4}"/>
              </a:ext>
            </a:extLst>
          </p:cNvPr>
          <p:cNvSpPr>
            <a:spLocks noChangeArrowheads="1"/>
          </p:cNvSpPr>
          <p:nvPr/>
        </p:nvSpPr>
        <p:spPr bwMode="auto">
          <a:xfrm>
            <a:off x="0" y="781118"/>
            <a:ext cx="10463753"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Реализирайте описаните по-долу класове.</a:t>
            </a: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А) Напишете клас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Item</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представящ стока в магазин. Той има характеристики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description</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(описание; символен низ) и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price</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(цена; реално число). Обектите на класа да са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immutable</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(характеристиките им не могат да се променят след конструирането на обекта). Класът да има конструктор, който задава стойности на характеристиките. Ако му се подадат некоректни данни, да се хвърли изключение. Да се гарантира, че цената е положително число, а описанието е непразен низ.</a:t>
            </a: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Б) Стоките трябва да може да се сравняват. Една стока A е по-напред в наредбата от друга стока B, ако описанието на A е лексикографски по-малко от това на B или ако описанията съвпадат, но цената на A е по-малка от тази на B. Имплементирайте подходящ интерфейс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Comparable</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в Java,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IComparable</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в C#) в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Item</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и предефинирайте съответния метод за сравнение.</a:t>
            </a: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В) Стоките трябва да може да се конвертират до символен низ във формат „описание (цена)“ (например “Тетрадка (3,50)”). За целта предефинирайте метода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toString</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(Java) /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ToString</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(C#) за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Item</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a:t>
            </a: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Г) Напишете клас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ItemList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който пази списък от стоки. Вътрешно класът да използва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ArrayList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(Java) или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(C#). Стоките в списъка трябва да се поддържат сортирани в нарастващ ред и да не се допускат повторения. Класът да има следните методи:</a:t>
            </a: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size</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 връща броя на елементите в списъка. В C# може вместо това да напишете свойство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property</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Count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a:t>
            </a: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get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 връща елемент, съхранен на даден индекс. Ако се подаде невалиден индекс, да се хвърля изключение.</a:t>
            </a: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add</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 добавя стока в списъка, вмъква я на подходяща позиция, така че списъкът да остане сортиран. . Ако стоката вече се среща в списъка, да се хвърли изключение.</a:t>
            </a: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Д) Напишете текстови клас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ItemList,програма</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в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кояйто</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се въвежда от потребителя цяло положително число N. След това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тяда</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се въвежда информация за N на брой стоки и ги запазва в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ItemList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обект. Накрая да се извежда съдържанието на списъка на екрана. Програмата да прихваща възможните изключения, да уведомява потребителя за тях и да предприема подходящи действия.</a:t>
            </a:r>
            <a:endParaRPr kumimoji="0" lang="bg-BG" altLang="bg-BG" sz="1400" b="0" i="0"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53262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CEDA-871A-4E29-8FD5-E629D7B57211}"/>
              </a:ext>
            </a:extLst>
          </p:cNvPr>
          <p:cNvSpPr>
            <a:spLocks noGrp="1"/>
          </p:cNvSpPr>
          <p:nvPr>
            <p:ph type="title"/>
          </p:nvPr>
        </p:nvSpPr>
        <p:spPr>
          <a:xfrm>
            <a:off x="461913" y="5634055"/>
            <a:ext cx="8596668" cy="1320800"/>
          </a:xfrm>
        </p:spPr>
        <p:txBody>
          <a:bodyPr>
            <a:normAutofit/>
          </a:bodyPr>
          <a:lstStyle/>
          <a:p>
            <a:r>
              <a:rPr lang="bg-BG" sz="2800" dirty="0"/>
              <a:t>Брой ученици с 0 точки – 44</a:t>
            </a:r>
            <a:br>
              <a:rPr lang="bg-BG" sz="2800" dirty="0"/>
            </a:br>
            <a:r>
              <a:rPr lang="bg-BG" sz="2800" dirty="0"/>
              <a:t>Брой ученици с максимален брой 15 точки - 72</a:t>
            </a:r>
          </a:p>
        </p:txBody>
      </p:sp>
      <p:sp>
        <p:nvSpPr>
          <p:cNvPr id="5" name="Rectangle 1">
            <a:extLst>
              <a:ext uri="{FF2B5EF4-FFF2-40B4-BE49-F238E27FC236}">
                <a16:creationId xmlns:a16="http://schemas.microsoft.com/office/drawing/2014/main" id="{82C353E0-9E00-4B8F-98EA-DDD86A3174EC}"/>
              </a:ext>
            </a:extLst>
          </p:cNvPr>
          <p:cNvSpPr>
            <a:spLocks noChangeArrowheads="1"/>
          </p:cNvSpPr>
          <p:nvPr/>
        </p:nvSpPr>
        <p:spPr bwMode="auto">
          <a:xfrm>
            <a:off x="273377" y="170307"/>
            <a:ext cx="696640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sz="3600" b="0" i="0" u="none" strike="noStrike" kern="1200" cap="none" spc="0" normalizeH="0" baseline="0" noProof="0" dirty="0">
                <a:ln>
                  <a:noFill/>
                </a:ln>
                <a:solidFill>
                  <a:srgbClr val="90C226"/>
                </a:solidFill>
                <a:effectLst/>
                <a:uLnTx/>
                <a:uFillTx/>
                <a:latin typeface="Trebuchet MS" panose="020B0603020202020204"/>
                <a:ea typeface="+mj-ea"/>
                <a:cs typeface="+mj-cs"/>
              </a:rPr>
              <a:t>ЗАД. 27</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sz="1200" b="0" i="0" u="none" strike="noStrike" kern="1200" cap="none" spc="0" normalizeH="0" baseline="0" noProof="0" dirty="0">
              <a:ln>
                <a:noFill/>
              </a:ln>
              <a:solidFill>
                <a:srgbClr val="90C226"/>
              </a:solidFill>
              <a:effectLst/>
              <a:uLnTx/>
              <a:uFillTx/>
              <a:latin typeface="Trebuchet MS" panose="020B0603020202020204"/>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D9334042-DAAB-43F7-991D-0D8F3E71DF22}"/>
              </a:ext>
            </a:extLst>
          </p:cNvPr>
          <p:cNvSpPr>
            <a:spLocks noChangeArrowheads="1"/>
          </p:cNvSpPr>
          <p:nvPr/>
        </p:nvSpPr>
        <p:spPr bwMode="auto">
          <a:xfrm>
            <a:off x="461913" y="699621"/>
            <a:ext cx="767353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20675" algn="l"/>
              </a:tabLst>
              <a:defRPr>
                <a:solidFill>
                  <a:schemeClr val="tx1"/>
                </a:solidFill>
                <a:latin typeface="Arial" panose="020B0604020202020204" pitchFamily="34" charset="0"/>
              </a:defRPr>
            </a:lvl1pPr>
            <a:lvl2pPr eaLnBrk="0" fontAlgn="base" hangingPunct="0">
              <a:spcBef>
                <a:spcPct val="0"/>
              </a:spcBef>
              <a:spcAft>
                <a:spcPct val="0"/>
              </a:spcAft>
              <a:tabLst>
                <a:tab pos="320675" algn="l"/>
              </a:tabLst>
              <a:defRPr>
                <a:solidFill>
                  <a:schemeClr val="tx1"/>
                </a:solidFill>
                <a:latin typeface="Arial" panose="020B0604020202020204" pitchFamily="34" charset="0"/>
              </a:defRPr>
            </a:lvl2pPr>
            <a:lvl3pPr eaLnBrk="0" fontAlgn="base" hangingPunct="0">
              <a:spcBef>
                <a:spcPct val="0"/>
              </a:spcBef>
              <a:spcAft>
                <a:spcPct val="0"/>
              </a:spcAft>
              <a:tabLst>
                <a:tab pos="320675" algn="l"/>
              </a:tabLst>
              <a:defRPr>
                <a:solidFill>
                  <a:schemeClr val="tx1"/>
                </a:solidFill>
                <a:latin typeface="Arial" panose="020B0604020202020204" pitchFamily="34" charset="0"/>
              </a:defRPr>
            </a:lvl3pPr>
            <a:lvl4pPr eaLnBrk="0" fontAlgn="base" hangingPunct="0">
              <a:spcBef>
                <a:spcPct val="0"/>
              </a:spcBef>
              <a:spcAft>
                <a:spcPct val="0"/>
              </a:spcAft>
              <a:tabLst>
                <a:tab pos="320675" algn="l"/>
              </a:tabLst>
              <a:defRPr>
                <a:solidFill>
                  <a:schemeClr val="tx1"/>
                </a:solidFill>
                <a:latin typeface="Arial" panose="020B0604020202020204" pitchFamily="34" charset="0"/>
              </a:defRPr>
            </a:lvl4pPr>
            <a:lvl5pPr eaLnBrk="0" fontAlgn="base" hangingPunct="0">
              <a:spcBef>
                <a:spcPct val="0"/>
              </a:spcBef>
              <a:spcAft>
                <a:spcPct val="0"/>
              </a:spcAft>
              <a:tabLst>
                <a:tab pos="320675" algn="l"/>
              </a:tabLst>
              <a:defRPr>
                <a:solidFill>
                  <a:schemeClr val="tx1"/>
                </a:solidFill>
                <a:latin typeface="Arial" panose="020B0604020202020204" pitchFamily="34" charset="0"/>
              </a:defRPr>
            </a:lvl5pPr>
            <a:lvl6pPr eaLnBrk="0" fontAlgn="base" hangingPunct="0">
              <a:spcBef>
                <a:spcPct val="0"/>
              </a:spcBef>
              <a:spcAft>
                <a:spcPct val="0"/>
              </a:spcAft>
              <a:tabLst>
                <a:tab pos="320675" algn="l"/>
              </a:tabLst>
              <a:defRPr>
                <a:solidFill>
                  <a:schemeClr val="tx1"/>
                </a:solidFill>
                <a:latin typeface="Arial" panose="020B0604020202020204" pitchFamily="34" charset="0"/>
              </a:defRPr>
            </a:lvl6pPr>
            <a:lvl7pPr eaLnBrk="0" fontAlgn="base" hangingPunct="0">
              <a:spcBef>
                <a:spcPct val="0"/>
              </a:spcBef>
              <a:spcAft>
                <a:spcPct val="0"/>
              </a:spcAft>
              <a:tabLst>
                <a:tab pos="320675" algn="l"/>
              </a:tabLst>
              <a:defRPr>
                <a:solidFill>
                  <a:schemeClr val="tx1"/>
                </a:solidFill>
                <a:latin typeface="Arial" panose="020B0604020202020204" pitchFamily="34" charset="0"/>
              </a:defRPr>
            </a:lvl7pPr>
            <a:lvl8pPr eaLnBrk="0" fontAlgn="base" hangingPunct="0">
              <a:spcBef>
                <a:spcPct val="0"/>
              </a:spcBef>
              <a:spcAft>
                <a:spcPct val="0"/>
              </a:spcAft>
              <a:tabLst>
                <a:tab pos="320675" algn="l"/>
              </a:tabLst>
              <a:defRPr>
                <a:solidFill>
                  <a:schemeClr val="tx1"/>
                </a:solidFill>
                <a:latin typeface="Arial" panose="020B0604020202020204" pitchFamily="34" charset="0"/>
              </a:defRPr>
            </a:lvl8pPr>
            <a:lvl9pPr eaLnBrk="0" fontAlgn="base" hangingPunct="0">
              <a:spcBef>
                <a:spcPct val="0"/>
              </a:spcBef>
              <a:spcAft>
                <a:spcPct val="0"/>
              </a:spcAft>
              <a:tabLst>
                <a:tab pos="320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Създайте База данни на онлайн</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 </a:t>
            </a: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магазин</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 </a:t>
            </a: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за техника, съдържаща таблица </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laptops </a:t>
            </a: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със следните атрибути:</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ID – AutoNumber, PK;</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Марка – </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Text;</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Модел – </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Text;</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Наличност – </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Number;</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Цена – </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Currency;</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Напишете:</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Заявка за създаване на таблицата </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laptops.</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Пет заявки, които зареждат в таблицата следните кортежи:</a:t>
            </a: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1200" b="1"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1200" b="1"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800" dirty="0"/>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800" dirty="0"/>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800" dirty="0"/>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800" dirty="0"/>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800" dirty="0"/>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800" dirty="0"/>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bg-BG" altLang="bg-BG" sz="800" dirty="0"/>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Заявка, която да изтрива данните за модел лаптоп – </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15FDR7.</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Заявка, която извежда общата сума (наличност*цена), с добавена ДДС стойност (20%) към цената, за всички модели.</a:t>
            </a:r>
            <a:endParaRPr kumimoji="0" lang="bg-BG" altLang="bg-BG"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Заявка, която намира броят на всички наличности, от марката лаптопи – </a:t>
            </a:r>
            <a:r>
              <a:rPr kumimoji="0" lang="en-US"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Laptop1</a:t>
            </a: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03C2A575-11D8-4192-ACEC-B3B455DF13DE}"/>
              </a:ext>
            </a:extLst>
          </p:cNvPr>
          <p:cNvPicPr>
            <a:picLocks noChangeAspect="1"/>
          </p:cNvPicPr>
          <p:nvPr/>
        </p:nvPicPr>
        <p:blipFill>
          <a:blip r:embed="rId2"/>
          <a:stretch>
            <a:fillRect/>
          </a:stretch>
        </p:blipFill>
        <p:spPr>
          <a:xfrm>
            <a:off x="461913" y="2466378"/>
            <a:ext cx="4956478" cy="2164268"/>
          </a:xfrm>
          <a:prstGeom prst="rect">
            <a:avLst/>
          </a:prstGeom>
        </p:spPr>
      </p:pic>
    </p:spTree>
    <p:extLst>
      <p:ext uri="{BB962C8B-B14F-4D97-AF65-F5344CB8AC3E}">
        <p14:creationId xmlns:p14="http://schemas.microsoft.com/office/powerpoint/2010/main" val="381878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CEDA-871A-4E29-8FD5-E629D7B57211}"/>
              </a:ext>
            </a:extLst>
          </p:cNvPr>
          <p:cNvSpPr>
            <a:spLocks noGrp="1"/>
          </p:cNvSpPr>
          <p:nvPr>
            <p:ph type="title"/>
          </p:nvPr>
        </p:nvSpPr>
        <p:spPr>
          <a:xfrm>
            <a:off x="461913" y="5634055"/>
            <a:ext cx="8596668" cy="1320800"/>
          </a:xfrm>
        </p:spPr>
        <p:txBody>
          <a:bodyPr>
            <a:normAutofit/>
          </a:bodyPr>
          <a:lstStyle/>
          <a:p>
            <a:r>
              <a:rPr lang="bg-BG" sz="2800" dirty="0"/>
              <a:t>Брой ученици с 0 точки – 78</a:t>
            </a:r>
            <a:br>
              <a:rPr lang="bg-BG" sz="2800" dirty="0"/>
            </a:br>
            <a:r>
              <a:rPr lang="bg-BG" sz="2800" dirty="0"/>
              <a:t>Брой ученици с максимален брой 20 точки - 39</a:t>
            </a:r>
          </a:p>
        </p:txBody>
      </p:sp>
      <p:sp>
        <p:nvSpPr>
          <p:cNvPr id="5" name="Rectangle 1">
            <a:extLst>
              <a:ext uri="{FF2B5EF4-FFF2-40B4-BE49-F238E27FC236}">
                <a16:creationId xmlns:a16="http://schemas.microsoft.com/office/drawing/2014/main" id="{82C353E0-9E00-4B8F-98EA-DDD86A3174EC}"/>
              </a:ext>
            </a:extLst>
          </p:cNvPr>
          <p:cNvSpPr>
            <a:spLocks noChangeArrowheads="1"/>
          </p:cNvSpPr>
          <p:nvPr/>
        </p:nvSpPr>
        <p:spPr bwMode="auto">
          <a:xfrm>
            <a:off x="197963" y="240200"/>
            <a:ext cx="696640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sz="3600" b="0" i="0" u="none" strike="noStrike" kern="1200" cap="none" spc="0" normalizeH="0" baseline="0" noProof="0" dirty="0">
                <a:ln>
                  <a:noFill/>
                </a:ln>
                <a:solidFill>
                  <a:srgbClr val="90C226"/>
                </a:solidFill>
                <a:effectLst/>
                <a:uLnTx/>
                <a:uFillTx/>
                <a:latin typeface="Trebuchet MS" panose="020B0603020202020204"/>
                <a:ea typeface="+mj-ea"/>
                <a:cs typeface="+mj-cs"/>
              </a:rPr>
              <a:t>ЗАД. 28</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sz="1200" b="0" i="0" u="none" strike="noStrike" kern="1200" cap="none" spc="0" normalizeH="0" baseline="0" noProof="0" dirty="0">
              <a:ln>
                <a:noFill/>
              </a:ln>
              <a:solidFill>
                <a:srgbClr val="90C226"/>
              </a:solidFill>
              <a:effectLst/>
              <a:uLnTx/>
              <a:uFillTx/>
              <a:latin typeface="Trebuchet MS" panose="020B0603020202020204"/>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D9334042-DAAB-43F7-991D-0D8F3E71DF22}"/>
              </a:ext>
            </a:extLst>
          </p:cNvPr>
          <p:cNvSpPr>
            <a:spLocks noChangeArrowheads="1"/>
          </p:cNvSpPr>
          <p:nvPr/>
        </p:nvSpPr>
        <p:spPr bwMode="auto">
          <a:xfrm>
            <a:off x="461913" y="3007945"/>
            <a:ext cx="76735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20675" algn="l"/>
              </a:tabLst>
              <a:defRPr>
                <a:solidFill>
                  <a:schemeClr val="tx1"/>
                </a:solidFill>
                <a:latin typeface="Arial" panose="020B0604020202020204" pitchFamily="34" charset="0"/>
              </a:defRPr>
            </a:lvl1pPr>
            <a:lvl2pPr eaLnBrk="0" fontAlgn="base" hangingPunct="0">
              <a:spcBef>
                <a:spcPct val="0"/>
              </a:spcBef>
              <a:spcAft>
                <a:spcPct val="0"/>
              </a:spcAft>
              <a:tabLst>
                <a:tab pos="320675" algn="l"/>
              </a:tabLst>
              <a:defRPr>
                <a:solidFill>
                  <a:schemeClr val="tx1"/>
                </a:solidFill>
                <a:latin typeface="Arial" panose="020B0604020202020204" pitchFamily="34" charset="0"/>
              </a:defRPr>
            </a:lvl2pPr>
            <a:lvl3pPr eaLnBrk="0" fontAlgn="base" hangingPunct="0">
              <a:spcBef>
                <a:spcPct val="0"/>
              </a:spcBef>
              <a:spcAft>
                <a:spcPct val="0"/>
              </a:spcAft>
              <a:tabLst>
                <a:tab pos="320675" algn="l"/>
              </a:tabLst>
              <a:defRPr>
                <a:solidFill>
                  <a:schemeClr val="tx1"/>
                </a:solidFill>
                <a:latin typeface="Arial" panose="020B0604020202020204" pitchFamily="34" charset="0"/>
              </a:defRPr>
            </a:lvl3pPr>
            <a:lvl4pPr eaLnBrk="0" fontAlgn="base" hangingPunct="0">
              <a:spcBef>
                <a:spcPct val="0"/>
              </a:spcBef>
              <a:spcAft>
                <a:spcPct val="0"/>
              </a:spcAft>
              <a:tabLst>
                <a:tab pos="320675" algn="l"/>
              </a:tabLst>
              <a:defRPr>
                <a:solidFill>
                  <a:schemeClr val="tx1"/>
                </a:solidFill>
                <a:latin typeface="Arial" panose="020B0604020202020204" pitchFamily="34" charset="0"/>
              </a:defRPr>
            </a:lvl4pPr>
            <a:lvl5pPr eaLnBrk="0" fontAlgn="base" hangingPunct="0">
              <a:spcBef>
                <a:spcPct val="0"/>
              </a:spcBef>
              <a:spcAft>
                <a:spcPct val="0"/>
              </a:spcAft>
              <a:tabLst>
                <a:tab pos="320675" algn="l"/>
              </a:tabLst>
              <a:defRPr>
                <a:solidFill>
                  <a:schemeClr val="tx1"/>
                </a:solidFill>
                <a:latin typeface="Arial" panose="020B0604020202020204" pitchFamily="34" charset="0"/>
              </a:defRPr>
            </a:lvl5pPr>
            <a:lvl6pPr eaLnBrk="0" fontAlgn="base" hangingPunct="0">
              <a:spcBef>
                <a:spcPct val="0"/>
              </a:spcBef>
              <a:spcAft>
                <a:spcPct val="0"/>
              </a:spcAft>
              <a:tabLst>
                <a:tab pos="320675" algn="l"/>
              </a:tabLst>
              <a:defRPr>
                <a:solidFill>
                  <a:schemeClr val="tx1"/>
                </a:solidFill>
                <a:latin typeface="Arial" panose="020B0604020202020204" pitchFamily="34" charset="0"/>
              </a:defRPr>
            </a:lvl6pPr>
            <a:lvl7pPr eaLnBrk="0" fontAlgn="base" hangingPunct="0">
              <a:spcBef>
                <a:spcPct val="0"/>
              </a:spcBef>
              <a:spcAft>
                <a:spcPct val="0"/>
              </a:spcAft>
              <a:tabLst>
                <a:tab pos="320675" algn="l"/>
              </a:tabLst>
              <a:defRPr>
                <a:solidFill>
                  <a:schemeClr val="tx1"/>
                </a:solidFill>
                <a:latin typeface="Arial" panose="020B0604020202020204" pitchFamily="34" charset="0"/>
              </a:defRPr>
            </a:lvl7pPr>
            <a:lvl8pPr eaLnBrk="0" fontAlgn="base" hangingPunct="0">
              <a:spcBef>
                <a:spcPct val="0"/>
              </a:spcBef>
              <a:spcAft>
                <a:spcPct val="0"/>
              </a:spcAft>
              <a:tabLst>
                <a:tab pos="320675" algn="l"/>
              </a:tabLst>
              <a:defRPr>
                <a:solidFill>
                  <a:schemeClr val="tx1"/>
                </a:solidFill>
                <a:latin typeface="Arial" panose="020B0604020202020204" pitchFamily="34" charset="0"/>
              </a:defRPr>
            </a:lvl8pPr>
            <a:lvl9pPr eaLnBrk="0" fontAlgn="base" hangingPunct="0">
              <a:spcBef>
                <a:spcPct val="0"/>
              </a:spcBef>
              <a:spcAft>
                <a:spcPct val="0"/>
              </a:spcAft>
              <a:tabLst>
                <a:tab pos="320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bg-BG" altLang="bg-BG" sz="1200" b="1" i="0" u="none" strike="noStrike" cap="none" normalizeH="0" baseline="0" dirty="0">
                <a:ln>
                  <a:noFill/>
                </a:ln>
                <a:solidFill>
                  <a:schemeClr val="tx1"/>
                </a:solidFill>
                <a:effectLst/>
                <a:latin typeface="Calibri" panose="020F0502020204030204" pitchFamily="34" charset="0"/>
                <a:ea typeface="Consolas" panose="020B0609020204030204" pitchFamily="49" charset="0"/>
                <a:cs typeface="Times New Roman" panose="02020603050405020304" pitchFamily="18" charset="0"/>
              </a:rPr>
              <a:t>.</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B5398410-2D4F-4856-BC9A-7467FF6843AD}"/>
              </a:ext>
            </a:extLst>
          </p:cNvPr>
          <p:cNvSpPr>
            <a:spLocks noChangeArrowheads="1"/>
          </p:cNvSpPr>
          <p:nvPr/>
        </p:nvSpPr>
        <p:spPr bwMode="auto">
          <a:xfrm>
            <a:off x="1" y="793295"/>
            <a:ext cx="947393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u="none"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А) Напишете метод, който получава като аргументи обект, представляващ списък </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(обект от клас в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C# /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ArrayList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в Java) с елементи цели числа, и цяло число K. Методът трябва да премахне от списъка всички елементи, за които сумата от цифрите им се дели без остатък на K. Резултатът да се получава в същия списък.</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Б) Напишете метод, който получава като аргумент обект, представляващ списък (обект от клас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в C# /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ArrayList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в Java) с елементи цели числа, и го подрежда в нарастващ ред на сумата от цифрите на тези числа.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В) Напишете метод, който получава като аргумент символен низ - име на текстов файл. Методът трябва да прочете от файла с това име цели числа, разделени с нови редове, и да ги запише в списък, който да върне като резултат. Погрижете се да прихванете и обработите възможните изключения при работа с файла.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bg-BG" altLang="bg-BG" sz="1400" b="0" i="0"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Г) Напишете програма, която чрез използване на описаните по-горе методи, прочита от стандартния вход име на файл и цяло число K. След това прочита от текстов файл с това име цели числа в списък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в C# /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ArrayList</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в Java) и премахва от списъка всички елементи, чиято сума от цифрите се дели на K. Да се изведе на </a:t>
            </a:r>
            <a:r>
              <a:rPr kumimoji="0" lang="bg-BG" altLang="bg-BG" sz="1400" b="1" i="0" strike="noStrike" cap="none" normalizeH="0" baseline="0" dirty="0" err="1">
                <a:ln>
                  <a:noFill/>
                </a:ln>
                <a:effectLst/>
                <a:latin typeface="Calibri" panose="020F0502020204030204" pitchFamily="34" charset="0"/>
                <a:ea typeface="Consolas" panose="020B0609020204030204" pitchFamily="49" charset="0"/>
                <a:cs typeface="Times New Roman" panose="02020603050405020304" pitchFamily="18" charset="0"/>
              </a:rPr>
              <a:t>екранастандартен</a:t>
            </a:r>
            <a:r>
              <a:rPr kumimoji="0" lang="bg-BG" altLang="bg-BG" sz="1400" b="1" i="0" strike="noStrike" cap="none" normalizeH="0" baseline="0" dirty="0">
                <a:ln>
                  <a:noFill/>
                </a:ln>
                <a:effectLst/>
                <a:latin typeface="Calibri" panose="020F0502020204030204" pitchFamily="34" charset="0"/>
                <a:ea typeface="Consolas" panose="020B0609020204030204" pitchFamily="49" charset="0"/>
                <a:cs typeface="Times New Roman" panose="02020603050405020304" pitchFamily="18" charset="0"/>
              </a:rPr>
              <a:t> изход полученият като резултат списък, подреден в нарастващ ред на сумата от цифрите на числата в него.</a:t>
            </a:r>
            <a:endParaRPr kumimoji="0" lang="bg-BG" altLang="bg-BG" sz="1400" b="0" i="0" strike="noStrike" cap="none" normalizeH="0" baseline="0" dirty="0">
              <a:ln>
                <a:noFill/>
              </a:ln>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5F56A5DE-496F-4991-89E9-B6F22FD430A1}"/>
              </a:ext>
            </a:extLst>
          </p:cNvPr>
          <p:cNvGraphicFramePr>
            <a:graphicFrameLocks noGrp="1"/>
          </p:cNvGraphicFramePr>
          <p:nvPr>
            <p:extLst>
              <p:ext uri="{D42A27DB-BD31-4B8C-83A1-F6EECF244321}">
                <p14:modId xmlns:p14="http://schemas.microsoft.com/office/powerpoint/2010/main" val="1691183699"/>
              </p:ext>
            </p:extLst>
          </p:nvPr>
        </p:nvGraphicFramePr>
        <p:xfrm>
          <a:off x="375992" y="4231032"/>
          <a:ext cx="3305175" cy="1341120"/>
        </p:xfrm>
        <a:graphic>
          <a:graphicData uri="http://schemas.openxmlformats.org/drawingml/2006/table">
            <a:tbl>
              <a:tblPr/>
              <a:tblGrid>
                <a:gridCol w="3305175">
                  <a:extLst>
                    <a:ext uri="{9D8B030D-6E8A-4147-A177-3AD203B41FA5}">
                      <a16:colId xmlns:a16="http://schemas.microsoft.com/office/drawing/2014/main" val="3364513603"/>
                    </a:ext>
                  </a:extLst>
                </a:gridCol>
              </a:tblGrid>
              <a:tr h="0">
                <a:tc>
                  <a:txBody>
                    <a:bodyPr/>
                    <a:lstStyle/>
                    <a:p>
                      <a:r>
                        <a:rPr lang="bg-BG" sz="1100">
                          <a:effectLst/>
                          <a:latin typeface="Consolas" panose="020B0609020204030204" pitchFamily="49" charset="0"/>
                          <a:ea typeface="Consolas" panose="020B0609020204030204" pitchFamily="49" charset="0"/>
                          <a:cs typeface="Consolas" panose="020B0609020204030204" pitchFamily="49" charset="0"/>
                        </a:rPr>
                        <a:t>Примерен вход от файла: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p>
                      <a:r>
                        <a:rPr lang="bg-BG" sz="1100">
                          <a:effectLst/>
                          <a:latin typeface="Consolas" panose="020B0609020204030204" pitchFamily="49" charset="0"/>
                          <a:ea typeface="Consolas" panose="020B0609020204030204" pitchFamily="49" charset="0"/>
                          <a:cs typeface="Consolas" panose="020B0609020204030204" pitchFamily="49" charset="0"/>
                        </a:rPr>
                        <a:t>21 32 44 42 11 100 101 12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p>
                      <a:r>
                        <a:rPr lang="bg-BG" sz="1100">
                          <a:effectLst/>
                          <a:latin typeface="Consolas" panose="020B0609020204030204" pitchFamily="49" charset="0"/>
                          <a:ea typeface="Consolas" panose="020B0609020204030204" pitchFamily="49" charset="0"/>
                          <a:cs typeface="Consolas" panose="020B0609020204030204" pitchFamily="49" charset="0"/>
                        </a:rPr>
                        <a:t>Изход на екрана при K = 3:</a:t>
                      </a:r>
                      <a:br>
                        <a:rPr lang="en-US" sz="1100">
                          <a:effectLst/>
                          <a:latin typeface="Calibri" panose="020F0502020204030204" pitchFamily="34" charset="0"/>
                          <a:ea typeface="Calibri" panose="020F0502020204030204" pitchFamily="34" charset="0"/>
                          <a:cs typeface="Times New Roman" panose="02020603050405020304" pitchFamily="18" charset="0"/>
                        </a:rPr>
                      </a:br>
                      <a:r>
                        <a:rPr lang="bg-BG" sz="1100">
                          <a:effectLst/>
                          <a:latin typeface="Consolas" panose="020B0609020204030204" pitchFamily="49" charset="0"/>
                          <a:ea typeface="Consolas" panose="020B0609020204030204" pitchFamily="49" charset="0"/>
                          <a:cs typeface="Consolas" panose="020B0609020204030204" pitchFamily="49" charset="0"/>
                        </a:rPr>
                        <a:t>100 11 101 32 44</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216791"/>
                  </a:ext>
                </a:extLst>
              </a:tr>
              <a:tr h="0">
                <a:tc>
                  <a:txBody>
                    <a:bodyPr/>
                    <a:lstStyle/>
                    <a:p>
                      <a:r>
                        <a:rPr lang="bg-BG" sz="1100" dirty="0">
                          <a:effectLst/>
                          <a:latin typeface="Consolas" panose="020B0609020204030204" pitchFamily="49" charset="0"/>
                          <a:ea typeface="Consolas" panose="020B0609020204030204" pitchFamily="49" charset="0"/>
                          <a:cs typeface="Consolas" panose="020B0609020204030204" pitchFamily="49" charset="0"/>
                        </a:rPr>
                        <a:t>Примерен вход от файла: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21 32 44 42 11 100 101 12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100" dirty="0">
                          <a:effectLst/>
                          <a:latin typeface="Consolas" panose="020B0609020204030204" pitchFamily="49" charset="0"/>
                          <a:ea typeface="Consolas" panose="020B0609020204030204" pitchFamily="49" charset="0"/>
                          <a:cs typeface="Consolas" panose="020B0609020204030204" pitchFamily="49" charset="0"/>
                        </a:rPr>
                        <a:t>Изход на екрана при K = 4:</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bg-BG" sz="1100" dirty="0">
                          <a:effectLst/>
                          <a:latin typeface="Consolas" panose="020B0609020204030204" pitchFamily="49" charset="0"/>
                          <a:ea typeface="Consolas" panose="020B0609020204030204" pitchFamily="49" charset="0"/>
                          <a:cs typeface="Consolas" panose="020B0609020204030204" pitchFamily="49" charset="0"/>
                        </a:rPr>
                        <a:t>100 11 101 21 12 32 42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165092"/>
                  </a:ext>
                </a:extLst>
              </a:tr>
            </a:tbl>
          </a:graphicData>
        </a:graphic>
      </p:graphicFrame>
    </p:spTree>
    <p:extLst>
      <p:ext uri="{BB962C8B-B14F-4D97-AF65-F5344CB8AC3E}">
        <p14:creationId xmlns:p14="http://schemas.microsoft.com/office/powerpoint/2010/main" val="19897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22" y="1241196"/>
            <a:ext cx="8596668" cy="2119532"/>
          </a:xfrm>
        </p:spPr>
        <p:txBody>
          <a:bodyPr/>
          <a:lstStyle/>
          <a:p>
            <a:pPr algn="ctr"/>
            <a:r>
              <a:rPr lang="bg-BG" dirty="0"/>
              <a:t>Благодаря </a:t>
            </a:r>
            <a:br>
              <a:rPr lang="bg-BG" dirty="0"/>
            </a:br>
            <a:r>
              <a:rPr lang="bg-BG" dirty="0"/>
              <a:t>за </a:t>
            </a:r>
            <a:br>
              <a:rPr lang="bg-BG" dirty="0"/>
            </a:br>
            <a:r>
              <a:rPr lang="bg-BG" dirty="0"/>
              <a:t>вниманието!</a:t>
            </a:r>
          </a:p>
        </p:txBody>
      </p:sp>
      <p:sp>
        <p:nvSpPr>
          <p:cNvPr id="3" name="TextBox 2"/>
          <p:cNvSpPr txBox="1"/>
          <p:nvPr/>
        </p:nvSpPr>
        <p:spPr>
          <a:xfrm>
            <a:off x="5425733" y="3621552"/>
            <a:ext cx="4149969" cy="2585323"/>
          </a:xfrm>
          <a:prstGeom prst="rect">
            <a:avLst/>
          </a:prstGeom>
          <a:noFill/>
        </p:spPr>
        <p:txBody>
          <a:bodyPr wrap="square" rtlCol="0">
            <a:spAutoFit/>
          </a:bodyPr>
          <a:lstStyle/>
          <a:p>
            <a:pPr marL="0" marR="0">
              <a:spcBef>
                <a:spcPts val="0"/>
              </a:spcBef>
              <a:spcAft>
                <a:spcPts val="0"/>
              </a:spcAft>
            </a:pPr>
            <a:r>
              <a:rPr lang="bg-BG" sz="18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Ралица Войнова-Найденова</a:t>
            </a:r>
            <a:endParaRPr lang="en-US" sz="18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bg-BG" i="1" dirty="0">
                <a:solidFill>
                  <a:srgbClr val="508927"/>
                </a:solidFill>
                <a:latin typeface="Times New Roman" panose="02020603050405020304" pitchFamily="18" charset="0"/>
                <a:ea typeface="Calibri" panose="020F0502020204030204" pitchFamily="34" charset="0"/>
                <a:cs typeface="Times New Roman" panose="02020603050405020304" pitchFamily="18" charset="0"/>
              </a:rPr>
              <a:t>Държавен</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експерт</a:t>
            </a:r>
            <a:endParaRPr lang="en-US" sz="1800"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Дирекция</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Съдържание</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на</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предучилищното</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и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училищното</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образование</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Министерство</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на</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образованието</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и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науката</a:t>
            </a:r>
            <a:endParaRPr lang="en-US" sz="1800"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бул</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Княз</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Дондуков</a:t>
            </a:r>
            <a:r>
              <a:rPr lang="en-US" sz="1800" i="1"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 №2A, София 1000, </a:t>
            </a:r>
            <a:r>
              <a:rPr lang="en-US" sz="1800" i="1" dirty="0" err="1">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rPr>
              <a:t>България</a:t>
            </a:r>
            <a:endParaRPr lang="en-US" sz="1800" dirty="0">
              <a:solidFill>
                <a:srgbClr val="508927"/>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85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59" y="0"/>
            <a:ext cx="8596668" cy="1300163"/>
          </a:xfrm>
        </p:spPr>
        <p:txBody>
          <a:bodyPr>
            <a:normAutofit/>
          </a:bodyPr>
          <a:lstStyle/>
          <a:p>
            <a:r>
              <a:rPr lang="bg-BG" dirty="0"/>
              <a:t>ПРЕДИЗВИКАТЕЛСТВОТО </a:t>
            </a:r>
            <a:br>
              <a:rPr lang="bg-BG" dirty="0">
                <a:solidFill>
                  <a:srgbClr val="586838"/>
                </a:solidFill>
              </a:rPr>
            </a:br>
            <a:r>
              <a:rPr lang="bg-BG" dirty="0">
                <a:solidFill>
                  <a:srgbClr val="586838"/>
                </a:solidFill>
              </a:rPr>
              <a:t>                   </a:t>
            </a:r>
            <a:r>
              <a:rPr lang="bg-BG" b="1" dirty="0">
                <a:solidFill>
                  <a:schemeClr val="accent2"/>
                </a:solidFill>
              </a:rPr>
              <a:t>ДЗИ</a:t>
            </a:r>
            <a:r>
              <a:rPr lang="bg-BG" dirty="0">
                <a:solidFill>
                  <a:schemeClr val="accent3"/>
                </a:solidFill>
              </a:rPr>
              <a:t> по ИНФОРМАТИКА</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86525423"/>
              </p:ext>
            </p:extLst>
          </p:nvPr>
        </p:nvGraphicFramePr>
        <p:xfrm>
          <a:off x="377423" y="1257301"/>
          <a:ext cx="8596312" cy="5600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934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112"/>
            <a:ext cx="8596668" cy="1320800"/>
          </a:xfrm>
        </p:spPr>
        <p:txBody>
          <a:bodyPr/>
          <a:lstStyle/>
          <a:p>
            <a:pPr algn="ctr"/>
            <a:r>
              <a:rPr lang="bg-BG" b="1" dirty="0">
                <a:solidFill>
                  <a:schemeClr val="accent2"/>
                </a:solidFill>
              </a:rPr>
              <a:t>ДЗИ</a:t>
            </a:r>
            <a:r>
              <a:rPr lang="bg-BG" dirty="0">
                <a:solidFill>
                  <a:srgbClr val="586838"/>
                </a:solidFill>
              </a:rPr>
              <a:t> </a:t>
            </a:r>
            <a:r>
              <a:rPr lang="bg-BG" dirty="0">
                <a:solidFill>
                  <a:schemeClr val="accent3"/>
                </a:solidFill>
              </a:rPr>
              <a:t>по предприемачество</a:t>
            </a:r>
            <a:br>
              <a:rPr lang="bg-BG" dirty="0">
                <a:solidFill>
                  <a:schemeClr val="accent3"/>
                </a:solidFill>
              </a:rPr>
            </a:br>
            <a:r>
              <a:rPr kumimoji="0" lang="bg-BG" sz="2000" b="0" i="1" u="none" strike="noStrike" kern="1200" cap="none" spc="0" normalizeH="0" baseline="0" noProof="0" dirty="0">
                <a:ln>
                  <a:noFill/>
                </a:ln>
                <a:solidFill>
                  <a:srgbClr val="90C226"/>
                </a:solidFill>
                <a:effectLst/>
                <a:uLnTx/>
                <a:uFillTx/>
                <a:latin typeface="Trebuchet MS" panose="020B0603020202020204"/>
                <a:ea typeface="+mj-ea"/>
                <a:cs typeface="+mj-cs"/>
              </a:rPr>
              <a:t>(участие по региони)</a:t>
            </a:r>
            <a:endParaRPr lang="bg-BG" sz="2400" i="1" dirty="0">
              <a:solidFill>
                <a:schemeClr val="accent3"/>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99992476"/>
              </p:ext>
            </p:extLst>
          </p:nvPr>
        </p:nvGraphicFramePr>
        <p:xfrm>
          <a:off x="-219807" y="1428862"/>
          <a:ext cx="8596312" cy="52910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943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09" y="1"/>
            <a:ext cx="8596668" cy="1428750"/>
          </a:xfrm>
        </p:spPr>
        <p:txBody>
          <a:bodyPr>
            <a:normAutofit fontScale="90000"/>
          </a:bodyPr>
          <a:lstStyle/>
          <a:p>
            <a:pPr algn="ctr"/>
            <a:r>
              <a:rPr lang="bg-BG" dirty="0"/>
              <a:t>Брой на зрелостниците, </a:t>
            </a:r>
            <a:br>
              <a:rPr lang="bg-BG" dirty="0"/>
            </a:br>
            <a:r>
              <a:rPr lang="bg-BG" dirty="0"/>
              <a:t>положили ДЗИ по информатика</a:t>
            </a:r>
            <a:br>
              <a:rPr lang="bg-BG" dirty="0"/>
            </a:br>
            <a:r>
              <a:rPr lang="bg-BG" sz="2200" i="1" dirty="0"/>
              <a:t>(по региони)</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4471429"/>
              </p:ext>
            </p:extLst>
          </p:nvPr>
        </p:nvGraphicFramePr>
        <p:xfrm>
          <a:off x="-628650" y="1514475"/>
          <a:ext cx="9772650" cy="5343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41329503-028F-4608-9EC5-A52BFF1B46F6}"/>
              </a:ext>
            </a:extLst>
          </p:cNvPr>
          <p:cNvGraphicFramePr>
            <a:graphicFrameLocks/>
          </p:cNvGraphicFramePr>
          <p:nvPr>
            <p:extLst>
              <p:ext uri="{D42A27DB-BD31-4B8C-83A1-F6EECF244321}">
                <p14:modId xmlns:p14="http://schemas.microsoft.com/office/powerpoint/2010/main" val="2818010810"/>
              </p:ext>
            </p:extLst>
          </p:nvPr>
        </p:nvGraphicFramePr>
        <p:xfrm>
          <a:off x="782424" y="1677971"/>
          <a:ext cx="8201319" cy="4044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603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6" y="970961"/>
            <a:ext cx="8596668" cy="1930400"/>
          </a:xfrm>
        </p:spPr>
        <p:txBody>
          <a:bodyPr>
            <a:normAutofit fontScale="90000"/>
          </a:bodyPr>
          <a:lstStyle/>
          <a:p>
            <a:pPr algn="ctr"/>
            <a:r>
              <a:rPr lang="bg-BG" b="1" dirty="0"/>
              <a:t>РЕЗУЛТАТИ </a:t>
            </a:r>
            <a:br>
              <a:rPr lang="bg-BG" dirty="0"/>
            </a:br>
            <a:r>
              <a:rPr lang="bg-BG" dirty="0">
                <a:solidFill>
                  <a:schemeClr val="accent3"/>
                </a:solidFill>
              </a:rPr>
              <a:t>от ДЗИ по информатика</a:t>
            </a:r>
            <a:br>
              <a:rPr lang="bg-BG" dirty="0"/>
            </a:br>
            <a:br>
              <a:rPr lang="bg-BG" dirty="0"/>
            </a:br>
            <a:r>
              <a:rPr lang="bg-BG" sz="2400" i="1" dirty="0">
                <a:solidFill>
                  <a:schemeClr val="accent2">
                    <a:lumMod val="75000"/>
                  </a:schemeClr>
                </a:solidFill>
              </a:rPr>
              <a:t>среден резултат – добър 4,16</a:t>
            </a:r>
          </a:p>
        </p:txBody>
      </p:sp>
      <p:sp>
        <p:nvSpPr>
          <p:cNvPr id="4" name="Content Placeholder 3">
            <a:extLst>
              <a:ext uri="{FF2B5EF4-FFF2-40B4-BE49-F238E27FC236}">
                <a16:creationId xmlns:a16="http://schemas.microsoft.com/office/drawing/2014/main" id="{D1C856DA-1EF8-4DB7-AEF9-825F16FBBBFD}"/>
              </a:ext>
            </a:extLst>
          </p:cNvPr>
          <p:cNvSpPr>
            <a:spLocks noGrp="1"/>
          </p:cNvSpPr>
          <p:nvPr>
            <p:ph idx="1"/>
          </p:nvPr>
        </p:nvSpPr>
        <p:spPr>
          <a:xfrm>
            <a:off x="-708406" y="3429000"/>
            <a:ext cx="8596668" cy="3880773"/>
          </a:xfrm>
        </p:spPr>
        <p:txBody>
          <a:bodyPr/>
          <a:lstStyle/>
          <a:p>
            <a:pPr marL="0" indent="0">
              <a:buNone/>
            </a:pPr>
            <a:r>
              <a:rPr lang="bg-BG" dirty="0"/>
              <a:t>                                Брой оценки отличен 6 – 20;</a:t>
            </a:r>
          </a:p>
          <a:p>
            <a:pPr marL="0" indent="0">
              <a:buNone/>
            </a:pPr>
            <a:r>
              <a:rPr lang="bg-BG" dirty="0"/>
              <a:t>                                Брой оценки отличен – 40;</a:t>
            </a:r>
          </a:p>
          <a:p>
            <a:pPr marL="0" indent="0">
              <a:buNone/>
            </a:pPr>
            <a:r>
              <a:rPr lang="bg-BG" dirty="0"/>
              <a:t>                                Брой оценки среден – 20;</a:t>
            </a:r>
          </a:p>
          <a:p>
            <a:pPr marL="0" indent="0">
              <a:buNone/>
            </a:pPr>
            <a:r>
              <a:rPr lang="bg-BG" dirty="0"/>
              <a:t>                                Брой оценки слаб 2 - 48</a:t>
            </a:r>
          </a:p>
        </p:txBody>
      </p:sp>
      <p:pic>
        <p:nvPicPr>
          <p:cNvPr id="6" name="Picture 5">
            <a:extLst>
              <a:ext uri="{FF2B5EF4-FFF2-40B4-BE49-F238E27FC236}">
                <a16:creationId xmlns:a16="http://schemas.microsoft.com/office/drawing/2014/main" id="{D181E538-F0B6-4FF3-87BA-995BD4C44832}"/>
              </a:ext>
            </a:extLst>
          </p:cNvPr>
          <p:cNvPicPr>
            <a:picLocks noChangeAspect="1"/>
          </p:cNvPicPr>
          <p:nvPr/>
        </p:nvPicPr>
        <p:blipFill>
          <a:blip r:embed="rId2"/>
          <a:stretch>
            <a:fillRect/>
          </a:stretch>
        </p:blipFill>
        <p:spPr>
          <a:xfrm>
            <a:off x="5183057" y="3126623"/>
            <a:ext cx="4298334" cy="3171734"/>
          </a:xfrm>
          <a:prstGeom prst="rect">
            <a:avLst/>
          </a:prstGeom>
        </p:spPr>
      </p:pic>
    </p:spTree>
    <p:extLst>
      <p:ext uri="{BB962C8B-B14F-4D97-AF65-F5344CB8AC3E}">
        <p14:creationId xmlns:p14="http://schemas.microsoft.com/office/powerpoint/2010/main" val="370041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818"/>
            <a:ext cx="8596668" cy="1320800"/>
          </a:xfrm>
        </p:spPr>
        <p:txBody>
          <a:bodyPr/>
          <a:lstStyle/>
          <a:p>
            <a:pPr algn="ctr"/>
            <a:br>
              <a:rPr lang="bg-BG" dirty="0"/>
            </a:br>
            <a:endParaRPr lang="bg-BG" sz="2800" i="1" dirty="0">
              <a:solidFill>
                <a:schemeClr val="accent2">
                  <a:lumMod val="75000"/>
                </a:schemeClr>
              </a:solidFill>
            </a:endParaRPr>
          </a:p>
        </p:txBody>
      </p:sp>
      <p:graphicFrame>
        <p:nvGraphicFramePr>
          <p:cNvPr id="7" name="Content Placeholder 6">
            <a:extLst>
              <a:ext uri="{FF2B5EF4-FFF2-40B4-BE49-F238E27FC236}">
                <a16:creationId xmlns:a16="http://schemas.microsoft.com/office/drawing/2014/main" id="{EA6D27C3-3F99-4980-A92B-936FC0CE0361}"/>
              </a:ext>
            </a:extLst>
          </p:cNvPr>
          <p:cNvGraphicFramePr>
            <a:graphicFrameLocks noGrp="1"/>
          </p:cNvGraphicFramePr>
          <p:nvPr>
            <p:ph idx="1"/>
            <p:extLst>
              <p:ext uri="{D42A27DB-BD31-4B8C-83A1-F6EECF244321}">
                <p14:modId xmlns:p14="http://schemas.microsoft.com/office/powerpoint/2010/main" val="2835781933"/>
              </p:ext>
            </p:extLst>
          </p:nvPr>
        </p:nvGraphicFramePr>
        <p:xfrm>
          <a:off x="583594" y="1114213"/>
          <a:ext cx="9220281"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749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818"/>
            <a:ext cx="8596668" cy="1320800"/>
          </a:xfrm>
        </p:spPr>
        <p:txBody>
          <a:bodyPr/>
          <a:lstStyle/>
          <a:p>
            <a:pPr algn="ctr"/>
            <a:br>
              <a:rPr lang="bg-BG" dirty="0"/>
            </a:br>
            <a:endParaRPr lang="bg-BG" sz="2800" i="1" dirty="0">
              <a:solidFill>
                <a:schemeClr val="accent2">
                  <a:lumMod val="75000"/>
                </a:schemeClr>
              </a:solidFill>
            </a:endParaRPr>
          </a:p>
        </p:txBody>
      </p:sp>
      <p:graphicFrame>
        <p:nvGraphicFramePr>
          <p:cNvPr id="6" name="Content Placeholder 5">
            <a:extLst>
              <a:ext uri="{FF2B5EF4-FFF2-40B4-BE49-F238E27FC236}">
                <a16:creationId xmlns:a16="http://schemas.microsoft.com/office/drawing/2014/main" id="{8037E845-5285-4438-87DF-97174AB08235}"/>
              </a:ext>
            </a:extLst>
          </p:cNvPr>
          <p:cNvGraphicFramePr>
            <a:graphicFrameLocks noGrp="1"/>
          </p:cNvGraphicFramePr>
          <p:nvPr>
            <p:ph idx="1"/>
            <p:extLst>
              <p:ext uri="{D42A27DB-BD31-4B8C-83A1-F6EECF244321}">
                <p14:modId xmlns:p14="http://schemas.microsoft.com/office/powerpoint/2010/main" val="2629492510"/>
              </p:ext>
            </p:extLst>
          </p:nvPr>
        </p:nvGraphicFramePr>
        <p:xfrm>
          <a:off x="508180" y="499621"/>
          <a:ext cx="9173148" cy="5316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480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818"/>
            <a:ext cx="8596668" cy="1320800"/>
          </a:xfrm>
        </p:spPr>
        <p:txBody>
          <a:bodyPr>
            <a:normAutofit/>
          </a:bodyPr>
          <a:lstStyle/>
          <a:p>
            <a:pPr algn="ctr"/>
            <a:r>
              <a:rPr lang="bg-BG" sz="2800" i="1" dirty="0">
                <a:solidFill>
                  <a:schemeClr val="accent2">
                    <a:lumMod val="75000"/>
                  </a:schemeClr>
                </a:solidFill>
              </a:rPr>
              <a:t>Брой оценки отличен 6 и отличен</a:t>
            </a:r>
            <a:br>
              <a:rPr lang="bg-BG" sz="2800" i="1" dirty="0">
                <a:solidFill>
                  <a:schemeClr val="accent2">
                    <a:lumMod val="75000"/>
                  </a:schemeClr>
                </a:solidFill>
              </a:rPr>
            </a:br>
            <a:r>
              <a:rPr lang="bg-BG" sz="2800" i="1" dirty="0">
                <a:solidFill>
                  <a:schemeClr val="accent2">
                    <a:lumMod val="75000"/>
                  </a:schemeClr>
                </a:solidFill>
              </a:rPr>
              <a:t>по области</a:t>
            </a:r>
          </a:p>
        </p:txBody>
      </p:sp>
      <p:graphicFrame>
        <p:nvGraphicFramePr>
          <p:cNvPr id="7" name="Content Placeholder 6">
            <a:extLst>
              <a:ext uri="{FF2B5EF4-FFF2-40B4-BE49-F238E27FC236}">
                <a16:creationId xmlns:a16="http://schemas.microsoft.com/office/drawing/2014/main" id="{FBCC7700-86DA-4470-86B1-A808B1C95318}"/>
              </a:ext>
            </a:extLst>
          </p:cNvPr>
          <p:cNvGraphicFramePr>
            <a:graphicFrameLocks noGrp="1"/>
          </p:cNvGraphicFramePr>
          <p:nvPr>
            <p:ph idx="1"/>
            <p:extLst>
              <p:ext uri="{D42A27DB-BD31-4B8C-83A1-F6EECF244321}">
                <p14:modId xmlns:p14="http://schemas.microsoft.com/office/powerpoint/2010/main" val="3690288539"/>
              </p:ext>
            </p:extLst>
          </p:nvPr>
        </p:nvGraphicFramePr>
        <p:xfrm>
          <a:off x="677862" y="2160588"/>
          <a:ext cx="9333403"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317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72" y="150517"/>
            <a:ext cx="9239398" cy="1158342"/>
          </a:xfrm>
        </p:spPr>
        <p:txBody>
          <a:bodyPr>
            <a:normAutofit/>
          </a:bodyPr>
          <a:lstStyle/>
          <a:p>
            <a:pPr algn="ctr"/>
            <a:endParaRPr lang="bg-BG" sz="1100" dirty="0"/>
          </a:p>
        </p:txBody>
      </p:sp>
      <p:graphicFrame>
        <p:nvGraphicFramePr>
          <p:cNvPr id="6" name="Content Placeholder 5">
            <a:extLst>
              <a:ext uri="{FF2B5EF4-FFF2-40B4-BE49-F238E27FC236}">
                <a16:creationId xmlns:a16="http://schemas.microsoft.com/office/drawing/2014/main" id="{E287728A-8814-49AD-994C-4F3CEEDA26EE}"/>
              </a:ext>
            </a:extLst>
          </p:cNvPr>
          <p:cNvGraphicFramePr>
            <a:graphicFrameLocks noGrp="1"/>
          </p:cNvGraphicFramePr>
          <p:nvPr>
            <p:ph idx="1"/>
            <p:extLst>
              <p:ext uri="{D42A27DB-BD31-4B8C-83A1-F6EECF244321}">
                <p14:modId xmlns:p14="http://schemas.microsoft.com/office/powerpoint/2010/main" val="3823591184"/>
              </p:ext>
            </p:extLst>
          </p:nvPr>
        </p:nvGraphicFramePr>
        <p:xfrm>
          <a:off x="677863" y="1308859"/>
          <a:ext cx="9559646"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42845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н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н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2.xml><?xml version="1.0" encoding="utf-8"?>
<ds:datastoreItem xmlns:ds="http://schemas.openxmlformats.org/officeDocument/2006/customXml" ds:itemID="{CC24F515-356D-4532-BE08-F6D7771916F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2829</TotalTime>
  <Words>1337</Words>
  <Application>Microsoft Office PowerPoint</Application>
  <PresentationFormat>Widescreen</PresentationFormat>
  <Paragraphs>150</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Consolas</vt:lpstr>
      <vt:lpstr>Times New Roman</vt:lpstr>
      <vt:lpstr>Trebuchet MS</vt:lpstr>
      <vt:lpstr>Wingdings 3</vt:lpstr>
      <vt:lpstr>Facet</vt:lpstr>
      <vt:lpstr>Министерство на образованието и науката Дирекция „Съдържание на предучилищното и училищното образование“</vt:lpstr>
      <vt:lpstr>ПРЕДИЗВИКАТЕЛСТВОТО                     ДЗИ по ИНФОРМАТИКА</vt:lpstr>
      <vt:lpstr>ДЗИ по предприемачество (участие по региони)</vt:lpstr>
      <vt:lpstr>Брой на зрелостниците,  положили ДЗИ по информатика (по региони)</vt:lpstr>
      <vt:lpstr>РЕЗУЛТАТИ  от ДЗИ по информатика  среден резултат – добър 4,16</vt:lpstr>
      <vt:lpstr> </vt:lpstr>
      <vt:lpstr> </vt:lpstr>
      <vt:lpstr>Брой оценки отличен 6 и отличен по области</vt:lpstr>
      <vt:lpstr>PowerPoint Presentation</vt:lpstr>
      <vt:lpstr>Брой ученици с 0 точки – 35 Брой ученици с максимален брой 10 точки - 46</vt:lpstr>
      <vt:lpstr>Брой ученици с 0 точки – 40 Брой ученици с максимален брой 15 точки - 48</vt:lpstr>
      <vt:lpstr>Брой ученици с 0 точки – 44 Брой ученици с максимален брой 15 точки - 72</vt:lpstr>
      <vt:lpstr>Брой ученици с 0 точки – 78 Брой ученици с максимален брой 20 точки - 39</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Заглавие Lorem Ipsum</dc:title>
  <dc:creator>Aneliya Rusakova</dc:creator>
  <cp:lastModifiedBy>Ralitca Voinova</cp:lastModifiedBy>
  <cp:revision>139</cp:revision>
  <dcterms:created xsi:type="dcterms:W3CDTF">2022-08-25T07:03:33Z</dcterms:created>
  <dcterms:modified xsi:type="dcterms:W3CDTF">2022-09-09T07:52:39Z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