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91" r:id="rId5"/>
    <p:sldId id="293" r:id="rId6"/>
    <p:sldId id="292" r:id="rId7"/>
    <p:sldId id="294" r:id="rId8"/>
    <p:sldId id="276" r:id="rId9"/>
    <p:sldId id="277" r:id="rId10"/>
    <p:sldId id="278" r:id="rId11"/>
    <p:sldId id="279" r:id="rId12"/>
    <p:sldId id="285" r:id="rId13"/>
    <p:sldId id="286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(Борис Михов)</c:v>
                </c:pt>
                <c:pt idx="1">
                  <c:v>C2. Експедиция (Кинка Кирилова - Лупанова)</c:v>
                </c:pt>
                <c:pt idx="2">
                  <c:v>C3. Екипировка (Дениз Потурлиев)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(Борис Михов)</c:v>
                </c:pt>
                <c:pt idx="1">
                  <c:v>C2. Експедиция (Кинка Кирилова - Лупанова)</c:v>
                </c:pt>
                <c:pt idx="2">
                  <c:v>C3. Екипировка (Дениз Потурлиев)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</c:v>
                </c:pt>
                <c:pt idx="1">
                  <c:v>28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(Борис Михов)</c:v>
                </c:pt>
                <c:pt idx="1">
                  <c:v>C2. Експедиция (Кинка Кирилова - Лупанова)</c:v>
                </c:pt>
                <c:pt idx="2">
                  <c:v>C3. Екипировка (Дениз Потурлиев)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13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(Борис Михов)</c:v>
                </c:pt>
                <c:pt idx="1">
                  <c:v>C2. Експедиция (Кинка Кирилова - Лупанова)</c:v>
                </c:pt>
                <c:pt idx="2">
                  <c:v>C3. Екипировка (Дениз Потурлиев)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42</c:v>
                </c:pt>
                <c:pt idx="1">
                  <c:v>2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Разделяй и владей (Борис Михов)</c:v>
                </c:pt>
                <c:pt idx="1">
                  <c:v>C2. Експедиция (Кинка Кирилова - Лупанова)</c:v>
                </c:pt>
                <c:pt idx="2">
                  <c:v>C3. Екипировка (Дениз Потурлиев)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4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3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04600968225147E-2"/>
          <c:y val="1.7299464075972371E-2"/>
          <c:w val="0.8883287309980914"/>
          <c:h val="0.6598590381489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Двоични числа  с редуващи се цифри (Кинка Кирилова-Лупанова)</c:v>
                </c:pt>
                <c:pt idx="1">
                  <c:v>C2. Минимална разлика (Александър Гатев)</c:v>
                </c:pt>
                <c:pt idx="2">
                  <c:v>C3. Редици (Борис Михов)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Двоични числа  с редуващи се цифри (Кинка Кирилова-Лупанова)</c:v>
                </c:pt>
                <c:pt idx="1">
                  <c:v>C2. Минимална разлика (Александър Гатев)</c:v>
                </c:pt>
                <c:pt idx="2">
                  <c:v>C3. Редици (Борис Михов)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15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Двоични числа  с редуващи се цифри (Кинка Кирилова-Лупанова)</c:v>
                </c:pt>
                <c:pt idx="1">
                  <c:v>C2. Минимална разлика (Александър Гатев)</c:v>
                </c:pt>
                <c:pt idx="2">
                  <c:v>C3. Редици (Борис Михов)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14</c:v>
                </c:pt>
                <c:pt idx="1">
                  <c:v>26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Двоични числа  с редуващи се цифри (Кинка Кирилова-Лупанова)</c:v>
                </c:pt>
                <c:pt idx="1">
                  <c:v>C2. Минимална разлика (Александър Гатев)</c:v>
                </c:pt>
                <c:pt idx="2">
                  <c:v>C3. Редици (Борис Михов)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3</c:v>
                </c:pt>
                <c:pt idx="1">
                  <c:v>19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Двоични числа  с редуващи се цифри (Кинка Кирилова-Лупанова)</c:v>
                </c:pt>
                <c:pt idx="1">
                  <c:v>C2. Минимална разлика (Александър Гатев)</c:v>
                </c:pt>
                <c:pt idx="2">
                  <c:v>C3. Редици (Борис Михов)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25</c:v>
                </c:pt>
                <c:pt idx="1">
                  <c:v>4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5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Нива и скоби (Павел Петров)</c:v>
                </c:pt>
                <c:pt idx="1">
                  <c:v>C2. Оптимизация (Илиян Йорданов)</c:v>
                </c:pt>
                <c:pt idx="2">
                  <c:v>C3. Представяне (Борис Михов)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Нива и скоби (Павел Петров)</c:v>
                </c:pt>
                <c:pt idx="1">
                  <c:v>C2. Оптимизация (Илиян Йорданов)</c:v>
                </c:pt>
                <c:pt idx="2">
                  <c:v>C3. Представяне (Борис Михов)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Нива и скоби (Павел Петров)</c:v>
                </c:pt>
                <c:pt idx="1">
                  <c:v>C2. Оптимизация (Илиян Йорданов)</c:v>
                </c:pt>
                <c:pt idx="2">
                  <c:v>C3. Представяне (Борис Михов)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Нива и скоби (Павел Петров)</c:v>
                </c:pt>
                <c:pt idx="1">
                  <c:v>C2. Оптимизация (Илиян Йорданов)</c:v>
                </c:pt>
                <c:pt idx="2">
                  <c:v>C3. Представяне (Борис Михов)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</c:v>
                </c:pt>
                <c:pt idx="1">
                  <c:v>6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Нива и скоби (Павел Петров)</c:v>
                </c:pt>
                <c:pt idx="1">
                  <c:v>C2. Оптимизация (Илиян Йорданов)</c:v>
                </c:pt>
                <c:pt idx="2">
                  <c:v>C3. Представяне (Борис Михов)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2</c:v>
                </c:pt>
                <c:pt idx="1">
                  <c:v>19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2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Брой низове (Стоян Капралов)</c:v>
                </c:pt>
                <c:pt idx="1">
                  <c:v>C5. Шлюзове (Кинка Кирилова-Лупанова)</c:v>
                </c:pt>
                <c:pt idx="2">
                  <c:v>C6. Пътуване (Александър Гатев)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Брой низове (Стоян Капралов)</c:v>
                </c:pt>
                <c:pt idx="1">
                  <c:v>C5. Шлюзове (Кинка Кирилова-Лупанова)</c:v>
                </c:pt>
                <c:pt idx="2">
                  <c:v>C6. Пътуване (Александър Гатев)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Брой низове (Стоян Капралов)</c:v>
                </c:pt>
                <c:pt idx="1">
                  <c:v>C5. Шлюзове (Кинка Кирилова-Лупанова)</c:v>
                </c:pt>
                <c:pt idx="2">
                  <c:v>C6. Пътуване (Александър Гатев)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Брой низове (Стоян Капралов)</c:v>
                </c:pt>
                <c:pt idx="1">
                  <c:v>C5. Шлюзове (Кинка Кирилова-Лупанова)</c:v>
                </c:pt>
                <c:pt idx="2">
                  <c:v>C6. Пътуване (Александър Гатев)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4</c:v>
                </c:pt>
                <c:pt idx="1">
                  <c:v>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C4. Брой низове (Стоян Капралов)</c:v>
                </c:pt>
                <c:pt idx="1">
                  <c:v>C5. Шлюзове (Кинка Кирилова-Лупанова)</c:v>
                </c:pt>
                <c:pt idx="2">
                  <c:v>C6. Пътуване (Александър Гатев)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1</c:v>
                </c:pt>
                <c:pt idx="1">
                  <c:v>5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2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Обществена поръчка (Борис Михов)</c:v>
                </c:pt>
                <c:pt idx="1">
                  <c:v>C2. Неочаквана редица (Емил Келеведжиев)</c:v>
                </c:pt>
                <c:pt idx="2">
                  <c:v>C3. Парад (Кинка Кирилова-Лупанова)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Обществена поръчка (Борис Михов)</c:v>
                </c:pt>
                <c:pt idx="1">
                  <c:v>C2. Неочаквана редица (Емил Келеведжиев)</c:v>
                </c:pt>
                <c:pt idx="2">
                  <c:v>C3. Парад (Кинка Кирилова-Лупанова)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31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Обществена поръчка (Борис Михов)</c:v>
                </c:pt>
                <c:pt idx="1">
                  <c:v>C2. Неочаквана редица (Емил Келеведжиев)</c:v>
                </c:pt>
                <c:pt idx="2">
                  <c:v>C3. Парад (Кинка Кирилова-Лупанова)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Обществена поръчка (Борис Михов)</c:v>
                </c:pt>
                <c:pt idx="1">
                  <c:v>C2. Неочаквана редица (Емил Келеведжиев)</c:v>
                </c:pt>
                <c:pt idx="2">
                  <c:v>C3. Парад (Кинка Кирилова-Лупанова)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8</c:v>
                </c:pt>
                <c:pt idx="1">
                  <c:v>12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Обществена поръчка (Борис Михов)</c:v>
                </c:pt>
                <c:pt idx="1">
                  <c:v>C2. Неочаквана редица (Емил Келеведжиев)</c:v>
                </c:pt>
                <c:pt idx="2">
                  <c:v>C3. Парад (Кинка Кирилова-Лупанова)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32</c:v>
                </c:pt>
                <c:pt idx="1">
                  <c:v>0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57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4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100 т.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Чупи наред (Иван Лупов)</c:v>
                </c:pt>
                <c:pt idx="1">
                  <c:v>C2. Дестинации (Александър Гатев)</c:v>
                </c:pt>
                <c:pt idx="2">
                  <c:v>C3. Суми (Павел Петров)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F3-4535-8C0D-7D7A6C5A218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&gt;= 60 т.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Чупи наред (Иван Лупов)</c:v>
                </c:pt>
                <c:pt idx="1">
                  <c:v>C2. Дестинации (Александър Гатев)</c:v>
                </c:pt>
                <c:pt idx="2">
                  <c:v>C3. Суми (Павел Петров)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3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F3-4535-8C0D-7D7A6C5A218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&lt; 60 &amp; &gt; 30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Чупи наред (Иван Лупов)</c:v>
                </c:pt>
                <c:pt idx="1">
                  <c:v>C2. Дестинации (Александър Гатев)</c:v>
                </c:pt>
                <c:pt idx="2">
                  <c:v>C3. Суми (Павел Петров)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F3-4535-8C0D-7D7A6C5A218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&lt;= 30 т.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Чупи наред (Иван Лупов)</c:v>
                </c:pt>
                <c:pt idx="1">
                  <c:v>C2. Дестинации (Александър Гатев)</c:v>
                </c:pt>
                <c:pt idx="2">
                  <c:v>C3. Суми (Павел Петров)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0F3-4535-8C0D-7D7A6C5A218E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 т.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Лист1!$A$2:$A$4</c:f>
              <c:strCache>
                <c:ptCount val="3"/>
                <c:pt idx="0">
                  <c:v>C1. Чупи наред (Иван Лупов)</c:v>
                </c:pt>
                <c:pt idx="1">
                  <c:v>C2. Дестинации (Александър Гатев)</c:v>
                </c:pt>
                <c:pt idx="2">
                  <c:v>C3. Суми (Павел Петров)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38</c:v>
                </c:pt>
                <c:pt idx="1">
                  <c:v>32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B2-4DBF-87B6-078D345B6D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1398591"/>
        <c:axId val="298757807"/>
      </c:barChart>
      <c:catAx>
        <c:axId val="221398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98757807"/>
        <c:crosses val="autoZero"/>
        <c:auto val="1"/>
        <c:lblAlgn val="ctr"/>
        <c:lblOffset val="100"/>
        <c:noMultiLvlLbl val="0"/>
      </c:catAx>
      <c:valAx>
        <c:axId val="298757807"/>
        <c:scaling>
          <c:orientation val="minMax"/>
          <c:max val="5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  <c:crossAx val="221398591"/>
        <c:crosses val="autoZero"/>
        <c:crossBetween val="between"/>
        <c:majorUnit val="3"/>
        <c:minorUnit val="1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bg-BG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255738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934208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141712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081974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550742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4112909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 с карти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3370155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872113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063215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8766967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69152993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862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980831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11693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209290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45176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183707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FD4D290-6B72-4782-BE73-A94A5C04E594}" type="datetimeFigureOut">
              <a:rPr lang="bg-BG" smtClean="0"/>
              <a:t>21.9.2023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0B390-FD17-4E2B-8755-D71D8A466ED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74681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8AF4C48-F792-4AFE-97D9-9DE4D2DA3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088975" cy="3329581"/>
          </a:xfrm>
        </p:spPr>
        <p:txBody>
          <a:bodyPr>
            <a:noAutofit/>
          </a:bodyPr>
          <a:lstStyle/>
          <a:p>
            <a:r>
              <a:rPr lang="bg-BG" sz="5500" dirty="0"/>
              <a:t>СЪСТЕЗАНИЯТА ПО ИНФОРМАТИКА</a:t>
            </a:r>
            <a:r>
              <a:rPr lang="en-US" sz="5500" dirty="0"/>
              <a:t>,</a:t>
            </a:r>
            <a:r>
              <a:rPr lang="bg-BG" sz="5500" dirty="0"/>
              <a:t> ГРУПА </a:t>
            </a:r>
            <a:r>
              <a:rPr lang="en-US" sz="5500" dirty="0"/>
              <a:t>C</a:t>
            </a:r>
            <a:r>
              <a:rPr lang="bg-BG" sz="5500" dirty="0"/>
              <a:t> ПРЕЗ УЧЕБНАТА 20</a:t>
            </a:r>
            <a:r>
              <a:rPr lang="en-US" sz="5500" dirty="0"/>
              <a:t>22/20</a:t>
            </a:r>
            <a:r>
              <a:rPr lang="bg-BG" sz="5500" dirty="0"/>
              <a:t>2</a:t>
            </a:r>
            <a:r>
              <a:rPr lang="en-US" sz="5500" dirty="0"/>
              <a:t>3</a:t>
            </a:r>
            <a:endParaRPr lang="bg-BG" sz="5500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BE57A418-26A1-4089-BF58-36509E844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4777380"/>
            <a:ext cx="9088975" cy="86142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700460DF-DA72-4E2A-BC74-8BDEB15BFD46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87397998"/>
      </p:ext>
    </p:extLst>
  </p:cSld>
  <p:clrMapOvr>
    <a:masterClrMapping/>
  </p:clrMapOvr>
  <p:transition spd="slow" advTm="111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5927788"/>
              </p:ext>
            </p:extLst>
          </p:nvPr>
        </p:nvGraphicFramePr>
        <p:xfrm>
          <a:off x="0" y="1477108"/>
          <a:ext cx="12191999" cy="538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9F3412A0-F99A-48CC-8889-AC4339638D67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Заглавие 1">
            <a:extLst>
              <a:ext uri="{FF2B5EF4-FFF2-40B4-BE49-F238E27FC236}">
                <a16:creationId xmlns:a16="http://schemas.microsoft.com/office/drawing/2014/main" id="{EC310D5D-11AE-F301-7BA1-E4B507B24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Пролетен турнир (5</a:t>
            </a:r>
            <a:r>
              <a:rPr lang="en-US" sz="3600" dirty="0"/>
              <a:t>0</a:t>
            </a:r>
            <a:r>
              <a:rPr lang="bg-BG" sz="3600" dirty="0"/>
              <a:t> участници) – ДАННИ</a:t>
            </a:r>
          </a:p>
        </p:txBody>
      </p:sp>
    </p:spTree>
    <p:extLst>
      <p:ext uri="{BB962C8B-B14F-4D97-AF65-F5344CB8AC3E}">
        <p14:creationId xmlns:p14="http://schemas.microsoft.com/office/powerpoint/2010/main" val="114175541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Обществена поръчка – граф, на който се търси минимално покриващо дърво, за 100 точки трябва да се оптимизира алгоритъма на </a:t>
            </a:r>
            <a:r>
              <a:rPr lang="bg-BG" dirty="0" err="1"/>
              <a:t>Крускал</a:t>
            </a:r>
            <a:endParaRPr lang="bg-BG" dirty="0"/>
          </a:p>
          <a:p>
            <a:r>
              <a:rPr lang="bg-BG" dirty="0"/>
              <a:t>Задача Неочаквана редица – оптимизиране на генериране на редица със специално свойство</a:t>
            </a:r>
          </a:p>
          <a:p>
            <a:r>
              <a:rPr lang="bg-BG" dirty="0"/>
              <a:t>Задача Парад – двоично по отговора, за да се смята по-лесно динамично</a:t>
            </a:r>
          </a:p>
          <a:p>
            <a:r>
              <a:rPr lang="bg-BG" dirty="0"/>
              <a:t>Добро класиране, един участник с 300 точки и няма никой с 0 точки</a:t>
            </a:r>
          </a:p>
          <a:p>
            <a:r>
              <a:rPr lang="bg-BG" dirty="0"/>
              <a:t>Отново на първа задача се вижда хроничен проблем на състезателите при задачи с графи, които изискват имплементиране на някой от по-сложните стандартни алгоритми</a:t>
            </a: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6CE558FA-68DE-4104-AF40-E164740EC4F2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Заглавие 1">
            <a:extLst>
              <a:ext uri="{FF2B5EF4-FFF2-40B4-BE49-F238E27FC236}">
                <a16:creationId xmlns:a16="http://schemas.microsoft.com/office/drawing/2014/main" id="{84D6C93C-3B26-B971-0D34-1CD41495B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Пролетен турнир (50 участници) – ИЗВОДИ</a:t>
            </a:r>
          </a:p>
        </p:txBody>
      </p:sp>
    </p:spTree>
    <p:extLst>
      <p:ext uri="{BB962C8B-B14F-4D97-AF65-F5344CB8AC3E}">
        <p14:creationId xmlns:p14="http://schemas.microsoft.com/office/powerpoint/2010/main" val="3940304826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6909671"/>
              </p:ext>
            </p:extLst>
          </p:nvPr>
        </p:nvGraphicFramePr>
        <p:xfrm>
          <a:off x="0" y="1477108"/>
          <a:ext cx="12191999" cy="538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9F3412A0-F99A-48CC-8889-AC4339638D67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Заглавие 1">
            <a:extLst>
              <a:ext uri="{FF2B5EF4-FFF2-40B4-BE49-F238E27FC236}">
                <a16:creationId xmlns:a16="http://schemas.microsoft.com/office/drawing/2014/main" id="{EC310D5D-11AE-F301-7BA1-E4B507B24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Летен турнир (46 участници) – ДАННИ</a:t>
            </a:r>
          </a:p>
        </p:txBody>
      </p:sp>
    </p:spTree>
    <p:extLst>
      <p:ext uri="{BB962C8B-B14F-4D97-AF65-F5344CB8AC3E}">
        <p14:creationId xmlns:p14="http://schemas.microsoft.com/office/powerpoint/2010/main" val="121688584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Чупи наред – единствената задача с низове през годината, като трябва да се направи стандартно динамично за разделяне на последователности</a:t>
            </a:r>
          </a:p>
          <a:p>
            <a:r>
              <a:rPr lang="bg-BG" dirty="0"/>
              <a:t>Задача Дестинации – скрит граф, с който задачата се свежда до намиране на най-кратък цикъл в граф с отрицателни тегла чрез прилагане на алгоритъма на Флойд</a:t>
            </a:r>
          </a:p>
          <a:p>
            <a:r>
              <a:rPr lang="bg-BG" dirty="0"/>
              <a:t>Задача Суми – оптимизиране на пълно изчерпване, за 100 точки изисква оптимизиране на дървото на рекурсията</a:t>
            </a:r>
          </a:p>
          <a:p>
            <a:r>
              <a:rPr lang="bg-BG" dirty="0"/>
              <a:t>Сравнително ниско класиране, един участник с 300 точки и има четирима с 0</a:t>
            </a:r>
          </a:p>
          <a:p>
            <a:r>
              <a:rPr lang="bg-BG" dirty="0"/>
              <a:t>Състезателите имаха голям проблем с това, че в първа задача има низове и това е една от основните причини за ниските резултати</a:t>
            </a: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6CE558FA-68DE-4104-AF40-E164740EC4F2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Заглавие 1">
            <a:extLst>
              <a:ext uri="{FF2B5EF4-FFF2-40B4-BE49-F238E27FC236}">
                <a16:creationId xmlns:a16="http://schemas.microsoft.com/office/drawing/2014/main" id="{84D6C93C-3B26-B971-0D34-1CD41495B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89" y="452718"/>
            <a:ext cx="10036987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Летен турнир (46 участници) – ИЗВОДИ</a:t>
            </a:r>
          </a:p>
        </p:txBody>
      </p:sp>
    </p:spTree>
    <p:extLst>
      <p:ext uri="{BB962C8B-B14F-4D97-AF65-F5344CB8AC3E}">
        <p14:creationId xmlns:p14="http://schemas.microsoft.com/office/powerpoint/2010/main" val="2343745067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640D8E6-3684-4181-844F-2513A1E54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Общи 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5328973-63EB-4F70-A628-E1318DD13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3" y="1719773"/>
            <a:ext cx="9717087" cy="5138227"/>
          </a:xfrm>
        </p:spPr>
        <p:txBody>
          <a:bodyPr>
            <a:normAutofit lnSpcReduction="10000"/>
          </a:bodyPr>
          <a:lstStyle/>
          <a:p>
            <a:pPr algn="just"/>
            <a:r>
              <a:rPr lang="bg-BG" dirty="0"/>
              <a:t>Дадени са 30 задачи от 11 автори (Борис Михов – 6, Кинка Кирилова-</a:t>
            </a:r>
            <a:r>
              <a:rPr lang="bg-BG" dirty="0" err="1"/>
              <a:t>Лупанова</a:t>
            </a:r>
            <a:r>
              <a:rPr lang="bg-BG" dirty="0"/>
              <a:t>, Александър Гатев – 5, Павел Петров – 4, Емил </a:t>
            </a:r>
            <a:r>
              <a:rPr lang="bg-BG" dirty="0" err="1"/>
              <a:t>Келеведжиев</a:t>
            </a:r>
            <a:r>
              <a:rPr lang="bg-BG" dirty="0"/>
              <a:t> – 3, Иван </a:t>
            </a:r>
            <a:r>
              <a:rPr lang="bg-BG" dirty="0" err="1"/>
              <a:t>Лупов</a:t>
            </a:r>
            <a:r>
              <a:rPr lang="bg-BG" dirty="0"/>
              <a:t> – 2,  Дениз </a:t>
            </a:r>
            <a:r>
              <a:rPr lang="bg-BG" dirty="0" err="1"/>
              <a:t>Потурлиев</a:t>
            </a:r>
            <a:r>
              <a:rPr lang="bg-BG" dirty="0"/>
              <a:t>, Илиян Йорданов, Стоян </a:t>
            </a:r>
            <a:r>
              <a:rPr lang="bg-BG" dirty="0" err="1"/>
              <a:t>Капралов</a:t>
            </a:r>
            <a:r>
              <a:rPr lang="bg-BG" dirty="0"/>
              <a:t>, Мартин </a:t>
            </a:r>
            <a:r>
              <a:rPr lang="bg-BG" dirty="0" err="1"/>
              <a:t>Копчев</a:t>
            </a:r>
            <a:r>
              <a:rPr lang="bg-BG" dirty="0"/>
              <a:t>, Виктор Кожухаров – 1)</a:t>
            </a:r>
          </a:p>
          <a:p>
            <a:pPr algn="just"/>
            <a:r>
              <a:rPr lang="bg-BG" dirty="0"/>
              <a:t>Трима нови автори за група С (Иван </a:t>
            </a:r>
            <a:r>
              <a:rPr lang="bg-BG" dirty="0" err="1"/>
              <a:t>Лупов</a:t>
            </a:r>
            <a:r>
              <a:rPr lang="bg-BG" dirty="0"/>
              <a:t>, Дениз </a:t>
            </a:r>
            <a:r>
              <a:rPr lang="bg-BG" dirty="0" err="1"/>
              <a:t>Потурлиев</a:t>
            </a:r>
            <a:r>
              <a:rPr lang="bg-BG" dirty="0"/>
              <a:t> и Виктор Кожухаров)</a:t>
            </a:r>
          </a:p>
          <a:p>
            <a:pPr algn="just"/>
            <a:r>
              <a:rPr lang="bg-BG" dirty="0"/>
              <a:t>Дадените теми са балансирани по тематика, но има малко нестандартни задачи – 2 на редовни състезания и 2 на контроли</a:t>
            </a:r>
          </a:p>
          <a:p>
            <a:pPr algn="just"/>
            <a:r>
              <a:rPr lang="bg-BG" dirty="0"/>
              <a:t>Състезателите имат проблеми с писането на по-тежките алгоритми за графи и освен това имат малко опит с низове</a:t>
            </a:r>
          </a:p>
          <a:p>
            <a:pPr algn="just"/>
            <a:r>
              <a:rPr lang="bg-BG" dirty="0"/>
              <a:t>Тенденцията е при </a:t>
            </a:r>
            <a:r>
              <a:rPr lang="en-US" dirty="0"/>
              <a:t>EJOI </a:t>
            </a:r>
            <a:r>
              <a:rPr lang="bg-BG" dirty="0"/>
              <a:t>да има повече нестандартни задачи и освен това там се дават малко графови, а тази година около половината предложения бяха за графови задачи</a:t>
            </a:r>
          </a:p>
          <a:p>
            <a:pPr algn="just"/>
            <a:r>
              <a:rPr lang="bg-BG" dirty="0"/>
              <a:t>Може би малко повече нестандартни задачи в С група, за да е по-близо до </a:t>
            </a:r>
            <a:r>
              <a:rPr lang="en-US" dirty="0"/>
              <a:t>EJOI </a:t>
            </a:r>
            <a:r>
              <a:rPr lang="bg-BG" dirty="0"/>
              <a:t>и по-лесен прехода към А група?</a:t>
            </a:r>
          </a:p>
          <a:p>
            <a:pPr algn="just"/>
            <a:endParaRPr lang="bg-BG" dirty="0"/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94971E96-9CCE-41AE-8AD9-FBD3ED29953B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957555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8620118"/>
              </p:ext>
            </p:extLst>
          </p:nvPr>
        </p:nvGraphicFramePr>
        <p:xfrm>
          <a:off x="0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9F3412A0-F99A-48CC-8889-AC4339638D67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sp>
        <p:nvSpPr>
          <p:cNvPr id="3" name="Заглавие 1">
            <a:extLst>
              <a:ext uri="{FF2B5EF4-FFF2-40B4-BE49-F238E27FC236}">
                <a16:creationId xmlns:a16="http://schemas.microsoft.com/office/drawing/2014/main" id="{331D4A93-7CC8-42FC-D6A5-3EDE74B8B2C5}"/>
              </a:ext>
            </a:extLst>
          </p:cNvPr>
          <p:cNvSpPr txBox="1">
            <a:spLocks/>
          </p:cNvSpPr>
          <p:nvPr/>
        </p:nvSpPr>
        <p:spPr>
          <a:xfrm>
            <a:off x="392889" y="452718"/>
            <a:ext cx="10036987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3600" dirty="0"/>
              <a:t>Есенен турнир (</a:t>
            </a:r>
            <a:r>
              <a:rPr lang="en-US" sz="3600" dirty="0"/>
              <a:t>48</a:t>
            </a:r>
            <a:r>
              <a:rPr lang="bg-BG" sz="3600" dirty="0"/>
              <a:t> участници) – ДАННИ</a:t>
            </a:r>
          </a:p>
        </p:txBody>
      </p:sp>
    </p:spTree>
    <p:extLst>
      <p:ext uri="{BB962C8B-B14F-4D97-AF65-F5344CB8AC3E}">
        <p14:creationId xmlns:p14="http://schemas.microsoft.com/office/powerpoint/2010/main" val="332743910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Разделяй и владей – решето на </a:t>
            </a:r>
            <a:r>
              <a:rPr lang="bg-BG" dirty="0" err="1"/>
              <a:t>Ератостен</a:t>
            </a:r>
            <a:r>
              <a:rPr lang="bg-BG" dirty="0"/>
              <a:t> и двоично търсене</a:t>
            </a:r>
          </a:p>
          <a:p>
            <a:r>
              <a:rPr lang="bg-BG" dirty="0"/>
              <a:t>Задача Експедиция – пълно изчерпване, сортировка, двоично търсене</a:t>
            </a:r>
          </a:p>
          <a:p>
            <a:r>
              <a:rPr lang="bg-BG" dirty="0"/>
              <a:t>Задача Екипировка – рекурсия, максимално </a:t>
            </a:r>
            <a:r>
              <a:rPr lang="bg-BG" dirty="0" err="1"/>
              <a:t>двойкосъчетание</a:t>
            </a:r>
            <a:r>
              <a:rPr lang="bg-BG" dirty="0"/>
              <a:t>, работа с интервали</a:t>
            </a:r>
          </a:p>
          <a:p>
            <a:r>
              <a:rPr lang="bg-BG" dirty="0"/>
              <a:t>Ниски общи резултати – максимален резултат 187 точки и още 8 състезатели с над 100</a:t>
            </a:r>
          </a:p>
          <a:p>
            <a:r>
              <a:rPr lang="bg-BG" dirty="0"/>
              <a:t>Резултатите на С1 и С3 са основно под 30 точки. Само за С2 има по-голям брой резултати между 100 и 60 точки</a:t>
            </a:r>
          </a:p>
          <a:p>
            <a:r>
              <a:rPr lang="bg-BG" dirty="0"/>
              <a:t>Твърде много са нулите </a:t>
            </a:r>
            <a:r>
              <a:rPr lang="bg-BG"/>
              <a:t>на С3</a:t>
            </a:r>
            <a:endParaRPr lang="bg-BG" dirty="0"/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6CE558FA-68DE-4104-AF40-E164740EC4F2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Заглавие 1">
            <a:extLst>
              <a:ext uri="{FF2B5EF4-FFF2-40B4-BE49-F238E27FC236}">
                <a16:creationId xmlns:a16="http://schemas.microsoft.com/office/drawing/2014/main" id="{20AE1BCB-84FA-F9A8-E12D-4201BA5761A5}"/>
              </a:ext>
            </a:extLst>
          </p:cNvPr>
          <p:cNvSpPr txBox="1">
            <a:spLocks/>
          </p:cNvSpPr>
          <p:nvPr/>
        </p:nvSpPr>
        <p:spPr>
          <a:xfrm>
            <a:off x="392889" y="452718"/>
            <a:ext cx="10036987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bg-BG" sz="3600" dirty="0"/>
              <a:t>Есенен турнир (</a:t>
            </a:r>
            <a:r>
              <a:rPr lang="en-US" sz="3600" dirty="0"/>
              <a:t>48</a:t>
            </a:r>
            <a:r>
              <a:rPr lang="bg-BG" sz="3600" dirty="0"/>
              <a:t> участници) – ИЗВОДИ</a:t>
            </a:r>
          </a:p>
        </p:txBody>
      </p:sp>
    </p:spTree>
    <p:extLst>
      <p:ext uri="{BB962C8B-B14F-4D97-AF65-F5344CB8AC3E}">
        <p14:creationId xmlns:p14="http://schemas.microsoft.com/office/powerpoint/2010/main" val="194070122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A11271-413E-42C0-A7F7-18D9CF5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5"/>
            <a:ext cx="974566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Областен кръг на НОИ (</a:t>
            </a:r>
            <a:r>
              <a:rPr lang="en-US" sz="3600" dirty="0"/>
              <a:t>70</a:t>
            </a:r>
            <a:r>
              <a:rPr lang="bg-BG" sz="3600" dirty="0"/>
              <a:t> участници) – ДАННИ</a:t>
            </a:r>
          </a:p>
        </p:txBody>
      </p:sp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4554120"/>
              </p:ext>
            </p:extLst>
          </p:nvPr>
        </p:nvGraphicFramePr>
        <p:xfrm>
          <a:off x="0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9F3412A0-F99A-48CC-8889-AC4339638D67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6386462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17E0E7-AF31-48C2-974F-626BFBDB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9"/>
            <a:ext cx="965041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Областен кръг на НОИ (</a:t>
            </a:r>
            <a:r>
              <a:rPr lang="en-US" sz="3600" dirty="0"/>
              <a:t>70</a:t>
            </a:r>
            <a:r>
              <a:rPr lang="bg-BG" sz="3600" dirty="0"/>
              <a:t> участници) – 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Двоични числа с редуващи се цифри – пълно изчерпване с оптимизация (откриване на зависимости)</a:t>
            </a:r>
          </a:p>
          <a:p>
            <a:r>
              <a:rPr lang="bg-BG" dirty="0"/>
              <a:t>Задача Минимална разлика – използване на </a:t>
            </a:r>
            <a:r>
              <a:rPr lang="en-US" dirty="0"/>
              <a:t>multiset </a:t>
            </a:r>
            <a:r>
              <a:rPr lang="bg-BG" dirty="0"/>
              <a:t>за поддържане на постоянно </a:t>
            </a:r>
            <a:r>
              <a:rPr lang="bg-BG"/>
              <a:t>сортирана редица</a:t>
            </a:r>
            <a:endParaRPr lang="bg-BG" dirty="0"/>
          </a:p>
          <a:p>
            <a:r>
              <a:rPr lang="bg-BG" dirty="0"/>
              <a:t>Задача  Редици – пълно изчерпване, динамично програмиране, комбинаторика</a:t>
            </a:r>
          </a:p>
          <a:p>
            <a:r>
              <a:rPr lang="bg-BG" dirty="0"/>
              <a:t>На всяка задача има 100 точки, един състезател има 300 точки</a:t>
            </a:r>
          </a:p>
          <a:p>
            <a:r>
              <a:rPr lang="bg-BG" dirty="0"/>
              <a:t>Задача С2 е с най-добро разпределение на резултатите</a:t>
            </a:r>
          </a:p>
          <a:p>
            <a:r>
              <a:rPr lang="bg-BG" dirty="0"/>
              <a:t> Задача С3 е затруднила особено състезателите, тъй като повече от половината имат 0 точки</a:t>
            </a: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6CE558FA-68DE-4104-AF40-E164740EC4F2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792362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A11271-413E-42C0-A7F7-18D9CF5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5"/>
            <a:ext cx="974566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26</a:t>
            </a:r>
            <a:r>
              <a:rPr lang="bg-BG" sz="3600" dirty="0"/>
              <a:t> участници)</a:t>
            </a:r>
            <a:r>
              <a:rPr lang="en-US" sz="3600" dirty="0"/>
              <a:t> </a:t>
            </a:r>
            <a:r>
              <a:rPr lang="bg-BG" sz="3600" dirty="0"/>
              <a:t>Ден 1 – ДАННИ</a:t>
            </a:r>
          </a:p>
        </p:txBody>
      </p:sp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8043734"/>
              </p:ext>
            </p:extLst>
          </p:nvPr>
        </p:nvGraphicFramePr>
        <p:xfrm>
          <a:off x="0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9F3412A0-F99A-48CC-8889-AC4339638D67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6743533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17E0E7-AF31-48C2-974F-626BFBDB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9"/>
            <a:ext cx="965041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</a:t>
            </a:r>
            <a:r>
              <a:rPr lang="bg-BG" sz="3600" dirty="0"/>
              <a:t>6 участници)</a:t>
            </a:r>
            <a:r>
              <a:rPr lang="en-US" sz="3600" dirty="0"/>
              <a:t> </a:t>
            </a:r>
            <a:r>
              <a:rPr lang="bg-BG" sz="3600" dirty="0"/>
              <a:t>Ден 1 – 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Нива и скоби – лесна задача</a:t>
            </a:r>
            <a:r>
              <a:rPr lang="en-US" dirty="0"/>
              <a:t>; </a:t>
            </a:r>
            <a:r>
              <a:rPr lang="bg-BG" dirty="0"/>
              <a:t>алчно решение за допълване на скоби, така че израз да стане правилен</a:t>
            </a:r>
          </a:p>
          <a:p>
            <a:r>
              <a:rPr lang="bg-BG" dirty="0"/>
              <a:t>Задача Оптимизация – една от задачите с най-ниски резултати през годината</a:t>
            </a:r>
            <a:r>
              <a:rPr lang="en-US" dirty="0"/>
              <a:t>; </a:t>
            </a:r>
            <a:r>
              <a:rPr lang="bg-BG" dirty="0"/>
              <a:t>скрит граф, с който задачата се свежда до  намиране на топологично сортиране и накрая двоично търсене по отговора</a:t>
            </a:r>
          </a:p>
          <a:p>
            <a:r>
              <a:rPr lang="bg-BG" dirty="0"/>
              <a:t>Задача Представяне – стандартна задача с малко по-сложно динамично програмиране по цифри</a:t>
            </a:r>
          </a:p>
          <a:p>
            <a:r>
              <a:rPr lang="bg-BG" dirty="0"/>
              <a:t>Сравнително ниски резултати, един участник с над 150 и един участник с 0 точки</a:t>
            </a:r>
          </a:p>
          <a:p>
            <a:r>
              <a:rPr lang="bg-BG" dirty="0"/>
              <a:t>Втора задача затрудни повече от очакваното състезателите, защото голяма част имаха затруднения да разберат по-дългото условие, а освен това и да се досетят за скрития граф</a:t>
            </a: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6CE558FA-68DE-4104-AF40-E164740EC4F2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8332700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A11271-413E-42C0-A7F7-18D9CF5CF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5"/>
            <a:ext cx="974566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</a:t>
            </a:r>
            <a:r>
              <a:rPr lang="bg-BG" sz="3600" dirty="0"/>
              <a:t>6 участници)</a:t>
            </a:r>
            <a:r>
              <a:rPr lang="en-US" sz="3600" dirty="0"/>
              <a:t> </a:t>
            </a:r>
            <a:r>
              <a:rPr lang="bg-BG" sz="3600" dirty="0"/>
              <a:t>Ден 2 – ДАННИ</a:t>
            </a:r>
          </a:p>
        </p:txBody>
      </p:sp>
      <p:graphicFrame>
        <p:nvGraphicFramePr>
          <p:cNvPr id="6" name="Диаграма 5">
            <a:extLst>
              <a:ext uri="{FF2B5EF4-FFF2-40B4-BE49-F238E27FC236}">
                <a16:creationId xmlns:a16="http://schemas.microsoft.com/office/drawing/2014/main" id="{FB495301-D47D-4262-81AA-D44F68EFC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8902507"/>
              </p:ext>
            </p:extLst>
          </p:nvPr>
        </p:nvGraphicFramePr>
        <p:xfrm>
          <a:off x="0" y="1623676"/>
          <a:ext cx="12191999" cy="523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9F3412A0-F99A-48CC-8889-AC4339638D67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57197656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017E0E7-AF31-48C2-974F-626BFBDBD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5399"/>
            <a:ext cx="9650414" cy="1400530"/>
          </a:xfrm>
        </p:spPr>
        <p:txBody>
          <a:bodyPr>
            <a:normAutofit/>
          </a:bodyPr>
          <a:lstStyle/>
          <a:p>
            <a:r>
              <a:rPr lang="bg-BG" sz="3600" dirty="0"/>
              <a:t>Национален кръг на НОИ (</a:t>
            </a:r>
            <a:r>
              <a:rPr lang="en-US" sz="3600" dirty="0"/>
              <a:t>2</a:t>
            </a:r>
            <a:r>
              <a:rPr lang="bg-BG" sz="3600" dirty="0"/>
              <a:t>6 участници)</a:t>
            </a:r>
            <a:r>
              <a:rPr lang="en-US" sz="3600" dirty="0"/>
              <a:t> </a:t>
            </a:r>
            <a:r>
              <a:rPr lang="bg-BG" sz="3600" dirty="0"/>
              <a:t>Ден 2 – ИЗВОДИ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45FD6DD-EF3D-4A5A-B978-0A6B2813D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5929"/>
            <a:ext cx="8946541" cy="5077636"/>
          </a:xfrm>
        </p:spPr>
        <p:txBody>
          <a:bodyPr>
            <a:normAutofit/>
          </a:bodyPr>
          <a:lstStyle/>
          <a:p>
            <a:r>
              <a:rPr lang="bg-BG" dirty="0"/>
              <a:t>Задача Брой низове – броене на комбинаторни конфигурации, изискват се дълги сметки за 100 точки</a:t>
            </a:r>
          </a:p>
          <a:p>
            <a:r>
              <a:rPr lang="bg-BG" dirty="0"/>
              <a:t>Задача Шлюзове – разсъждения, умно обхождане</a:t>
            </a:r>
          </a:p>
          <a:p>
            <a:r>
              <a:rPr lang="bg-BG" dirty="0"/>
              <a:t>Задача Пътуване – </a:t>
            </a:r>
            <a:r>
              <a:rPr lang="bg-BG" dirty="0" err="1"/>
              <a:t>Дейкстра</a:t>
            </a:r>
            <a:r>
              <a:rPr lang="bg-BG" dirty="0"/>
              <a:t> в по-особен граф, нужно е да се направи по-оптимален граф за пълно решение</a:t>
            </a:r>
          </a:p>
          <a:p>
            <a:r>
              <a:rPr lang="bg-BG" dirty="0"/>
              <a:t>Има 1 участник с 300 и няма с 0 точки</a:t>
            </a:r>
          </a:p>
          <a:p>
            <a:r>
              <a:rPr lang="bg-BG" dirty="0"/>
              <a:t>Хубаво и плавно класиране</a:t>
            </a:r>
          </a:p>
          <a:p>
            <a:r>
              <a:rPr lang="bg-BG" dirty="0"/>
              <a:t>На трета задача повечето участници имаха проблем да напишат дори директно </a:t>
            </a:r>
            <a:r>
              <a:rPr lang="bg-BG" dirty="0" err="1"/>
              <a:t>Дейкстра</a:t>
            </a:r>
            <a:r>
              <a:rPr lang="bg-BG" dirty="0"/>
              <a:t>, затова имат масово нулеви резултати на тази задача</a:t>
            </a:r>
          </a:p>
        </p:txBody>
      </p:sp>
      <p:sp>
        <p:nvSpPr>
          <p:cNvPr id="4" name="Правоъгълник 3">
            <a:extLst>
              <a:ext uri="{FF2B5EF4-FFF2-40B4-BE49-F238E27FC236}">
                <a16:creationId xmlns:a16="http://schemas.microsoft.com/office/drawing/2014/main" id="{6CE558FA-68DE-4104-AF40-E164740EC4F2}"/>
              </a:ext>
            </a:extLst>
          </p:cNvPr>
          <p:cNvSpPr/>
          <p:nvPr/>
        </p:nvSpPr>
        <p:spPr>
          <a:xfrm>
            <a:off x="10429876" y="0"/>
            <a:ext cx="704849" cy="1143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29245129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Йон">
  <a:themeElements>
    <a:clrScheme name="Custom 5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6AAC90"/>
      </a:accent1>
      <a:accent2>
        <a:srgbClr val="B58E15"/>
      </a:accent2>
      <a:accent3>
        <a:srgbClr val="E6B729"/>
      </a:accent3>
      <a:accent4>
        <a:srgbClr val="EA6312"/>
      </a:accent4>
      <a:accent5>
        <a:srgbClr val="B01513"/>
      </a:accent5>
      <a:accent6>
        <a:srgbClr val="9E5E9B"/>
      </a:accent6>
      <a:hlink>
        <a:srgbClr val="58C1BA"/>
      </a:hlink>
      <a:folHlink>
        <a:srgbClr val="9DFFCB"/>
      </a:folHlink>
    </a:clrScheme>
    <a:fontScheme name="Й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Й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2906</TotalTime>
  <Words>818</Words>
  <Application>Microsoft Office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Йон</vt:lpstr>
      <vt:lpstr>СЪСТЕЗАНИЯТА ПО ИНФОРМАТИКА, ГРУПА C ПРЕЗ УЧЕБНАТА 2022/2023</vt:lpstr>
      <vt:lpstr>PowerPoint Presentation</vt:lpstr>
      <vt:lpstr>PowerPoint Presentation</vt:lpstr>
      <vt:lpstr>Областен кръг на НОИ (70 участници) – ДАННИ</vt:lpstr>
      <vt:lpstr>Областен кръг на НОИ (70 участници) – ИЗВОДИ</vt:lpstr>
      <vt:lpstr>Национален кръг на НОИ (26 участници) Ден 1 – ДАННИ</vt:lpstr>
      <vt:lpstr>Национален кръг на НОИ (26 участници) Ден 1 – ИЗВОДИ</vt:lpstr>
      <vt:lpstr>Национален кръг на НОИ (26 участници) Ден 2 – ДАННИ</vt:lpstr>
      <vt:lpstr>Национален кръг на НОИ (26 участници) Ден 2 – ИЗВОДИ</vt:lpstr>
      <vt:lpstr>Пролетен турнир (50 участници) – ДАННИ</vt:lpstr>
      <vt:lpstr>Пролетен турнир (50 участници) – ИЗВОДИ</vt:lpstr>
      <vt:lpstr>Летен турнир (46 участници) – ДАННИ</vt:lpstr>
      <vt:lpstr>Летен турнир (46 участници) – ИЗВОДИ</vt:lpstr>
      <vt:lpstr>Общи изводи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СЪСТЕЗАНИЯТА ПО ИНФОРМАТИКА, ГРУПА В през Учебната 2018/2019</dc:title>
  <dc:creator>Iliyan Yordanov</dc:creator>
  <cp:lastModifiedBy>Iliyan Yordanov</cp:lastModifiedBy>
  <cp:revision>228</cp:revision>
  <dcterms:created xsi:type="dcterms:W3CDTF">2019-09-25T08:46:44Z</dcterms:created>
  <dcterms:modified xsi:type="dcterms:W3CDTF">2023-09-21T17:32:21Z</dcterms:modified>
</cp:coreProperties>
</file>