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4305" r:id="rId1"/>
  </p:sldMasterIdLst>
  <p:notesMasterIdLst>
    <p:notesMasterId r:id="rId27"/>
  </p:notesMasterIdLst>
  <p:handoutMasterIdLst>
    <p:handoutMasterId r:id="rId28"/>
  </p:handoutMasterIdLst>
  <p:sldIdLst>
    <p:sldId id="269" r:id="rId2"/>
    <p:sldId id="257" r:id="rId3"/>
    <p:sldId id="258" r:id="rId4"/>
    <p:sldId id="266" r:id="rId5"/>
    <p:sldId id="260" r:id="rId6"/>
    <p:sldId id="259" r:id="rId7"/>
    <p:sldId id="270" r:id="rId8"/>
    <p:sldId id="273" r:id="rId9"/>
    <p:sldId id="272" r:id="rId10"/>
    <p:sldId id="275" r:id="rId11"/>
    <p:sldId id="274" r:id="rId12"/>
    <p:sldId id="276" r:id="rId13"/>
    <p:sldId id="277" r:id="rId14"/>
    <p:sldId id="290" r:id="rId15"/>
    <p:sldId id="298" r:id="rId16"/>
    <p:sldId id="297" r:id="rId17"/>
    <p:sldId id="299" r:id="rId18"/>
    <p:sldId id="300" r:id="rId19"/>
    <p:sldId id="301" r:id="rId20"/>
    <p:sldId id="302" r:id="rId21"/>
    <p:sldId id="303" r:id="rId22"/>
    <p:sldId id="304" r:id="rId23"/>
    <p:sldId id="296" r:id="rId24"/>
    <p:sldId id="289" r:id="rId25"/>
    <p:sldId id="305" r:id="rId26"/>
  </p:sldIdLst>
  <p:sldSz cx="9144000" cy="6858000" type="screen4x3"/>
  <p:notesSz cx="6845300" cy="919638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umimoji="1"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umimoji="1"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umimoji="1"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E23600"/>
    <a:srgbClr val="808000"/>
    <a:srgbClr val="922300"/>
    <a:srgbClr val="B82C00"/>
    <a:srgbClr val="666633"/>
    <a:srgbClr val="663300"/>
    <a:srgbClr val="FF9900"/>
    <a:srgbClr val="0F0905"/>
    <a:srgbClr val="FF845D"/>
    <a:srgbClr val="4617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0" autoAdjust="0"/>
    <p:restoredTop sz="94600" autoAdjust="0"/>
  </p:normalViewPr>
  <p:slideViewPr>
    <p:cSldViewPr>
      <p:cViewPr varScale="1">
        <p:scale>
          <a:sx n="86" d="100"/>
          <a:sy n="86" d="100"/>
        </p:scale>
        <p:origin x="152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7038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endParaRPr lang="bg-BG" altLang="bg-BG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76675" y="0"/>
            <a:ext cx="2967038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endParaRPr lang="bg-BG" altLang="bg-BG"/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34425"/>
            <a:ext cx="2967038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endParaRPr lang="bg-BG" altLang="bg-BG"/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76675" y="8734425"/>
            <a:ext cx="2967038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fld id="{903EF18C-CDA6-404D-8D3E-14CB486AF37B}" type="slidenum">
              <a:rPr lang="bg-BG" altLang="bg-BG"/>
              <a:pPr/>
              <a:t>‹#›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19619593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defTabSz="909638">
              <a:defRPr sz="1000" b="0" i="1"/>
            </a:lvl1pPr>
          </a:lstStyle>
          <a:p>
            <a:r>
              <a:rPr lang="bg-BG" altLang="bg-BG"/>
              <a:t>*</a:t>
            </a:r>
            <a:endParaRPr lang="bg-BG" altLang="bg-BG" sz="1200" i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3387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r" defTabSz="909638">
              <a:defRPr sz="1000" b="0" i="1"/>
            </a:lvl1pPr>
          </a:lstStyle>
          <a:p>
            <a:r>
              <a:rPr lang="bg-BG" altLang="bg-BG"/>
              <a:t>07/16/96</a:t>
            </a:r>
            <a:endParaRPr lang="bg-BG" altLang="bg-BG" sz="1200" i="0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12700" cap="sq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1813"/>
            <a:ext cx="5027613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7" rIns="92075" bIns="4603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bg-BG" alt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altLang="bg-BG" smtClean="0"/>
              <a:t>Второ ниво</a:t>
            </a:r>
          </a:p>
          <a:p>
            <a:pPr lvl="2"/>
            <a:r>
              <a:rPr lang="bg-BG" altLang="bg-BG" smtClean="0"/>
              <a:t>Трето ниво</a:t>
            </a:r>
          </a:p>
          <a:p>
            <a:pPr lvl="3"/>
            <a:r>
              <a:rPr lang="bg-BG" altLang="bg-BG" smtClean="0"/>
              <a:t>Четвърто ниво</a:t>
            </a:r>
          </a:p>
          <a:p>
            <a:pPr lvl="4"/>
            <a:r>
              <a:rPr lang="bg-BG" altLang="bg-BG" smtClean="0"/>
              <a:t>Пето ниво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defTabSz="909638">
              <a:defRPr sz="1000" b="0" i="1"/>
            </a:lvl1pPr>
          </a:lstStyle>
          <a:p>
            <a:r>
              <a:rPr lang="bg-BG" altLang="bg-BG"/>
              <a:t>*</a:t>
            </a:r>
            <a:endParaRPr lang="bg-BG" altLang="bg-BG" sz="1200" i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3387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r" defTabSz="909638">
              <a:defRPr sz="1000" b="0" i="1"/>
            </a:lvl1pPr>
          </a:lstStyle>
          <a:p>
            <a:r>
              <a:rPr lang="bg-BG" altLang="bg-BG"/>
              <a:t>##</a:t>
            </a:r>
            <a:endParaRPr lang="bg-BG" altLang="bg-BG" sz="1200" i="0"/>
          </a:p>
        </p:txBody>
      </p:sp>
    </p:spTree>
    <p:extLst>
      <p:ext uri="{BB962C8B-B14F-4D97-AF65-F5344CB8AC3E}">
        <p14:creationId xmlns:p14="http://schemas.microsoft.com/office/powerpoint/2010/main" val="3428695614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09638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5613" algn="l" defTabSz="909638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2813" algn="l" defTabSz="909638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68425" algn="l" defTabSz="909638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5625" algn="l" defTabSz="909638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bg-BG" altLang="bg-BG"/>
              <a:t>*</a:t>
            </a:r>
            <a:endParaRPr lang="bg-BG" altLang="bg-BG" sz="1200" i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bg-BG" altLang="bg-BG"/>
              <a:t>07/16/96</a:t>
            </a:r>
            <a:endParaRPr lang="bg-BG" altLang="bg-BG" sz="1200" i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bg-BG" altLang="bg-BG"/>
              <a:t>*</a:t>
            </a:r>
            <a:endParaRPr lang="bg-BG" altLang="bg-BG" sz="1200" i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bg-BG" altLang="bg-BG"/>
              <a:t>##</a:t>
            </a:r>
            <a:endParaRPr lang="bg-BG" altLang="bg-BG" sz="1200" i="0"/>
          </a:p>
        </p:txBody>
      </p:sp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bg-BG" altLang="bg-BG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bg-BG" altLang="bg-BG"/>
              <a:t>*</a:t>
            </a:r>
            <a:endParaRPr lang="bg-BG" altLang="bg-BG" sz="1200" i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bg-BG" altLang="bg-BG"/>
              <a:t>07/16/96</a:t>
            </a:r>
            <a:endParaRPr lang="bg-BG" altLang="bg-BG" sz="1200" i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bg-BG" altLang="bg-BG"/>
              <a:t>*</a:t>
            </a:r>
            <a:endParaRPr lang="bg-BG" altLang="bg-BG" sz="1200" i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bg-BG" altLang="bg-BG"/>
              <a:t>##</a:t>
            </a:r>
            <a:endParaRPr lang="bg-BG" altLang="bg-BG" sz="1200" i="0"/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204473733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bg-BG" altLang="bg-BG"/>
              <a:t>*</a:t>
            </a:r>
            <a:endParaRPr lang="bg-BG" altLang="bg-BG" sz="1200" i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bg-BG" altLang="bg-BG"/>
              <a:t>07/16/96</a:t>
            </a:r>
            <a:endParaRPr lang="bg-BG" altLang="bg-BG" sz="1200" i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bg-BG" altLang="bg-BG"/>
              <a:t>*</a:t>
            </a:r>
            <a:endParaRPr lang="bg-BG" altLang="bg-BG" sz="1200" i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bg-BG" altLang="bg-BG"/>
              <a:t>##</a:t>
            </a:r>
            <a:endParaRPr lang="bg-BG" altLang="bg-BG" sz="1200" i="0"/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415071296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bg-BG" altLang="bg-BG"/>
              <a:t>*</a:t>
            </a:r>
            <a:endParaRPr lang="bg-BG" altLang="bg-BG" sz="1200" i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bg-BG" altLang="bg-BG"/>
              <a:t>07/16/96</a:t>
            </a:r>
            <a:endParaRPr lang="bg-BG" altLang="bg-BG" sz="1200" i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bg-BG" altLang="bg-BG"/>
              <a:t>*</a:t>
            </a:r>
            <a:endParaRPr lang="bg-BG" altLang="bg-BG" sz="1200" i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bg-BG" altLang="bg-BG"/>
              <a:t>##</a:t>
            </a:r>
            <a:endParaRPr lang="bg-BG" altLang="bg-BG" sz="1200" i="0"/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32467103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bg-BG" altLang="bg-BG"/>
              <a:t>*</a:t>
            </a:r>
            <a:endParaRPr lang="bg-BG" altLang="bg-BG" sz="1200" i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bg-BG" altLang="bg-BG"/>
              <a:t>07/16/96</a:t>
            </a:r>
            <a:endParaRPr lang="bg-BG" altLang="bg-BG" sz="1200" i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bg-BG" altLang="bg-BG"/>
              <a:t>*</a:t>
            </a:r>
            <a:endParaRPr lang="bg-BG" altLang="bg-BG" sz="1200" i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bg-BG" altLang="bg-BG"/>
              <a:t>##</a:t>
            </a:r>
            <a:endParaRPr lang="bg-BG" altLang="bg-BG" sz="1200" i="0"/>
          </a:p>
        </p:txBody>
      </p:sp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bg-BG" altLang="bg-BG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bg-BG" altLang="bg-BG"/>
              <a:t>*</a:t>
            </a:r>
            <a:endParaRPr lang="bg-BG" altLang="bg-BG" sz="1200" i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bg-BG" altLang="bg-BG"/>
              <a:t>07/16/96</a:t>
            </a:r>
            <a:endParaRPr lang="bg-BG" altLang="bg-BG" sz="1200" i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bg-BG" altLang="bg-BG"/>
              <a:t>*</a:t>
            </a:r>
            <a:endParaRPr lang="bg-BG" altLang="bg-BG" sz="1200" i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bg-BG" altLang="bg-BG"/>
              <a:t>##</a:t>
            </a:r>
            <a:endParaRPr lang="bg-BG" altLang="bg-BG" sz="1200" i="0"/>
          </a:p>
        </p:txBody>
      </p:sp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bg-BG" altLang="bg-BG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bg-BG" altLang="bg-BG"/>
              <a:t>*</a:t>
            </a:r>
            <a:endParaRPr lang="bg-BG" altLang="bg-BG" sz="1200" i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bg-BG" altLang="bg-BG"/>
              <a:t>07/16/96</a:t>
            </a:r>
            <a:endParaRPr lang="bg-BG" altLang="bg-BG" sz="1200" i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bg-BG" altLang="bg-BG"/>
              <a:t>*</a:t>
            </a:r>
            <a:endParaRPr lang="bg-BG" altLang="bg-BG" sz="1200" i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bg-BG" altLang="bg-BG"/>
              <a:t>##</a:t>
            </a:r>
            <a:endParaRPr lang="bg-BG" altLang="bg-BG" sz="1200" i="0"/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bg-BG" altLang="bg-BG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bg-BG" altLang="bg-BG"/>
              <a:t>*</a:t>
            </a:r>
            <a:endParaRPr lang="bg-BG" altLang="bg-BG" sz="1200" i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bg-BG" altLang="bg-BG"/>
              <a:t>07/16/96</a:t>
            </a:r>
            <a:endParaRPr lang="bg-BG" altLang="bg-BG" sz="1200" i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bg-BG" altLang="bg-BG"/>
              <a:t>*</a:t>
            </a:r>
            <a:endParaRPr lang="bg-BG" altLang="bg-BG" sz="1200" i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bg-BG" altLang="bg-BG"/>
              <a:t>##</a:t>
            </a:r>
            <a:endParaRPr lang="bg-BG" altLang="bg-BG" sz="1200" i="0"/>
          </a:p>
        </p:txBody>
      </p:sp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bg-BG" altLang="bg-BG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bg-BG" altLang="bg-BG"/>
              <a:t>*</a:t>
            </a:r>
            <a:endParaRPr lang="bg-BG" altLang="bg-BG" sz="1200" i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bg-BG" altLang="bg-BG"/>
              <a:t>07/16/96</a:t>
            </a:r>
            <a:endParaRPr lang="bg-BG" altLang="bg-BG" sz="1200" i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bg-BG" altLang="bg-BG"/>
              <a:t>*</a:t>
            </a:r>
            <a:endParaRPr lang="bg-BG" altLang="bg-BG" sz="1200" i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bg-BG" altLang="bg-BG"/>
              <a:t>##</a:t>
            </a:r>
            <a:endParaRPr lang="bg-BG" altLang="bg-BG" sz="1200" i="0"/>
          </a:p>
        </p:txBody>
      </p:sp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bg-BG" altLang="bg-BG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bg-BG" altLang="bg-BG"/>
              <a:t>*</a:t>
            </a:r>
            <a:endParaRPr lang="bg-BG" altLang="bg-BG" sz="1200" i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bg-BG" altLang="bg-BG"/>
              <a:t>07/16/96</a:t>
            </a:r>
            <a:endParaRPr lang="bg-BG" altLang="bg-BG" sz="1200" i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bg-BG" altLang="bg-BG"/>
              <a:t>*</a:t>
            </a:r>
            <a:endParaRPr lang="bg-BG" altLang="bg-BG" sz="1200" i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bg-BG" altLang="bg-BG"/>
              <a:t>##</a:t>
            </a:r>
            <a:endParaRPr lang="bg-BG" altLang="bg-BG" sz="1200" i="0"/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348487847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bg-BG" altLang="bg-BG"/>
              <a:t>*</a:t>
            </a:r>
            <a:endParaRPr lang="bg-BG" altLang="bg-BG" sz="1200" i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bg-BG" altLang="bg-BG"/>
              <a:t>07/16/96</a:t>
            </a:r>
            <a:endParaRPr lang="bg-BG" altLang="bg-BG" sz="1200" i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bg-BG" altLang="bg-BG"/>
              <a:t>*</a:t>
            </a:r>
            <a:endParaRPr lang="bg-BG" altLang="bg-BG" sz="1200" i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bg-BG" altLang="bg-BG"/>
              <a:t>##</a:t>
            </a:r>
            <a:endParaRPr lang="bg-BG" altLang="bg-BG" sz="1200" i="0"/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382923483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bg-BG" altLang="bg-BG"/>
              <a:t>*</a:t>
            </a:r>
            <a:endParaRPr lang="bg-BG" altLang="bg-BG" sz="1200" i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bg-BG" altLang="bg-BG"/>
              <a:t>07/16/96</a:t>
            </a:r>
            <a:endParaRPr lang="bg-BG" altLang="bg-BG" sz="1200" i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bg-BG" altLang="bg-BG"/>
              <a:t>*</a:t>
            </a:r>
            <a:endParaRPr lang="bg-BG" altLang="bg-BG" sz="1200" i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bg-BG" altLang="bg-BG"/>
              <a:t>##</a:t>
            </a:r>
            <a:endParaRPr lang="bg-BG" altLang="bg-BG" sz="1200" i="0"/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4186862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B4FB1-0608-4119-B6EC-4D92D981DA20}" type="datetime1">
              <a:rPr lang="bg-BG" altLang="bg-BG" smtClean="0"/>
              <a:pPr/>
              <a:t>16.9.2023 г.</a:t>
            </a:fld>
            <a:endParaRPr lang="bg-BG" alt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 alt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7A0BE-134C-4103-829B-ED3D2FF5A224}" type="slidenum">
              <a:rPr lang="bg-BG" altLang="bg-BG" smtClean="0"/>
              <a:pPr/>
              <a:t>‹#›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29568688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8EE91-EFF7-4DBC-BA48-B8EA33824C70}" type="datetime1">
              <a:rPr lang="bg-BG" altLang="bg-BG" smtClean="0"/>
              <a:pPr/>
              <a:t>16.9.2023 г.</a:t>
            </a:fld>
            <a:endParaRPr lang="bg-BG" alt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 alt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56AF8-92AD-4AE1-A45B-AD276CC0C453}" type="slidenum">
              <a:rPr lang="bg-BG" altLang="bg-BG" smtClean="0"/>
              <a:pPr/>
              <a:t>‹#›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11746593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CCF3B-2B7E-4A57-8ED7-8848881076F7}" type="datetime1">
              <a:rPr lang="bg-BG" altLang="bg-BG" smtClean="0"/>
              <a:pPr/>
              <a:t>16.9.2023 г.</a:t>
            </a:fld>
            <a:endParaRPr lang="bg-BG" alt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 alt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7BA82-385B-45AA-B6B0-095BDE2503BC}" type="slidenum">
              <a:rPr lang="bg-BG" altLang="bg-BG" smtClean="0"/>
              <a:pPr/>
              <a:t>‹#›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1920132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03C17-CB08-4FFE-A881-7B2B496212E1}" type="datetime1">
              <a:rPr lang="bg-BG" altLang="bg-BG" smtClean="0"/>
              <a:pPr/>
              <a:t>16.9.2023 г.</a:t>
            </a:fld>
            <a:endParaRPr lang="bg-BG" alt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 alt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D0A5C-5BE7-445B-A945-42236F7EEA54}" type="slidenum">
              <a:rPr lang="bg-BG" altLang="bg-BG" smtClean="0"/>
              <a:pPr/>
              <a:t>‹#›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34581521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8A931-E6C7-45BC-A942-A8C409A63D4F}" type="datetime1">
              <a:rPr lang="bg-BG" altLang="bg-BG" smtClean="0"/>
              <a:pPr/>
              <a:t>16.9.2023 г.</a:t>
            </a:fld>
            <a:endParaRPr lang="bg-BG" alt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 alt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8EBED-CF98-45EF-89B3-86CCA782D54D}" type="slidenum">
              <a:rPr lang="bg-BG" altLang="bg-BG" smtClean="0"/>
              <a:pPr/>
              <a:t>‹#›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34169699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10DA0-EA2A-40B9-93C8-95BE6A5BD1B5}" type="datetime1">
              <a:rPr lang="bg-BG" altLang="bg-BG" smtClean="0"/>
              <a:pPr/>
              <a:t>16.9.2023 г.</a:t>
            </a:fld>
            <a:endParaRPr lang="bg-BG" alt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 alt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9058F-65BE-4ACC-90BA-FBB22DDCC16E}" type="slidenum">
              <a:rPr lang="bg-BG" altLang="bg-BG" smtClean="0"/>
              <a:pPr/>
              <a:t>‹#›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23104808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2BC11-416A-4B76-BA53-8CFC31A6BCAF}" type="datetime1">
              <a:rPr lang="bg-BG" altLang="bg-BG" smtClean="0"/>
              <a:pPr/>
              <a:t>16.9.2023 г.</a:t>
            </a:fld>
            <a:endParaRPr lang="bg-BG" alt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 alt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750A3-A6B1-4D26-87AA-A8527B6B9520}" type="slidenum">
              <a:rPr lang="bg-BG" altLang="bg-BG" smtClean="0"/>
              <a:pPr/>
              <a:t>‹#›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7602026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5D5DD-50DF-43C2-B68F-FA02255BC07D}" type="datetime1">
              <a:rPr lang="bg-BG" altLang="bg-BG" smtClean="0"/>
              <a:pPr/>
              <a:t>16.9.2023 г.</a:t>
            </a:fld>
            <a:endParaRPr lang="bg-BG" alt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 alt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C32DB-8FE8-4929-AEB5-119A109A81B0}" type="slidenum">
              <a:rPr lang="bg-BG" altLang="bg-BG" smtClean="0"/>
              <a:pPr/>
              <a:t>‹#›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19208905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C198C-DA97-454E-AC54-EF6DAA645C00}" type="datetime1">
              <a:rPr lang="bg-BG" altLang="bg-BG" smtClean="0"/>
              <a:pPr/>
              <a:t>16.9.2023 г.</a:t>
            </a:fld>
            <a:endParaRPr lang="bg-BG" alt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 alt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D4B93-4007-4FB9-A195-CF37F555E4AF}" type="slidenum">
              <a:rPr lang="bg-BG" altLang="bg-BG" smtClean="0"/>
              <a:pPr/>
              <a:t>‹#›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31942320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6F34B-4CC6-42E2-A615-183B983839D9}" type="datetime1">
              <a:rPr lang="bg-BG" altLang="bg-BG" smtClean="0"/>
              <a:pPr/>
              <a:t>16.9.2023 г.</a:t>
            </a:fld>
            <a:endParaRPr lang="bg-BG" alt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 alt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428BB-E23E-492E-B669-1210AD3C40D6}" type="slidenum">
              <a:rPr lang="bg-BG" altLang="bg-BG" smtClean="0"/>
              <a:pPr/>
              <a:t>‹#›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22012437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A5D96-56F6-45C6-96FB-4A581FD72BC2}" type="datetime1">
              <a:rPr lang="bg-BG" altLang="bg-BG" smtClean="0"/>
              <a:pPr/>
              <a:t>16.9.2023 г.</a:t>
            </a:fld>
            <a:endParaRPr lang="bg-BG" alt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5B3CE-EF8F-4851-9698-CEEDF72CDFA1}" type="slidenum">
              <a:rPr lang="bg-BG" altLang="bg-BG" smtClean="0"/>
              <a:pPr/>
              <a:t>‹#›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5194428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FFEB70-ECEF-491E-9CCD-0967870B7163}" type="datetime1">
              <a:rPr lang="bg-BG" altLang="bg-BG" smtClean="0"/>
              <a:pPr/>
              <a:t>16.9.2023 г.</a:t>
            </a:fld>
            <a:endParaRPr lang="bg-BG" alt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g-BG" alt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E4B3FE-A040-4A27-8E55-1CB321F90806}" type="slidenum">
              <a:rPr lang="bg-BG" altLang="bg-BG" smtClean="0"/>
              <a:pPr/>
              <a:t>‹#›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35929097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06" r:id="rId1"/>
    <p:sldLayoutId id="2147484307" r:id="rId2"/>
    <p:sldLayoutId id="2147484308" r:id="rId3"/>
    <p:sldLayoutId id="2147484309" r:id="rId4"/>
    <p:sldLayoutId id="2147484310" r:id="rId5"/>
    <p:sldLayoutId id="2147484311" r:id="rId6"/>
    <p:sldLayoutId id="2147484312" r:id="rId7"/>
    <p:sldLayoutId id="2147484313" r:id="rId8"/>
    <p:sldLayoutId id="2147484314" r:id="rId9"/>
    <p:sldLayoutId id="2147484315" r:id="rId10"/>
    <p:sldLayoutId id="2147484316" r:id="rId11"/>
  </p:sldLayoutIdLst>
  <p:hf sldNum="0" hdr="0" ft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g-BG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3568" y="1370013"/>
            <a:ext cx="7920880" cy="3139108"/>
          </a:xfrm>
          <a:noFill/>
        </p:spPr>
        <p:txBody>
          <a:bodyPr anchor="ctr">
            <a:normAutofit fontScale="90000"/>
          </a:bodyPr>
          <a:lstStyle/>
          <a:p>
            <a:pPr algn="ctr">
              <a:lnSpc>
                <a:spcPct val="150000"/>
              </a:lnSpc>
              <a:spcAft>
                <a:spcPts val="1200"/>
              </a:spcAft>
            </a:pPr>
            <a:r>
              <a:rPr lang="bg-BG" altLang="bg-BG" sz="44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СЪСТЕЗАНИЯ  </a:t>
            </a:r>
            <a:r>
              <a:rPr lang="bg-BG" altLang="bg-BG" sz="44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bg-BG" altLang="bg-BG" sz="44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ИНФОРМАТИКА, </a:t>
            </a:r>
            <a:r>
              <a:rPr lang="bg-BG" altLang="bg-BG" sz="44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ГРУПА </a:t>
            </a:r>
            <a:r>
              <a:rPr lang="en-US" altLang="bg-BG" sz="54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bg-BG" altLang="bg-BG" sz="44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bg-BG" sz="44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bg-BG" sz="44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bg-BG" altLang="bg-BG" sz="44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  <a:r>
              <a:rPr lang="en-US" altLang="bg-BG" sz="44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bg-BG" altLang="bg-BG" sz="44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2-2023 </a:t>
            </a:r>
            <a:r>
              <a:rPr lang="bg-BG" altLang="bg-BG" sz="44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</a:t>
            </a:r>
            <a:endParaRPr lang="bg-BG" altLang="bg-BG" sz="44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900808" y="5013176"/>
            <a:ext cx="5486400" cy="854224"/>
          </a:xfrm>
          <a:noFill/>
        </p:spPr>
        <p:txBody>
          <a:bodyPr/>
          <a:lstStyle/>
          <a:p>
            <a:pPr algn="ctr">
              <a:lnSpc>
                <a:spcPct val="80000"/>
              </a:lnSpc>
            </a:pPr>
            <a:r>
              <a:rPr lang="bg-BG" altLang="bg-BG" sz="3600" b="1" dirty="0" smtClean="0">
                <a:solidFill>
                  <a:srgbClr val="8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Узана, 2023 год.</a:t>
            </a:r>
            <a:endParaRPr lang="en-US" altLang="bg-BG" sz="3600" b="1" dirty="0" smtClean="0">
              <a:solidFill>
                <a:srgbClr val="808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80000"/>
              </a:lnSpc>
            </a:pPr>
            <a:endParaRPr lang="bg-BG" altLang="bg-BG" dirty="0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/>
          <a:p>
            <a:fld id="{DF8E63BA-F8EA-411D-904A-1E90A15165FE}" type="datetime1">
              <a:rPr lang="bg-BG" altLang="bg-BG"/>
              <a:pPr/>
              <a:t>16.9.2023 г.</a:t>
            </a:fld>
            <a:endParaRPr lang="bg-BG" alt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6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bg-BG" altLang="bg-BG" sz="4000" b="1" dirty="0" smtClean="0">
                <a:solidFill>
                  <a:srgbClr val="808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НОИ-2</a:t>
            </a:r>
            <a:endParaRPr lang="en-US" altLang="bg-BG" sz="4000" b="1" dirty="0" smtClean="0">
              <a:solidFill>
                <a:srgbClr val="808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219" name="Rectangle 7"/>
          <p:cNvSpPr>
            <a:spLocks noGrp="1" noChangeArrowheads="1"/>
          </p:cNvSpPr>
          <p:nvPr>
            <p:ph idx="1"/>
          </p:nvPr>
        </p:nvSpPr>
        <p:spPr>
          <a:xfrm>
            <a:off x="683568" y="1752600"/>
            <a:ext cx="7776864" cy="4191000"/>
          </a:xfrm>
        </p:spPr>
        <p:txBody>
          <a:bodyPr>
            <a:normAutofit/>
          </a:bodyPr>
          <a:lstStyle/>
          <a:p>
            <a:pPr>
              <a:spcBef>
                <a:spcPts val="1800"/>
              </a:spcBef>
              <a:buClr>
                <a:srgbClr val="666633"/>
              </a:buClr>
              <a:buFont typeface="Wingdings" pitchFamily="2" charset="2"/>
              <a:buChar char="Ø"/>
            </a:pPr>
            <a:r>
              <a:rPr lang="bg-BG" altLang="bg-BG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altLang="bg-BG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Първият </a:t>
            </a:r>
            <a:r>
              <a:rPr lang="bg-BG" altLang="bg-BG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  ученик с 270 точки, 22 за НОИ-3 и последният е с 140 точки</a:t>
            </a:r>
          </a:p>
          <a:p>
            <a:pPr>
              <a:spcBef>
                <a:spcPts val="1800"/>
              </a:spcBef>
              <a:buClr>
                <a:srgbClr val="666633"/>
              </a:buClr>
              <a:buFont typeface="Wingdings" pitchFamily="2" charset="2"/>
              <a:buChar char="Ø"/>
            </a:pPr>
            <a:r>
              <a:rPr lang="bg-BG" altLang="bg-BG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altLang="bg-BG" sz="3500" dirty="0" smtClean="0">
                <a:solidFill>
                  <a:srgbClr val="46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altLang="bg-BG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 по 0 точки</a:t>
            </a:r>
          </a:p>
          <a:p>
            <a:pPr>
              <a:spcBef>
                <a:spcPts val="1800"/>
              </a:spcBef>
              <a:buClr>
                <a:srgbClr val="666633"/>
              </a:buClr>
              <a:buFont typeface="Wingdings" pitchFamily="2" charset="2"/>
              <a:buChar char="Ø"/>
            </a:pPr>
            <a:r>
              <a:rPr lang="bg-BG" altLang="bg-BG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altLang="bg-BG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76 се </a:t>
            </a:r>
            <a:r>
              <a:rPr lang="bg-BG" altLang="bg-BG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явяват на областен </a:t>
            </a:r>
            <a:r>
              <a:rPr lang="bg-BG" altLang="bg-BG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кръг  </a:t>
            </a:r>
            <a:r>
              <a:rPr lang="bg-BG" altLang="bg-BG" sz="3500" dirty="0" smtClean="0">
                <a:solidFill>
                  <a:srgbClr val="E236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</a:t>
            </a:r>
            <a:endParaRPr lang="bg-BG" altLang="bg-BG" sz="3500" dirty="0">
              <a:solidFill>
                <a:srgbClr val="E23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1200"/>
              </a:spcBef>
              <a:buFont typeface="Wingdings" pitchFamily="2" charset="2"/>
              <a:buChar char="Ø"/>
            </a:pPr>
            <a:endParaRPr lang="bg-BG" sz="3200" dirty="0">
              <a:solidFill>
                <a:schemeClr val="accent4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en-US" altLang="bg-BG" dirty="0" smtClean="0">
              <a:solidFill>
                <a:srgbClr val="8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2379865"/>
      </p:ext>
    </p:extLst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6" name="Rectangle 6"/>
          <p:cNvSpPr>
            <a:spLocks noGrp="1" noChangeArrowheads="1"/>
          </p:cNvSpPr>
          <p:nvPr>
            <p:ph type="title"/>
          </p:nvPr>
        </p:nvSpPr>
        <p:spPr>
          <a:xfrm>
            <a:off x="395536" y="838200"/>
            <a:ext cx="8280920" cy="685800"/>
          </a:xfrm>
        </p:spPr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bg-BG" altLang="bg-BG" sz="4000" b="1" dirty="0" smtClean="0">
                <a:solidFill>
                  <a:srgbClr val="808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НОИ 3 – </a:t>
            </a:r>
            <a:r>
              <a:rPr lang="bg-BG" altLang="bg-BG" sz="4000" b="1" cap="none" dirty="0" smtClean="0">
                <a:solidFill>
                  <a:srgbClr val="808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първи ден</a:t>
            </a:r>
            <a:endParaRPr lang="en-US" altLang="bg-BG" sz="4000" b="1" cap="none" dirty="0" smtClean="0">
              <a:solidFill>
                <a:srgbClr val="808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219" name="Rectangle 7"/>
          <p:cNvSpPr>
            <a:spLocks noGrp="1" noChangeArrowheads="1"/>
          </p:cNvSpPr>
          <p:nvPr>
            <p:ph idx="1"/>
          </p:nvPr>
        </p:nvSpPr>
        <p:spPr>
          <a:xfrm>
            <a:off x="323528" y="1772816"/>
            <a:ext cx="8712968" cy="4191000"/>
          </a:xfrm>
        </p:spPr>
        <p:txBody>
          <a:bodyPr/>
          <a:lstStyle/>
          <a:p>
            <a:pPr marL="0" indent="0">
              <a:spcBef>
                <a:spcPts val="1200"/>
              </a:spcBef>
              <a:buNone/>
            </a:pPr>
            <a:r>
              <a:rPr lang="bg-BG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Задача Е1</a:t>
            </a:r>
            <a:r>
              <a:rPr lang="ru-RU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bg-BG" sz="3200" b="1" cap="all" dirty="0" smtClean="0">
                <a:solidFill>
                  <a:srgbClr val="922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КУЛА  ОТ  КУТИИ</a:t>
            </a:r>
            <a:endParaRPr lang="bg-BG" sz="3200" dirty="0">
              <a:solidFill>
                <a:srgbClr val="9223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1200"/>
              </a:spcBef>
              <a:buClr>
                <a:srgbClr val="808000"/>
              </a:buClr>
              <a:buFont typeface="Wingdings" pitchFamily="2" charset="2"/>
              <a:buChar char="Ø"/>
            </a:pPr>
            <a:r>
              <a:rPr lang="bg-BG" altLang="bg-BG" sz="3200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bg-BG" sz="3200" dirty="0">
                <a:solidFill>
                  <a:srgbClr val="46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Автор</a:t>
            </a:r>
            <a:r>
              <a:rPr lang="ru-RU" sz="3200" dirty="0">
                <a:solidFill>
                  <a:srgbClr val="46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sz="3200" i="1" dirty="0">
                <a:solidFill>
                  <a:srgbClr val="46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3200" i="1" dirty="0" smtClean="0">
                <a:solidFill>
                  <a:srgbClr val="46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Кинка Кирилова-Лупанова</a:t>
            </a:r>
            <a:endParaRPr lang="bg-BG" sz="3200" i="1" dirty="0">
              <a:solidFill>
                <a:srgbClr val="4617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>
                <a:srgbClr val="808000"/>
              </a:buClr>
              <a:buFont typeface="Wingdings" panose="05000000000000000000" pitchFamily="2" charset="2"/>
              <a:buChar char="Ø"/>
            </a:pPr>
            <a:r>
              <a:rPr lang="bg-BG" altLang="bg-BG" sz="3200" dirty="0" smtClean="0">
                <a:solidFill>
                  <a:srgbClr val="46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Условен оператор, минимален елемент, пълно изчерпване </a:t>
            </a:r>
            <a:endParaRPr lang="bg-BG" sz="2800" dirty="0" smtClean="0">
              <a:solidFill>
                <a:srgbClr val="4617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>
                <a:srgbClr val="808000"/>
              </a:buClr>
              <a:buFont typeface="Wingdings" panose="05000000000000000000" pitchFamily="2" charset="2"/>
              <a:buChar char="Ø"/>
            </a:pPr>
            <a:r>
              <a:rPr lang="bg-BG" altLang="bg-BG" sz="3200" dirty="0" smtClean="0">
                <a:solidFill>
                  <a:srgbClr val="46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Решена за 100 точки (3)</a:t>
            </a:r>
          </a:p>
          <a:p>
            <a:pPr eaLnBrk="1" hangingPunct="1">
              <a:spcBef>
                <a:spcPts val="1200"/>
              </a:spcBef>
              <a:buClr>
                <a:srgbClr val="808000"/>
              </a:buClr>
              <a:buFont typeface="Wingdings" pitchFamily="2" charset="2"/>
              <a:buChar char="Ø"/>
            </a:pPr>
            <a:r>
              <a:rPr lang="bg-BG" altLang="bg-BG" sz="3200" dirty="0" smtClean="0">
                <a:solidFill>
                  <a:srgbClr val="46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1  с 0 точки</a:t>
            </a:r>
            <a:endParaRPr lang="en-US" altLang="bg-BG" sz="3200" dirty="0" smtClean="0">
              <a:solidFill>
                <a:srgbClr val="4617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en-US" altLang="bg-BG" dirty="0" smtClean="0"/>
          </a:p>
        </p:txBody>
      </p:sp>
    </p:spTree>
    <p:extLst>
      <p:ext uri="{BB962C8B-B14F-4D97-AF65-F5344CB8AC3E}">
        <p14:creationId xmlns:p14="http://schemas.microsoft.com/office/powerpoint/2010/main" val="40957039"/>
      </p:ext>
    </p:extLst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6" name="Rectangle 6"/>
          <p:cNvSpPr>
            <a:spLocks noGrp="1" noChangeArrowheads="1"/>
          </p:cNvSpPr>
          <p:nvPr>
            <p:ph type="title"/>
          </p:nvPr>
        </p:nvSpPr>
        <p:spPr>
          <a:xfrm>
            <a:off x="395536" y="838200"/>
            <a:ext cx="8280920" cy="685800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bg-BG" altLang="bg-BG" sz="4000" b="1" dirty="0">
                <a:solidFill>
                  <a:srgbClr val="808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НОИ 3 - </a:t>
            </a:r>
            <a:r>
              <a:rPr lang="bg-BG" altLang="bg-BG" sz="4000" b="1" dirty="0" smtClean="0">
                <a:solidFill>
                  <a:srgbClr val="808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altLang="bg-BG" sz="4000" b="1" cap="none" dirty="0">
                <a:solidFill>
                  <a:srgbClr val="808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първи ден</a:t>
            </a:r>
            <a:endParaRPr lang="en-US" altLang="bg-BG" sz="4000" b="1" dirty="0" smtClean="0">
              <a:solidFill>
                <a:srgbClr val="808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219" name="Rectangle 7"/>
          <p:cNvSpPr>
            <a:spLocks noGrp="1" noChangeArrowheads="1"/>
          </p:cNvSpPr>
          <p:nvPr>
            <p:ph idx="1"/>
          </p:nvPr>
        </p:nvSpPr>
        <p:spPr>
          <a:xfrm>
            <a:off x="1061658" y="1772816"/>
            <a:ext cx="7830822" cy="4191000"/>
          </a:xfrm>
        </p:spPr>
        <p:txBody>
          <a:bodyPr/>
          <a:lstStyle/>
          <a:p>
            <a:pPr marL="0" indent="0">
              <a:spcBef>
                <a:spcPts val="1200"/>
              </a:spcBef>
              <a:buNone/>
            </a:pPr>
            <a:r>
              <a:rPr lang="bg-BG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Задача Е2</a:t>
            </a:r>
            <a:r>
              <a:rPr lang="ru-RU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bg-BG" sz="3200" b="1" dirty="0" smtClean="0">
                <a:solidFill>
                  <a:srgbClr val="922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БОЯДИСВАНЕ  НА  ОГРАДА</a:t>
            </a:r>
            <a:endParaRPr lang="bg-BG" sz="3200" dirty="0">
              <a:solidFill>
                <a:srgbClr val="9223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1200"/>
              </a:spcBef>
              <a:buClr>
                <a:srgbClr val="808000"/>
              </a:buClr>
              <a:buFont typeface="Wingdings" pitchFamily="2" charset="2"/>
              <a:buChar char="Ø"/>
            </a:pPr>
            <a:r>
              <a:rPr lang="bg-BG" altLang="bg-BG" sz="3200" dirty="0" smtClean="0">
                <a:solidFill>
                  <a:srgbClr val="46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3200" dirty="0" smtClean="0">
                <a:solidFill>
                  <a:srgbClr val="46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Автор</a:t>
            </a:r>
            <a:r>
              <a:rPr lang="ru-RU" sz="3200" dirty="0">
                <a:solidFill>
                  <a:srgbClr val="46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sz="3200" i="1" dirty="0">
                <a:solidFill>
                  <a:srgbClr val="46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smtClean="0">
                <a:solidFill>
                  <a:srgbClr val="46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Петър Петров</a:t>
            </a:r>
            <a:endParaRPr lang="bg-BG" sz="2800" i="1" dirty="0">
              <a:solidFill>
                <a:srgbClr val="4617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>
                <a:srgbClr val="808000"/>
              </a:buClr>
              <a:buFont typeface="Wingdings" panose="05000000000000000000" pitchFamily="2" charset="2"/>
              <a:buChar char="Ø"/>
            </a:pPr>
            <a:r>
              <a:rPr lang="bg-BG" altLang="bg-BG" sz="3200" dirty="0" smtClean="0">
                <a:solidFill>
                  <a:srgbClr val="46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altLang="bg-BG" sz="3200" dirty="0">
                <a:solidFill>
                  <a:srgbClr val="46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Използване на техника за броене със спомагателен масив </a:t>
            </a:r>
          </a:p>
          <a:p>
            <a:pPr>
              <a:buClr>
                <a:srgbClr val="808000"/>
              </a:buClr>
              <a:buFont typeface="Wingdings" panose="05000000000000000000" pitchFamily="2" charset="2"/>
              <a:buChar char="Ø"/>
            </a:pPr>
            <a:r>
              <a:rPr lang="bg-BG" altLang="bg-BG" sz="2800" dirty="0" smtClean="0">
                <a:solidFill>
                  <a:srgbClr val="46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altLang="bg-BG" sz="3200" dirty="0" smtClean="0">
                <a:solidFill>
                  <a:srgbClr val="46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Решена за 100 точки (1)</a:t>
            </a:r>
          </a:p>
          <a:p>
            <a:pPr>
              <a:lnSpc>
                <a:spcPct val="100000"/>
              </a:lnSpc>
              <a:spcBef>
                <a:spcPts val="1200"/>
              </a:spcBef>
              <a:buClr>
                <a:srgbClr val="808000"/>
              </a:buClr>
              <a:buFont typeface="Wingdings" pitchFamily="2" charset="2"/>
              <a:buChar char="Ø"/>
            </a:pPr>
            <a:r>
              <a:rPr lang="bg-BG" altLang="bg-BG" sz="3200" dirty="0">
                <a:solidFill>
                  <a:srgbClr val="46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bg-BG" sz="3200" dirty="0" smtClean="0">
                <a:solidFill>
                  <a:srgbClr val="46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bg-BG" altLang="bg-BG" sz="3200" dirty="0" smtClean="0">
                <a:solidFill>
                  <a:srgbClr val="46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 0 точки</a:t>
            </a:r>
            <a:endParaRPr lang="en-US" altLang="bg-BG" sz="3200" dirty="0" smtClean="0">
              <a:solidFill>
                <a:srgbClr val="4617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en-US" altLang="bg-BG" dirty="0" smtClean="0"/>
          </a:p>
        </p:txBody>
      </p:sp>
    </p:spTree>
    <p:extLst>
      <p:ext uri="{BB962C8B-B14F-4D97-AF65-F5344CB8AC3E}">
        <p14:creationId xmlns:p14="http://schemas.microsoft.com/office/powerpoint/2010/main" val="2209282407"/>
      </p:ext>
    </p:extLst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6" name="Rectangle 6"/>
          <p:cNvSpPr>
            <a:spLocks noGrp="1" noChangeArrowheads="1"/>
          </p:cNvSpPr>
          <p:nvPr>
            <p:ph type="title"/>
          </p:nvPr>
        </p:nvSpPr>
        <p:spPr>
          <a:xfrm>
            <a:off x="467544" y="838200"/>
            <a:ext cx="8352928" cy="685800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bg-BG" altLang="bg-BG" sz="4000" b="1" dirty="0">
                <a:solidFill>
                  <a:srgbClr val="808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НОИ 3 - </a:t>
            </a:r>
            <a:r>
              <a:rPr lang="bg-BG" altLang="bg-BG" sz="4000" b="1" cap="none" dirty="0" smtClean="0">
                <a:solidFill>
                  <a:srgbClr val="808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първи </a:t>
            </a:r>
            <a:r>
              <a:rPr lang="bg-BG" altLang="bg-BG" sz="4000" b="1" cap="none" dirty="0">
                <a:solidFill>
                  <a:srgbClr val="808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ден</a:t>
            </a:r>
            <a:endParaRPr lang="en-US" altLang="bg-BG" sz="4000" b="1" dirty="0" smtClean="0">
              <a:solidFill>
                <a:srgbClr val="808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219" name="Rectangle 7"/>
          <p:cNvSpPr>
            <a:spLocks noGrp="1" noChangeArrowheads="1"/>
          </p:cNvSpPr>
          <p:nvPr>
            <p:ph idx="1"/>
          </p:nvPr>
        </p:nvSpPr>
        <p:spPr>
          <a:xfrm>
            <a:off x="1079104" y="1844824"/>
            <a:ext cx="7525344" cy="4191000"/>
          </a:xfrm>
        </p:spPr>
        <p:txBody>
          <a:bodyPr/>
          <a:lstStyle/>
          <a:p>
            <a:pPr marL="0" indent="0">
              <a:spcBef>
                <a:spcPts val="1200"/>
              </a:spcBef>
              <a:buNone/>
            </a:pPr>
            <a:r>
              <a:rPr lang="bg-BG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Задача Е3</a:t>
            </a:r>
            <a:r>
              <a:rPr lang="ru-RU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bg-BG" sz="3200" b="1" dirty="0" smtClean="0">
                <a:solidFill>
                  <a:srgbClr val="922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ДЕЛИТЕЛИ</a:t>
            </a:r>
            <a:endParaRPr lang="bg-BG" sz="3200" dirty="0">
              <a:solidFill>
                <a:srgbClr val="9223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1200"/>
              </a:spcBef>
              <a:buClr>
                <a:srgbClr val="808000"/>
              </a:buClr>
              <a:buFont typeface="Wingdings" pitchFamily="2" charset="2"/>
              <a:buChar char="Ø"/>
            </a:pPr>
            <a:r>
              <a:rPr lang="bg-BG" altLang="bg-BG" sz="3200" dirty="0" smtClean="0">
                <a:solidFill>
                  <a:srgbClr val="46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3200" dirty="0" smtClean="0">
                <a:solidFill>
                  <a:srgbClr val="46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Автор</a:t>
            </a:r>
            <a:r>
              <a:rPr lang="ru-RU" sz="3200" dirty="0">
                <a:solidFill>
                  <a:srgbClr val="46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sz="3200" i="1" dirty="0">
                <a:solidFill>
                  <a:srgbClr val="46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3200" i="1" dirty="0" smtClean="0">
                <a:solidFill>
                  <a:srgbClr val="46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Петър Петров</a:t>
            </a:r>
            <a:endParaRPr lang="bg-BG" sz="3200" i="1" dirty="0">
              <a:solidFill>
                <a:srgbClr val="4617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>
                <a:srgbClr val="808000"/>
              </a:buClr>
              <a:buFont typeface="Wingdings" panose="05000000000000000000" pitchFamily="2" charset="2"/>
              <a:buChar char="Ø"/>
            </a:pPr>
            <a:r>
              <a:rPr lang="bg-BG" altLang="bg-BG" sz="3200" dirty="0" smtClean="0">
                <a:solidFill>
                  <a:srgbClr val="46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Делимост</a:t>
            </a:r>
          </a:p>
          <a:p>
            <a:pPr>
              <a:buClr>
                <a:srgbClr val="808000"/>
              </a:buClr>
              <a:buFont typeface="Wingdings" panose="05000000000000000000" pitchFamily="2" charset="2"/>
              <a:buChar char="Ø"/>
            </a:pPr>
            <a:r>
              <a:rPr lang="bg-BG" altLang="bg-BG" sz="2800" dirty="0">
                <a:solidFill>
                  <a:srgbClr val="46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altLang="bg-BG" sz="3200" dirty="0" smtClean="0">
                <a:solidFill>
                  <a:srgbClr val="46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Няма решение за 100 точки</a:t>
            </a:r>
            <a:r>
              <a:rPr lang="bg-BG" altLang="bg-BG" sz="3200" dirty="0">
                <a:solidFill>
                  <a:srgbClr val="46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altLang="bg-BG" sz="3200" dirty="0" smtClean="0">
                <a:solidFill>
                  <a:srgbClr val="46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bg-BG" sz="3200" dirty="0" smtClean="0">
                <a:solidFill>
                  <a:srgbClr val="46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77</a:t>
            </a:r>
            <a:r>
              <a:rPr lang="bg-BG" altLang="bg-BG" sz="3200" dirty="0" smtClean="0">
                <a:solidFill>
                  <a:srgbClr val="46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>
              <a:lnSpc>
                <a:spcPct val="100000"/>
              </a:lnSpc>
              <a:spcBef>
                <a:spcPts val="1200"/>
              </a:spcBef>
              <a:buClr>
                <a:srgbClr val="808000"/>
              </a:buClr>
              <a:buFont typeface="Wingdings" pitchFamily="2" charset="2"/>
              <a:buChar char="Ø"/>
            </a:pPr>
            <a:r>
              <a:rPr lang="bg-BG" altLang="bg-BG" sz="3200" dirty="0">
                <a:solidFill>
                  <a:srgbClr val="46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altLang="bg-BG" sz="3200" dirty="0" smtClean="0">
                <a:solidFill>
                  <a:srgbClr val="46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с 0 точки</a:t>
            </a:r>
            <a:endParaRPr lang="en-US" altLang="bg-BG" sz="3200" dirty="0" smtClean="0">
              <a:solidFill>
                <a:srgbClr val="4617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en-US" altLang="bg-BG" dirty="0" smtClean="0"/>
          </a:p>
        </p:txBody>
      </p:sp>
    </p:spTree>
    <p:extLst>
      <p:ext uri="{BB962C8B-B14F-4D97-AF65-F5344CB8AC3E}">
        <p14:creationId xmlns:p14="http://schemas.microsoft.com/office/powerpoint/2010/main" val="3779121425"/>
      </p:ext>
    </p:extLst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9" y="2133600"/>
            <a:ext cx="8352928" cy="377762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bg-BG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Задача </a:t>
            </a:r>
            <a:r>
              <a:rPr lang="bg-BG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Е4</a:t>
            </a:r>
            <a:r>
              <a:rPr lang="ru-RU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bg-BG" sz="2800" b="1" dirty="0" smtClean="0">
                <a:solidFill>
                  <a:srgbClr val="922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2 ПЛЮС 1</a:t>
            </a:r>
            <a:endParaRPr lang="bg-BG" sz="2800" dirty="0">
              <a:solidFill>
                <a:srgbClr val="9223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buClr>
                <a:srgbClr val="808000"/>
              </a:buClr>
              <a:buFont typeface="Wingdings" pitchFamily="2" charset="2"/>
              <a:buChar char="Ø"/>
            </a:pPr>
            <a:r>
              <a:rPr lang="bg-BG" altLang="bg-BG" dirty="0">
                <a:solidFill>
                  <a:srgbClr val="46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2800" dirty="0">
                <a:solidFill>
                  <a:srgbClr val="46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Автор</a:t>
            </a:r>
            <a:r>
              <a:rPr lang="ru-RU" sz="2800" dirty="0">
                <a:solidFill>
                  <a:srgbClr val="46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sz="2800" i="1" dirty="0">
                <a:solidFill>
                  <a:srgbClr val="46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2800" i="1" dirty="0" smtClean="0">
                <a:solidFill>
                  <a:srgbClr val="46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Андрей Стефанов</a:t>
            </a:r>
            <a:endParaRPr lang="bg-BG" sz="2800" i="1" dirty="0">
              <a:solidFill>
                <a:srgbClr val="4617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>
                <a:srgbClr val="808000"/>
              </a:buClr>
              <a:buFont typeface="Wingdings" panose="05000000000000000000" pitchFamily="2" charset="2"/>
              <a:buChar char="Ø"/>
            </a:pPr>
            <a:r>
              <a:rPr lang="bg-BG" altLang="bg-BG" sz="2800" dirty="0">
                <a:solidFill>
                  <a:srgbClr val="46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altLang="bg-BG" sz="2800" dirty="0" smtClean="0">
                <a:solidFill>
                  <a:srgbClr val="46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Моделиране на условието</a:t>
            </a:r>
            <a:endParaRPr lang="bg-BG" sz="2800" dirty="0">
              <a:solidFill>
                <a:srgbClr val="4617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>
                <a:srgbClr val="808000"/>
              </a:buClr>
              <a:buFont typeface="Wingdings" panose="05000000000000000000" pitchFamily="2" charset="2"/>
              <a:buChar char="Ø"/>
            </a:pPr>
            <a:r>
              <a:rPr lang="bg-BG" altLang="bg-BG" sz="2800" dirty="0">
                <a:solidFill>
                  <a:srgbClr val="46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Решена за 100 точки </a:t>
            </a:r>
            <a:r>
              <a:rPr lang="bg-BG" altLang="bg-BG" sz="2800" dirty="0" smtClean="0">
                <a:solidFill>
                  <a:srgbClr val="46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bg-BG" sz="2800" dirty="0" smtClean="0">
                <a:solidFill>
                  <a:srgbClr val="46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bg-BG" altLang="bg-BG" sz="2800" dirty="0" smtClean="0">
                <a:solidFill>
                  <a:srgbClr val="46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bg-BG" altLang="bg-BG" sz="2800" dirty="0">
              <a:solidFill>
                <a:srgbClr val="4617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buClr>
                <a:srgbClr val="808000"/>
              </a:buClr>
              <a:buFont typeface="Wingdings" pitchFamily="2" charset="2"/>
              <a:buChar char="Ø"/>
            </a:pPr>
            <a:r>
              <a:rPr lang="bg-BG" altLang="bg-BG" sz="2800" dirty="0">
                <a:solidFill>
                  <a:srgbClr val="46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bg-BG" sz="2800" dirty="0" smtClean="0">
                <a:solidFill>
                  <a:srgbClr val="46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bg-BG" altLang="bg-BG" sz="2800" dirty="0" smtClean="0">
                <a:solidFill>
                  <a:srgbClr val="46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altLang="bg-BG" sz="2800" dirty="0">
                <a:solidFill>
                  <a:srgbClr val="46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0 точки</a:t>
            </a:r>
            <a:endParaRPr lang="en-US" altLang="bg-BG" sz="2800" dirty="0">
              <a:solidFill>
                <a:srgbClr val="4617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bg-BG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03C17-CB08-4FFE-A881-7B2B496212E1}" type="datetime1">
              <a:rPr lang="bg-BG" altLang="bg-BG" smtClean="0"/>
              <a:pPr/>
              <a:t>16.9.2023 г.</a:t>
            </a:fld>
            <a:endParaRPr lang="bg-BG" altLang="bg-BG"/>
          </a:p>
        </p:txBody>
      </p:sp>
      <p:sp>
        <p:nvSpPr>
          <p:cNvPr id="5" name="Rectangle 4"/>
          <p:cNvSpPr/>
          <p:nvPr/>
        </p:nvSpPr>
        <p:spPr>
          <a:xfrm>
            <a:off x="2355273" y="935361"/>
            <a:ext cx="445160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bg-BG" altLang="bg-BG" sz="4000" dirty="0">
                <a:solidFill>
                  <a:srgbClr val="808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НОИ 3 - </a:t>
            </a:r>
            <a:r>
              <a:rPr lang="bg-BG" altLang="bg-BG" sz="4000" dirty="0" smtClean="0">
                <a:solidFill>
                  <a:srgbClr val="808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втори </a:t>
            </a:r>
            <a:r>
              <a:rPr lang="bg-BG" altLang="bg-BG" sz="4000" dirty="0">
                <a:solidFill>
                  <a:srgbClr val="808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ден</a:t>
            </a:r>
            <a:endParaRPr lang="bg-BG" sz="4000" dirty="0"/>
          </a:p>
        </p:txBody>
      </p:sp>
    </p:spTree>
    <p:extLst>
      <p:ext uri="{BB962C8B-B14F-4D97-AF65-F5344CB8AC3E}">
        <p14:creationId xmlns:p14="http://schemas.microsoft.com/office/powerpoint/2010/main" val="3939019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7303" y="2134709"/>
            <a:ext cx="7094081" cy="3777622"/>
          </a:xfrm>
        </p:spPr>
        <p:txBody>
          <a:bodyPr/>
          <a:lstStyle/>
          <a:p>
            <a:pPr marL="0" indent="0">
              <a:buNone/>
            </a:pPr>
            <a:r>
              <a:rPr lang="bg-BG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Задача </a:t>
            </a:r>
            <a:r>
              <a:rPr lang="bg-BG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Е5</a:t>
            </a:r>
            <a:r>
              <a:rPr lang="ru-RU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bg-BG" sz="3200" b="1" dirty="0" smtClean="0">
                <a:solidFill>
                  <a:srgbClr val="922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РЕДИЦА</a:t>
            </a:r>
            <a:endParaRPr lang="bg-BG" sz="3200" dirty="0">
              <a:solidFill>
                <a:srgbClr val="9223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buClr>
                <a:srgbClr val="808000"/>
              </a:buClr>
              <a:buFont typeface="Wingdings" pitchFamily="2" charset="2"/>
              <a:buChar char="Ø"/>
            </a:pPr>
            <a:r>
              <a:rPr lang="bg-BG" altLang="bg-BG" dirty="0">
                <a:solidFill>
                  <a:srgbClr val="46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2800" dirty="0">
                <a:solidFill>
                  <a:srgbClr val="46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Автор</a:t>
            </a:r>
            <a:r>
              <a:rPr lang="ru-RU" sz="2800" dirty="0">
                <a:solidFill>
                  <a:srgbClr val="46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sz="2800" i="1" dirty="0">
                <a:solidFill>
                  <a:srgbClr val="46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2800" i="1" dirty="0" smtClean="0">
                <a:solidFill>
                  <a:srgbClr val="46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Емил Келеведжиев</a:t>
            </a:r>
            <a:endParaRPr lang="bg-BG" sz="2800" i="1" dirty="0">
              <a:solidFill>
                <a:srgbClr val="4617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>
                <a:srgbClr val="808000"/>
              </a:buClr>
              <a:buFont typeface="Wingdings" panose="05000000000000000000" pitchFamily="2" charset="2"/>
              <a:buChar char="Ø"/>
            </a:pPr>
            <a:r>
              <a:rPr lang="bg-BG" altLang="bg-BG" sz="2800" dirty="0">
                <a:solidFill>
                  <a:srgbClr val="46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altLang="bg-BG" sz="2800" dirty="0" smtClean="0">
                <a:solidFill>
                  <a:srgbClr val="46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с последователности</a:t>
            </a:r>
            <a:endParaRPr lang="bg-BG" sz="2800" dirty="0">
              <a:solidFill>
                <a:srgbClr val="4617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>
                <a:srgbClr val="808000"/>
              </a:buClr>
              <a:buFont typeface="Wingdings" panose="05000000000000000000" pitchFamily="2" charset="2"/>
              <a:buChar char="Ø"/>
            </a:pPr>
            <a:r>
              <a:rPr lang="bg-BG" altLang="bg-BG" sz="2800" dirty="0" smtClean="0">
                <a:solidFill>
                  <a:srgbClr val="46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Решена </a:t>
            </a:r>
            <a:r>
              <a:rPr lang="bg-BG" altLang="bg-BG" sz="2800" dirty="0" smtClean="0">
                <a:solidFill>
                  <a:srgbClr val="46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bg-BG" altLang="bg-BG" sz="2800" dirty="0">
                <a:solidFill>
                  <a:srgbClr val="46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100 </a:t>
            </a:r>
            <a:r>
              <a:rPr lang="bg-BG" altLang="bg-BG" sz="2800" dirty="0" smtClean="0">
                <a:solidFill>
                  <a:srgbClr val="46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точки (5)</a:t>
            </a:r>
            <a:endParaRPr lang="bg-BG" altLang="bg-BG" sz="2800" dirty="0">
              <a:solidFill>
                <a:srgbClr val="4617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buClr>
                <a:srgbClr val="808000"/>
              </a:buClr>
              <a:buFont typeface="Wingdings" pitchFamily="2" charset="2"/>
              <a:buChar char="Ø"/>
            </a:pPr>
            <a:r>
              <a:rPr lang="bg-BG" altLang="bg-BG" sz="2800" dirty="0">
                <a:solidFill>
                  <a:srgbClr val="46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altLang="bg-BG" sz="2800" dirty="0" smtClean="0">
                <a:solidFill>
                  <a:srgbClr val="46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bg-BG" altLang="bg-BG" sz="2800" dirty="0">
                <a:solidFill>
                  <a:srgbClr val="46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0 точки</a:t>
            </a:r>
            <a:endParaRPr lang="en-US" altLang="bg-BG" sz="2800" dirty="0">
              <a:solidFill>
                <a:srgbClr val="4617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bg-BG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03C17-CB08-4FFE-A881-7B2B496212E1}" type="datetime1">
              <a:rPr lang="bg-BG" altLang="bg-BG" smtClean="0"/>
              <a:pPr/>
              <a:t>16.9.2023 г.</a:t>
            </a:fld>
            <a:endParaRPr lang="bg-BG" altLang="bg-BG"/>
          </a:p>
        </p:txBody>
      </p:sp>
      <p:sp>
        <p:nvSpPr>
          <p:cNvPr id="5" name="Rectangle 4"/>
          <p:cNvSpPr/>
          <p:nvPr/>
        </p:nvSpPr>
        <p:spPr>
          <a:xfrm>
            <a:off x="2355273" y="935361"/>
            <a:ext cx="445160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bg-BG" altLang="bg-BG" sz="4000" dirty="0">
                <a:solidFill>
                  <a:srgbClr val="808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НОИ 3 - </a:t>
            </a:r>
            <a:r>
              <a:rPr lang="bg-BG" altLang="bg-BG" sz="4000" dirty="0" smtClean="0">
                <a:solidFill>
                  <a:srgbClr val="808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втори </a:t>
            </a:r>
            <a:r>
              <a:rPr lang="bg-BG" altLang="bg-BG" sz="4000" dirty="0">
                <a:solidFill>
                  <a:srgbClr val="808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ден</a:t>
            </a:r>
            <a:endParaRPr lang="bg-BG" sz="4000" dirty="0"/>
          </a:p>
        </p:txBody>
      </p:sp>
    </p:spTree>
    <p:extLst>
      <p:ext uri="{BB962C8B-B14F-4D97-AF65-F5344CB8AC3E}">
        <p14:creationId xmlns:p14="http://schemas.microsoft.com/office/powerpoint/2010/main" val="2486784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1200"/>
              </a:spcBef>
              <a:buNone/>
            </a:pPr>
            <a:r>
              <a:rPr lang="bg-BG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Задача </a:t>
            </a:r>
            <a:r>
              <a:rPr lang="bg-BG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Е6</a:t>
            </a:r>
            <a:r>
              <a:rPr lang="ru-RU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bg-BG" sz="3200" b="1" dirty="0" smtClean="0">
                <a:solidFill>
                  <a:srgbClr val="922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СТРОЕЖ</a:t>
            </a:r>
            <a:endParaRPr lang="bg-BG" sz="3200" dirty="0">
              <a:solidFill>
                <a:srgbClr val="9223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buClr>
                <a:srgbClr val="808000"/>
              </a:buClr>
              <a:buFont typeface="Wingdings" pitchFamily="2" charset="2"/>
              <a:buChar char="Ø"/>
            </a:pPr>
            <a:r>
              <a:rPr lang="bg-BG" altLang="bg-BG" dirty="0" smtClean="0">
                <a:solidFill>
                  <a:srgbClr val="46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2800" dirty="0">
                <a:solidFill>
                  <a:srgbClr val="46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Автор</a:t>
            </a:r>
            <a:r>
              <a:rPr lang="ru-RU" sz="2800" dirty="0">
                <a:solidFill>
                  <a:srgbClr val="46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sz="2800" i="1" dirty="0">
                <a:solidFill>
                  <a:srgbClr val="46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2800" i="1" dirty="0" smtClean="0">
                <a:solidFill>
                  <a:srgbClr val="46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Борис Михов</a:t>
            </a:r>
            <a:endParaRPr lang="bg-BG" sz="2800" i="1" dirty="0">
              <a:solidFill>
                <a:srgbClr val="4617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>
                <a:srgbClr val="808000"/>
              </a:buClr>
              <a:buFont typeface="Wingdings" panose="05000000000000000000" pitchFamily="2" charset="2"/>
              <a:buChar char="Ø"/>
            </a:pPr>
            <a:r>
              <a:rPr lang="bg-BG" altLang="bg-BG" sz="2800" dirty="0">
                <a:solidFill>
                  <a:srgbClr val="46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altLang="bg-BG" sz="2800" dirty="0" smtClean="0">
                <a:solidFill>
                  <a:srgbClr val="46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Малко геометрия, пълно изчерпване</a:t>
            </a:r>
            <a:endParaRPr lang="bg-BG" sz="2800" dirty="0">
              <a:solidFill>
                <a:srgbClr val="4617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>
                <a:srgbClr val="808000"/>
              </a:buClr>
              <a:buFont typeface="Wingdings" panose="05000000000000000000" pitchFamily="2" charset="2"/>
              <a:buChar char="Ø"/>
            </a:pPr>
            <a:r>
              <a:rPr lang="bg-BG" altLang="bg-BG" sz="2800" dirty="0" smtClean="0">
                <a:solidFill>
                  <a:srgbClr val="46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Няма решение за 100 точки (54)</a:t>
            </a:r>
            <a:endParaRPr lang="bg-BG" altLang="bg-BG" sz="2800" dirty="0">
              <a:solidFill>
                <a:srgbClr val="4617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buClr>
                <a:srgbClr val="808000"/>
              </a:buClr>
              <a:buFont typeface="Wingdings" pitchFamily="2" charset="2"/>
              <a:buChar char="Ø"/>
            </a:pPr>
            <a:r>
              <a:rPr lang="bg-BG" altLang="bg-BG" sz="2800" dirty="0">
                <a:solidFill>
                  <a:srgbClr val="46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altLang="bg-BG" sz="2800" dirty="0" smtClean="0">
                <a:solidFill>
                  <a:srgbClr val="46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bg-BG" altLang="bg-BG" sz="2800" dirty="0">
                <a:solidFill>
                  <a:srgbClr val="46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0 точки</a:t>
            </a:r>
            <a:endParaRPr lang="en-US" altLang="bg-BG" sz="2800" dirty="0">
              <a:solidFill>
                <a:srgbClr val="4617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bg-BG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03C17-CB08-4FFE-A881-7B2B496212E1}" type="datetime1">
              <a:rPr lang="bg-BG" altLang="bg-BG" smtClean="0"/>
              <a:pPr/>
              <a:t>16.9.2023 г.</a:t>
            </a:fld>
            <a:endParaRPr lang="bg-BG" altLang="bg-BG"/>
          </a:p>
        </p:txBody>
      </p:sp>
      <p:sp>
        <p:nvSpPr>
          <p:cNvPr id="5" name="Rectangle 4"/>
          <p:cNvSpPr/>
          <p:nvPr/>
        </p:nvSpPr>
        <p:spPr>
          <a:xfrm>
            <a:off x="2355273" y="935361"/>
            <a:ext cx="457984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bg-BG" altLang="bg-BG" sz="4000" dirty="0">
                <a:solidFill>
                  <a:srgbClr val="808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НОИ 3 - </a:t>
            </a:r>
            <a:r>
              <a:rPr lang="bg-BG" altLang="bg-BG" sz="4000" dirty="0" smtClean="0">
                <a:solidFill>
                  <a:srgbClr val="808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 втори </a:t>
            </a:r>
            <a:r>
              <a:rPr lang="bg-BG" altLang="bg-BG" sz="4000" dirty="0">
                <a:solidFill>
                  <a:srgbClr val="808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ден</a:t>
            </a:r>
            <a:endParaRPr lang="bg-BG" sz="4000" dirty="0"/>
          </a:p>
        </p:txBody>
      </p:sp>
    </p:spTree>
    <p:extLst>
      <p:ext uri="{BB962C8B-B14F-4D97-AF65-F5344CB8AC3E}">
        <p14:creationId xmlns:p14="http://schemas.microsoft.com/office/powerpoint/2010/main" val="3852723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026"/>
          <p:cNvSpPr>
            <a:spLocks noGrp="1" noChangeArrowheads="1"/>
          </p:cNvSpPr>
          <p:nvPr>
            <p:ph type="title"/>
          </p:nvPr>
        </p:nvSpPr>
        <p:spPr>
          <a:noFill/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bg-BG" altLang="bg-BG" sz="3600" b="1" dirty="0" smtClean="0">
                <a:solidFill>
                  <a:srgbClr val="8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ПРОЛЕТЕН   </a:t>
            </a:r>
            <a:r>
              <a:rPr lang="bg-BG" altLang="bg-BG" sz="3600" b="1" cap="all" dirty="0" smtClean="0">
                <a:solidFill>
                  <a:srgbClr val="8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турнир</a:t>
            </a:r>
            <a:endParaRPr lang="bg-BG" altLang="bg-BG" sz="3600" b="1" cap="all" dirty="0">
              <a:solidFill>
                <a:srgbClr val="808000"/>
              </a:solidFill>
            </a:endParaRPr>
          </a:p>
        </p:txBody>
      </p:sp>
      <p:sp>
        <p:nvSpPr>
          <p:cNvPr id="15363" name="Rectangle 1027"/>
          <p:cNvSpPr>
            <a:spLocks noGrp="1" noChangeArrowheads="1"/>
          </p:cNvSpPr>
          <p:nvPr>
            <p:ph idx="1"/>
          </p:nvPr>
        </p:nvSpPr>
        <p:spPr>
          <a:xfrm>
            <a:off x="1074557" y="1988841"/>
            <a:ext cx="7398841" cy="3456384"/>
          </a:xfrm>
          <a:noFill/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bg-BG" sz="32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Задача Е1. </a:t>
            </a:r>
            <a:r>
              <a:rPr lang="bg-BG" sz="3200" b="1" dirty="0" smtClean="0">
                <a:solidFill>
                  <a:srgbClr val="9E36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ТРИВИАЛНОСТ</a:t>
            </a:r>
            <a:endParaRPr lang="bg-BG" sz="3200" b="1" cap="all" dirty="0" smtClean="0">
              <a:solidFill>
                <a:srgbClr val="9E361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bg-BG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Автор</a:t>
            </a:r>
            <a:r>
              <a:rPr 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bg-BG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Кинка Кирилова-Лупанова</a:t>
            </a:r>
          </a:p>
          <a:p>
            <a:pPr>
              <a:buClr>
                <a:srgbClr val="808000"/>
              </a:buClr>
              <a:buFont typeface="Wingdings" pitchFamily="2" charset="2"/>
              <a:buChar char="Ø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Делимост</a:t>
            </a:r>
            <a:endParaRPr lang="bg-BG" sz="28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>
                <a:srgbClr val="808000"/>
              </a:buClr>
              <a:buFont typeface="Wingdings" pitchFamily="2" charset="2"/>
              <a:buChar char="Ø"/>
            </a:pPr>
            <a:r>
              <a:rPr lang="bg-BG" altLang="bg-BG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Участвали </a:t>
            </a:r>
            <a:r>
              <a:rPr lang="bg-BG" altLang="bg-BG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50</a:t>
            </a:r>
            <a:endParaRPr lang="bg-BG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>
                <a:srgbClr val="808000"/>
              </a:buClr>
              <a:buFont typeface="Wingdings" pitchFamily="2" charset="2"/>
              <a:buChar char="Ø"/>
            </a:pPr>
            <a:r>
              <a:rPr lang="bg-BG" altLang="bg-BG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Решение за 100 точки </a:t>
            </a:r>
            <a:r>
              <a:rPr lang="bg-BG" altLang="bg-BG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(6)</a:t>
            </a:r>
            <a:endParaRPr lang="bg-BG" altLang="bg-BG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>
                <a:srgbClr val="808000"/>
              </a:buClr>
              <a:buFont typeface="Wingdings" pitchFamily="2" charset="2"/>
              <a:buChar char="Ø"/>
            </a:pPr>
            <a:r>
              <a:rPr lang="en-US" altLang="bg-BG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altLang="bg-BG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Има </a:t>
            </a:r>
            <a:r>
              <a:rPr lang="bg-BG" altLang="bg-BG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14 </a:t>
            </a:r>
            <a:r>
              <a:rPr lang="bg-BG" altLang="bg-BG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0 точки</a:t>
            </a:r>
          </a:p>
          <a:p>
            <a:pPr marL="0" indent="0">
              <a:buNone/>
            </a:pPr>
            <a:endParaRPr lang="bg-BG" altLang="bg-BG" dirty="0"/>
          </a:p>
        </p:txBody>
      </p:sp>
      <p:sp>
        <p:nvSpPr>
          <p:cNvPr id="5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5C996-C6E7-4653-973E-419B298EAEB9}" type="datetime1">
              <a:rPr lang="bg-BG" altLang="bg-BG"/>
              <a:pPr/>
              <a:t>16.9.2023 г.</a:t>
            </a:fld>
            <a:endParaRPr lang="bg-BG" altLang="bg-BG" dirty="0"/>
          </a:p>
        </p:txBody>
      </p:sp>
    </p:spTree>
    <p:extLst>
      <p:ext uri="{BB962C8B-B14F-4D97-AF65-F5344CB8AC3E}">
        <p14:creationId xmlns:p14="http://schemas.microsoft.com/office/powerpoint/2010/main" val="1463696819"/>
      </p:ext>
    </p:extLst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026"/>
          <p:cNvSpPr>
            <a:spLocks noGrp="1" noChangeArrowheads="1"/>
          </p:cNvSpPr>
          <p:nvPr>
            <p:ph type="title"/>
          </p:nvPr>
        </p:nvSpPr>
        <p:spPr>
          <a:noFill/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bg-BG" altLang="bg-BG" sz="3600" b="1" dirty="0" smtClean="0">
                <a:solidFill>
                  <a:srgbClr val="8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ПРОЛЕТЕН   </a:t>
            </a:r>
            <a:r>
              <a:rPr lang="bg-BG" altLang="bg-BG" sz="3600" b="1" cap="all" dirty="0" smtClean="0">
                <a:solidFill>
                  <a:srgbClr val="8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турнир</a:t>
            </a:r>
            <a:endParaRPr lang="bg-BG" altLang="bg-BG" sz="3600" b="1" cap="all" dirty="0">
              <a:solidFill>
                <a:srgbClr val="808000"/>
              </a:solidFill>
            </a:endParaRPr>
          </a:p>
        </p:txBody>
      </p:sp>
      <p:sp>
        <p:nvSpPr>
          <p:cNvPr id="15363" name="Rectangle 1027"/>
          <p:cNvSpPr>
            <a:spLocks noGrp="1" noChangeArrowheads="1"/>
          </p:cNvSpPr>
          <p:nvPr>
            <p:ph idx="1"/>
          </p:nvPr>
        </p:nvSpPr>
        <p:spPr>
          <a:xfrm>
            <a:off x="1074557" y="1988841"/>
            <a:ext cx="7398841" cy="3456384"/>
          </a:xfrm>
          <a:noFill/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bg-BG" sz="32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Задача Е</a:t>
            </a:r>
            <a:r>
              <a:rPr lang="en-US" sz="32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bg-BG" sz="32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bg-BG" sz="3200" b="1" dirty="0" smtClean="0">
                <a:solidFill>
                  <a:srgbClr val="9E36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БЕЗ ПОВТОРЕНИЯ</a:t>
            </a:r>
            <a:endParaRPr lang="bg-BG" sz="3200" b="1" cap="all" dirty="0" smtClean="0">
              <a:solidFill>
                <a:srgbClr val="9E361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bg-BG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Автор</a:t>
            </a:r>
            <a:r>
              <a:rPr 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bg-BG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Емил Келеведжиев</a:t>
            </a:r>
          </a:p>
          <a:p>
            <a:pPr>
              <a:buClr>
                <a:srgbClr val="808000"/>
              </a:buClr>
              <a:buFont typeface="Wingdings" pitchFamily="2" charset="2"/>
              <a:buChar char="Ø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с </a:t>
            </a:r>
            <a:r>
              <a:rPr lang="bg-BG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низове.</a:t>
            </a:r>
            <a:endParaRPr lang="bg-BG" sz="28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>
                <a:srgbClr val="808000"/>
              </a:buClr>
              <a:buFont typeface="Wingdings" pitchFamily="2" charset="2"/>
              <a:buChar char="Ø"/>
            </a:pPr>
            <a:r>
              <a:rPr lang="bg-BG" altLang="bg-BG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Участвали </a:t>
            </a:r>
            <a:r>
              <a:rPr lang="bg-BG" altLang="bg-BG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50</a:t>
            </a:r>
            <a:endParaRPr lang="bg-BG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>
                <a:srgbClr val="808000"/>
              </a:buClr>
              <a:buFont typeface="Wingdings" pitchFamily="2" charset="2"/>
              <a:buChar char="Ø"/>
            </a:pPr>
            <a:r>
              <a:rPr lang="bg-BG" altLang="bg-BG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altLang="bg-BG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Няма решение </a:t>
            </a:r>
            <a:r>
              <a:rPr lang="bg-BG" altLang="bg-BG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100 точки </a:t>
            </a:r>
            <a:r>
              <a:rPr lang="bg-BG" altLang="bg-BG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(77)</a:t>
            </a:r>
            <a:endParaRPr lang="bg-BG" altLang="bg-BG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>
                <a:srgbClr val="808000"/>
              </a:buClr>
              <a:buFont typeface="Wingdings" pitchFamily="2" charset="2"/>
              <a:buChar char="Ø"/>
            </a:pPr>
            <a:r>
              <a:rPr lang="en-US" altLang="bg-BG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altLang="bg-BG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Има </a:t>
            </a:r>
            <a:r>
              <a:rPr lang="bg-BG" altLang="bg-BG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17 </a:t>
            </a:r>
            <a:r>
              <a:rPr lang="bg-BG" altLang="bg-BG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0 точки</a:t>
            </a:r>
          </a:p>
          <a:p>
            <a:pPr marL="0" indent="0">
              <a:buNone/>
            </a:pPr>
            <a:endParaRPr lang="bg-BG" altLang="bg-BG" dirty="0"/>
          </a:p>
        </p:txBody>
      </p:sp>
      <p:sp>
        <p:nvSpPr>
          <p:cNvPr id="5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5C996-C6E7-4653-973E-419B298EAEB9}" type="datetime1">
              <a:rPr lang="bg-BG" altLang="bg-BG"/>
              <a:pPr/>
              <a:t>16.9.2023 г.</a:t>
            </a:fld>
            <a:endParaRPr lang="bg-BG" altLang="bg-BG" dirty="0"/>
          </a:p>
        </p:txBody>
      </p:sp>
    </p:spTree>
    <p:extLst>
      <p:ext uri="{BB962C8B-B14F-4D97-AF65-F5344CB8AC3E}">
        <p14:creationId xmlns:p14="http://schemas.microsoft.com/office/powerpoint/2010/main" val="1711633662"/>
      </p:ext>
    </p:extLst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026"/>
          <p:cNvSpPr>
            <a:spLocks noGrp="1" noChangeArrowheads="1"/>
          </p:cNvSpPr>
          <p:nvPr>
            <p:ph type="title"/>
          </p:nvPr>
        </p:nvSpPr>
        <p:spPr>
          <a:noFill/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bg-BG" altLang="bg-BG" sz="3600" b="1" dirty="0" smtClean="0">
                <a:solidFill>
                  <a:srgbClr val="8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ПРОЛЕТЕН   </a:t>
            </a:r>
            <a:r>
              <a:rPr lang="bg-BG" altLang="bg-BG" sz="3600" b="1" cap="all" dirty="0" smtClean="0">
                <a:solidFill>
                  <a:srgbClr val="8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турнир</a:t>
            </a:r>
            <a:endParaRPr lang="bg-BG" altLang="bg-BG" sz="3600" b="1" cap="all" dirty="0">
              <a:solidFill>
                <a:srgbClr val="808000"/>
              </a:solidFill>
            </a:endParaRPr>
          </a:p>
        </p:txBody>
      </p:sp>
      <p:sp>
        <p:nvSpPr>
          <p:cNvPr id="15363" name="Rectangle 1027"/>
          <p:cNvSpPr>
            <a:spLocks noGrp="1" noChangeArrowheads="1"/>
          </p:cNvSpPr>
          <p:nvPr>
            <p:ph idx="1"/>
          </p:nvPr>
        </p:nvSpPr>
        <p:spPr>
          <a:xfrm>
            <a:off x="1074557" y="1988841"/>
            <a:ext cx="7398841" cy="3456384"/>
          </a:xfrm>
          <a:noFill/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bg-BG" sz="32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Задача Е3. </a:t>
            </a:r>
            <a:r>
              <a:rPr lang="bg-BG" sz="3200" b="1" dirty="0" smtClean="0">
                <a:solidFill>
                  <a:srgbClr val="9E36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РУЛО</a:t>
            </a:r>
            <a:endParaRPr lang="bg-BG" sz="3200" b="1" cap="all" dirty="0" smtClean="0">
              <a:solidFill>
                <a:srgbClr val="9E361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bg-BG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Автор</a:t>
            </a:r>
            <a:r>
              <a:rPr 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bg-BG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Пламенка Христова</a:t>
            </a:r>
          </a:p>
          <a:p>
            <a:pPr algn="just">
              <a:spcBef>
                <a:spcPts val="600"/>
              </a:spcBef>
              <a:buClr>
                <a:srgbClr val="808000"/>
              </a:buClr>
              <a:buFont typeface="Wingdings" pitchFamily="2" charset="2"/>
              <a:buChar char="Ø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Максимален елемент  на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bg-BG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елемента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bg-BG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използване на спомагателен масив за маркиране</a:t>
            </a:r>
            <a:endParaRPr lang="bg-BG" sz="28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>
                <a:srgbClr val="808000"/>
              </a:buClr>
              <a:buFont typeface="Wingdings" pitchFamily="2" charset="2"/>
              <a:buChar char="Ø"/>
            </a:pPr>
            <a:r>
              <a:rPr lang="bg-BG" altLang="bg-BG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Участвали </a:t>
            </a:r>
            <a:r>
              <a:rPr lang="bg-BG" altLang="bg-BG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50</a:t>
            </a:r>
            <a:endParaRPr lang="bg-BG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>
                <a:srgbClr val="808000"/>
              </a:buClr>
              <a:buFont typeface="Wingdings" pitchFamily="2" charset="2"/>
              <a:buChar char="Ø"/>
            </a:pPr>
            <a:r>
              <a:rPr lang="bg-BG" altLang="bg-BG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altLang="bg-BG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Няма решение за </a:t>
            </a:r>
            <a:r>
              <a:rPr lang="bg-BG" altLang="bg-BG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100 точки </a:t>
            </a:r>
            <a:r>
              <a:rPr lang="bg-BG" altLang="bg-BG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(70)</a:t>
            </a:r>
            <a:endParaRPr lang="bg-BG" altLang="bg-BG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>
                <a:srgbClr val="808000"/>
              </a:buClr>
              <a:buFont typeface="Wingdings" pitchFamily="2" charset="2"/>
              <a:buChar char="Ø"/>
            </a:pPr>
            <a:r>
              <a:rPr lang="en-US" altLang="bg-BG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altLang="bg-BG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Има </a:t>
            </a:r>
            <a:r>
              <a:rPr lang="bg-BG" altLang="bg-BG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23 </a:t>
            </a:r>
            <a:r>
              <a:rPr lang="bg-BG" altLang="bg-BG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0 точки</a:t>
            </a:r>
          </a:p>
          <a:p>
            <a:pPr marL="0" indent="0">
              <a:buNone/>
            </a:pPr>
            <a:endParaRPr lang="bg-BG" altLang="bg-BG" dirty="0"/>
          </a:p>
        </p:txBody>
      </p:sp>
      <p:sp>
        <p:nvSpPr>
          <p:cNvPr id="5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5C996-C6E7-4653-973E-419B298EAEB9}" type="datetime1">
              <a:rPr lang="bg-BG" altLang="bg-BG"/>
              <a:pPr/>
              <a:t>16.9.2023 г.</a:t>
            </a:fld>
            <a:endParaRPr lang="bg-BG" altLang="bg-BG" dirty="0"/>
          </a:p>
        </p:txBody>
      </p:sp>
    </p:spTree>
    <p:extLst>
      <p:ext uri="{BB962C8B-B14F-4D97-AF65-F5344CB8AC3E}">
        <p14:creationId xmlns:p14="http://schemas.microsoft.com/office/powerpoint/2010/main" val="3165349459"/>
      </p:ext>
    </p:extLst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484632"/>
            <a:ext cx="7772400" cy="107216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bg-BG" altLang="bg-BG" sz="4000" b="1" cap="all" dirty="0" smtClean="0">
                <a:solidFill>
                  <a:srgbClr val="8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Автори  на задачи</a:t>
            </a:r>
            <a:endParaRPr lang="en-US" altLang="bg-BG" sz="4000" b="1" cap="all" dirty="0" smtClean="0">
              <a:solidFill>
                <a:srgbClr val="808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95338971"/>
              </p:ext>
            </p:extLst>
          </p:nvPr>
        </p:nvGraphicFramePr>
        <p:xfrm>
          <a:off x="1547665" y="1556791"/>
          <a:ext cx="5832648" cy="48607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50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432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44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84898">
                <a:tc>
                  <a:txBody>
                    <a:bodyPr/>
                    <a:lstStyle/>
                    <a:p>
                      <a:pPr algn="l" rtl="0" fontAlgn="t"/>
                      <a:r>
                        <a:rPr lang="bg-BG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Автор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Брой задачи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3039"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bg-BG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Емил Келеведжиев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  <a:endParaRPr lang="bg-BG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61466578"/>
                  </a:ext>
                </a:extLst>
              </a:tr>
              <a:tr h="419106"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bg-BG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Кинка Кирилова-Лупанова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  <a:endParaRPr lang="bg-BG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9106"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bg-BG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Пламенка Христова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  <a:endParaRPr lang="bg-BG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910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  <a:endParaRPr lang="bg-BG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Петър Петров</a:t>
                      </a:r>
                      <a:endParaRPr lang="bg-BG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  <a:endParaRPr lang="bg-BG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72887273"/>
                  </a:ext>
                </a:extLst>
              </a:tr>
              <a:tr h="41910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  <a:endParaRPr lang="bg-BG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Евгений Василев</a:t>
                      </a:r>
                      <a:endParaRPr lang="bg-BG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endParaRPr lang="bg-BG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21047135"/>
                  </a:ext>
                </a:extLst>
              </a:tr>
              <a:tr h="41910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  <a:endParaRPr lang="bg-BG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Андрей Стефанов</a:t>
                      </a:r>
                      <a:endParaRPr lang="bg-BG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endParaRPr lang="bg-BG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967647423"/>
                  </a:ext>
                </a:extLst>
              </a:tr>
              <a:tr h="419106"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Борис Михов</a:t>
                      </a:r>
                      <a:endParaRPr lang="bg-BG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endParaRPr lang="bg-BG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01113630"/>
                  </a:ext>
                </a:extLst>
              </a:tr>
              <a:tr h="419106">
                <a:tc>
                  <a:txBody>
                    <a:bodyPr/>
                    <a:lstStyle/>
                    <a:p>
                      <a:pPr algn="ctr" rtl="0" fontAlgn="ctr"/>
                      <a:endParaRPr lang="bg-BG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bg-BG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endParaRPr lang="bg-BG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86911577"/>
                  </a:ext>
                </a:extLst>
              </a:tr>
              <a:tr h="419106">
                <a:tc>
                  <a:txBody>
                    <a:bodyPr/>
                    <a:lstStyle/>
                    <a:p>
                      <a:pPr algn="ctr" rtl="0" fontAlgn="ctr"/>
                      <a:endParaRPr lang="bg-BG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bg-BG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endParaRPr lang="bg-BG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00427119"/>
                  </a:ext>
                </a:extLst>
              </a:tr>
            </a:tbl>
          </a:graphicData>
        </a:graphic>
      </p:graphicFrame>
      <p:sp>
        <p:nvSpPr>
          <p:cNvPr id="5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ABE4C-58B6-432D-BFF9-E483733DC9C6}" type="datetime1">
              <a:rPr lang="bg-BG" altLang="bg-BG"/>
              <a:pPr/>
              <a:t>16.9.2023 г.</a:t>
            </a:fld>
            <a:endParaRPr lang="bg-BG" altLang="bg-BG"/>
          </a:p>
        </p:txBody>
      </p:sp>
    </p:spTree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026"/>
          <p:cNvSpPr>
            <a:spLocks noGrp="1" noChangeArrowheads="1"/>
          </p:cNvSpPr>
          <p:nvPr>
            <p:ph type="title"/>
          </p:nvPr>
        </p:nvSpPr>
        <p:spPr>
          <a:noFill/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bg-BG" altLang="bg-BG" sz="3600" b="1" dirty="0" smtClean="0">
                <a:solidFill>
                  <a:srgbClr val="8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ЛЕТЕН   </a:t>
            </a:r>
            <a:r>
              <a:rPr lang="bg-BG" altLang="bg-BG" sz="3600" b="1" cap="all" dirty="0" smtClean="0">
                <a:solidFill>
                  <a:srgbClr val="8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турнир </a:t>
            </a:r>
            <a:endParaRPr lang="bg-BG" altLang="bg-BG" sz="3600" b="1" cap="all" dirty="0">
              <a:solidFill>
                <a:srgbClr val="808000"/>
              </a:solidFill>
            </a:endParaRPr>
          </a:p>
        </p:txBody>
      </p:sp>
      <p:sp>
        <p:nvSpPr>
          <p:cNvPr id="15363" name="Rectangle 1027"/>
          <p:cNvSpPr>
            <a:spLocks noGrp="1" noChangeArrowheads="1"/>
          </p:cNvSpPr>
          <p:nvPr>
            <p:ph idx="1"/>
          </p:nvPr>
        </p:nvSpPr>
        <p:spPr>
          <a:xfrm>
            <a:off x="1074557" y="1988841"/>
            <a:ext cx="7398841" cy="3456384"/>
          </a:xfrm>
          <a:noFill/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bg-BG" sz="32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Задача Е1. </a:t>
            </a:r>
            <a:r>
              <a:rPr lang="bg-BG" sz="3200" b="1" dirty="0" smtClean="0">
                <a:solidFill>
                  <a:srgbClr val="9E36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КЛЮЧ  ЗА ЕДНОКРАТНА      			УПОТРЕБА</a:t>
            </a:r>
            <a:endParaRPr lang="bg-BG" sz="3200" b="1" cap="all" dirty="0" smtClean="0">
              <a:solidFill>
                <a:srgbClr val="9E361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bg-BG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Автор</a:t>
            </a:r>
            <a:r>
              <a:rPr 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bg-BG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Кинка Кирилова-Лупанова</a:t>
            </a:r>
          </a:p>
          <a:p>
            <a:pPr>
              <a:buClr>
                <a:srgbClr val="808000"/>
              </a:buClr>
              <a:buFont typeface="Wingdings" pitchFamily="2" charset="2"/>
              <a:buChar char="Ø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Низове, обхождане в двете посоки</a:t>
            </a:r>
            <a:endParaRPr lang="bg-BG" sz="28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>
                <a:srgbClr val="808000"/>
              </a:buClr>
              <a:buFont typeface="Wingdings" pitchFamily="2" charset="2"/>
              <a:buChar char="Ø"/>
            </a:pPr>
            <a:r>
              <a:rPr lang="bg-BG" altLang="bg-BG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Участвали </a:t>
            </a:r>
            <a:r>
              <a:rPr lang="bg-BG" altLang="bg-BG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52 </a:t>
            </a:r>
            <a:r>
              <a:rPr lang="bg-BG" altLang="bg-BG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</a:t>
            </a:r>
            <a:endParaRPr lang="bg-BG" sz="28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>
                <a:srgbClr val="808000"/>
              </a:buClr>
              <a:buFont typeface="Wingdings" pitchFamily="2" charset="2"/>
              <a:buChar char="Ø"/>
            </a:pPr>
            <a:r>
              <a:rPr lang="bg-BG" altLang="bg-BG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Решена за 100 точки </a:t>
            </a:r>
            <a:r>
              <a:rPr lang="bg-BG" altLang="bg-BG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(3)</a:t>
            </a:r>
            <a:endParaRPr lang="bg-BG" altLang="bg-BG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>
                <a:srgbClr val="808000"/>
              </a:buClr>
              <a:buFont typeface="Wingdings" pitchFamily="2" charset="2"/>
              <a:buChar char="Ø"/>
            </a:pPr>
            <a:r>
              <a:rPr lang="bg-BG" altLang="bg-BG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altLang="bg-BG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Има </a:t>
            </a:r>
            <a:r>
              <a:rPr lang="bg-BG" altLang="bg-BG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 </a:t>
            </a:r>
            <a:r>
              <a:rPr lang="bg-BG" altLang="bg-BG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0 точки</a:t>
            </a:r>
          </a:p>
          <a:p>
            <a:pPr marL="0" indent="0">
              <a:buNone/>
            </a:pPr>
            <a:endParaRPr lang="bg-BG" altLang="bg-BG" dirty="0"/>
          </a:p>
        </p:txBody>
      </p:sp>
      <p:sp>
        <p:nvSpPr>
          <p:cNvPr id="5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5C996-C6E7-4653-973E-419B298EAEB9}" type="datetime1">
              <a:rPr lang="bg-BG" altLang="bg-BG"/>
              <a:pPr/>
              <a:t>16.9.2023 г.</a:t>
            </a:fld>
            <a:endParaRPr lang="bg-BG" altLang="bg-BG" dirty="0"/>
          </a:p>
        </p:txBody>
      </p:sp>
    </p:spTree>
    <p:extLst>
      <p:ext uri="{BB962C8B-B14F-4D97-AF65-F5344CB8AC3E}">
        <p14:creationId xmlns:p14="http://schemas.microsoft.com/office/powerpoint/2010/main" val="2692663892"/>
      </p:ext>
    </p:extLst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026"/>
          <p:cNvSpPr>
            <a:spLocks noGrp="1" noChangeArrowheads="1"/>
          </p:cNvSpPr>
          <p:nvPr>
            <p:ph type="title"/>
          </p:nvPr>
        </p:nvSpPr>
        <p:spPr>
          <a:noFill/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bg-BG" altLang="bg-BG" sz="3600" b="1" dirty="0" smtClean="0">
                <a:solidFill>
                  <a:srgbClr val="8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ЛЕТЕН   </a:t>
            </a:r>
            <a:r>
              <a:rPr lang="bg-BG" altLang="bg-BG" b="1" cap="all" dirty="0">
                <a:solidFill>
                  <a:srgbClr val="8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турнир </a:t>
            </a:r>
            <a:endParaRPr lang="bg-BG" altLang="bg-BG" sz="3600" b="1" cap="all" dirty="0">
              <a:solidFill>
                <a:srgbClr val="808000"/>
              </a:solidFill>
            </a:endParaRPr>
          </a:p>
        </p:txBody>
      </p:sp>
      <p:sp>
        <p:nvSpPr>
          <p:cNvPr id="15363" name="Rectangle 1027"/>
          <p:cNvSpPr>
            <a:spLocks noGrp="1" noChangeArrowheads="1"/>
          </p:cNvSpPr>
          <p:nvPr>
            <p:ph idx="1"/>
          </p:nvPr>
        </p:nvSpPr>
        <p:spPr>
          <a:xfrm>
            <a:off x="1074557" y="1988841"/>
            <a:ext cx="7398841" cy="3456384"/>
          </a:xfrm>
          <a:noFill/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bg-BG" sz="32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Задача Е2. </a:t>
            </a:r>
            <a:r>
              <a:rPr lang="bg-BG" sz="3200" b="1" dirty="0" smtClean="0">
                <a:solidFill>
                  <a:srgbClr val="9E36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СМЕСВАНЕ</a:t>
            </a:r>
            <a:endParaRPr lang="bg-BG" sz="3200" b="1" cap="all" dirty="0" smtClean="0">
              <a:solidFill>
                <a:srgbClr val="9E361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bg-BG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Автор</a:t>
            </a:r>
            <a:r>
              <a:rPr 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bg-BG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Емил Келеведжиев</a:t>
            </a:r>
          </a:p>
          <a:p>
            <a:pPr>
              <a:buClr>
                <a:srgbClr val="808000"/>
              </a:buClr>
              <a:buFont typeface="Wingdings" pitchFamily="2" charset="2"/>
              <a:buChar char="Ø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Създаване на три масива и попълване по време на изпълнение</a:t>
            </a:r>
            <a:endParaRPr lang="bg-BG" sz="28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>
                <a:srgbClr val="808000"/>
              </a:buClr>
              <a:buFont typeface="Wingdings" pitchFamily="2" charset="2"/>
              <a:buChar char="Ø"/>
            </a:pPr>
            <a:r>
              <a:rPr lang="bg-BG" altLang="bg-BG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Участвали </a:t>
            </a:r>
            <a:r>
              <a:rPr lang="bg-BG" altLang="bg-BG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52 </a:t>
            </a:r>
            <a:r>
              <a:rPr lang="bg-BG" altLang="bg-BG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 </a:t>
            </a:r>
            <a:endParaRPr lang="bg-BG" altLang="bg-BG" sz="28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>
              <a:buClr>
                <a:srgbClr val="808000"/>
              </a:buClr>
              <a:buFont typeface="Wingdings" pitchFamily="2" charset="2"/>
              <a:buChar char="Ø"/>
            </a:pPr>
            <a:r>
              <a:rPr lang="bg-BG" altLang="bg-BG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bg-BG" altLang="bg-BG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bg-BG" altLang="bg-BG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Решена </a:t>
            </a:r>
            <a:r>
              <a:rPr lang="bg-BG" altLang="bg-BG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100 точки </a:t>
            </a:r>
            <a:r>
              <a:rPr lang="bg-BG" altLang="bg-BG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(2)</a:t>
            </a:r>
            <a:endParaRPr lang="bg-BG" altLang="bg-BG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>
                <a:srgbClr val="808000"/>
              </a:buClr>
              <a:buFont typeface="Wingdings" pitchFamily="2" charset="2"/>
              <a:buChar char="Ø"/>
            </a:pPr>
            <a:r>
              <a:rPr lang="bg-BG" altLang="bg-BG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altLang="bg-BG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Има </a:t>
            </a:r>
            <a:r>
              <a:rPr lang="bg-BG" altLang="bg-BG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38 </a:t>
            </a:r>
            <a:r>
              <a:rPr lang="bg-BG" altLang="bg-BG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0 точки</a:t>
            </a:r>
          </a:p>
          <a:p>
            <a:pPr marL="0" indent="0">
              <a:buNone/>
            </a:pPr>
            <a:endParaRPr lang="bg-BG" altLang="bg-BG" dirty="0"/>
          </a:p>
        </p:txBody>
      </p:sp>
      <p:sp>
        <p:nvSpPr>
          <p:cNvPr id="5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5C996-C6E7-4653-973E-419B298EAEB9}" type="datetime1">
              <a:rPr lang="bg-BG" altLang="bg-BG"/>
              <a:pPr/>
              <a:t>16.9.2023 г.</a:t>
            </a:fld>
            <a:endParaRPr lang="bg-BG" altLang="bg-BG" dirty="0"/>
          </a:p>
        </p:txBody>
      </p:sp>
    </p:spTree>
    <p:extLst>
      <p:ext uri="{BB962C8B-B14F-4D97-AF65-F5344CB8AC3E}">
        <p14:creationId xmlns:p14="http://schemas.microsoft.com/office/powerpoint/2010/main" val="2621647814"/>
      </p:ext>
    </p:extLst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026"/>
          <p:cNvSpPr>
            <a:spLocks noGrp="1" noChangeArrowheads="1"/>
          </p:cNvSpPr>
          <p:nvPr>
            <p:ph type="title"/>
          </p:nvPr>
        </p:nvSpPr>
        <p:spPr>
          <a:noFill/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bg-BG" altLang="bg-BG" sz="3600" b="1" dirty="0" smtClean="0">
                <a:solidFill>
                  <a:srgbClr val="8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ЛЕТЕН   </a:t>
            </a:r>
            <a:r>
              <a:rPr lang="bg-BG" altLang="bg-BG" b="1" cap="all" dirty="0">
                <a:solidFill>
                  <a:srgbClr val="8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турнир </a:t>
            </a:r>
            <a:endParaRPr lang="bg-BG" altLang="bg-BG" sz="3600" b="1" cap="all" dirty="0">
              <a:solidFill>
                <a:srgbClr val="808000"/>
              </a:solidFill>
            </a:endParaRPr>
          </a:p>
        </p:txBody>
      </p:sp>
      <p:sp>
        <p:nvSpPr>
          <p:cNvPr id="15363" name="Rectangle 1027"/>
          <p:cNvSpPr>
            <a:spLocks noGrp="1" noChangeArrowheads="1"/>
          </p:cNvSpPr>
          <p:nvPr>
            <p:ph idx="1"/>
          </p:nvPr>
        </p:nvSpPr>
        <p:spPr>
          <a:xfrm>
            <a:off x="1074557" y="1988841"/>
            <a:ext cx="7398841" cy="3456384"/>
          </a:xfrm>
          <a:noFill/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bg-BG" sz="35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Задача Е3. </a:t>
            </a:r>
            <a:r>
              <a:rPr lang="bg-BG" sz="3500" b="1" dirty="0" smtClean="0">
                <a:solidFill>
                  <a:srgbClr val="9E36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ФУТБОЛНО  ДЕРБИ</a:t>
            </a:r>
            <a:endParaRPr lang="bg-BG" sz="3500" b="1" cap="all" dirty="0" smtClean="0">
              <a:solidFill>
                <a:srgbClr val="9E361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bg-BG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Автор</a:t>
            </a:r>
            <a:r>
              <a:rPr 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bg-BG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Пламенка Христова</a:t>
            </a:r>
          </a:p>
          <a:p>
            <a:pPr>
              <a:buClr>
                <a:srgbClr val="808000"/>
              </a:buClr>
              <a:buFont typeface="Wingdings" pitchFamily="2" charset="2"/>
              <a:buChar char="Ø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Броене на елементи в масив по различни критерии</a:t>
            </a:r>
            <a:endParaRPr lang="bg-BG" sz="28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>
                <a:srgbClr val="808000"/>
              </a:buClr>
              <a:buFont typeface="Wingdings" pitchFamily="2" charset="2"/>
              <a:buChar char="Ø"/>
            </a:pPr>
            <a:r>
              <a:rPr lang="bg-BG" altLang="bg-BG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Участвали </a:t>
            </a:r>
            <a:r>
              <a:rPr lang="bg-BG" altLang="bg-BG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52 </a:t>
            </a:r>
            <a:r>
              <a:rPr lang="bg-BG" altLang="bg-BG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 </a:t>
            </a:r>
          </a:p>
          <a:p>
            <a:pPr>
              <a:buClr>
                <a:srgbClr val="808000"/>
              </a:buClr>
              <a:buFont typeface="Wingdings" pitchFamily="2" charset="2"/>
              <a:buChar char="Ø"/>
            </a:pPr>
            <a:r>
              <a:rPr lang="bg-BG" altLang="bg-BG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altLang="bg-BG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Решена за 100 точки (6)</a:t>
            </a:r>
          </a:p>
          <a:p>
            <a:pPr>
              <a:buClr>
                <a:srgbClr val="808000"/>
              </a:buClr>
              <a:buFont typeface="Wingdings" pitchFamily="2" charset="2"/>
              <a:buChar char="Ø"/>
            </a:pPr>
            <a:r>
              <a:rPr lang="bg-BG" altLang="bg-BG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altLang="bg-BG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Има </a:t>
            </a:r>
            <a:r>
              <a:rPr lang="bg-BG" altLang="bg-BG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bg-BG" altLang="bg-BG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0 точки</a:t>
            </a:r>
          </a:p>
          <a:p>
            <a:pPr marL="0" indent="0">
              <a:buNone/>
            </a:pPr>
            <a:endParaRPr lang="bg-BG" altLang="bg-BG" dirty="0"/>
          </a:p>
        </p:txBody>
      </p:sp>
      <p:sp>
        <p:nvSpPr>
          <p:cNvPr id="5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5C996-C6E7-4653-973E-419B298EAEB9}" type="datetime1">
              <a:rPr lang="bg-BG" altLang="bg-BG"/>
              <a:pPr/>
              <a:t>16.9.2023 г.</a:t>
            </a:fld>
            <a:endParaRPr lang="bg-BG" altLang="bg-BG" dirty="0"/>
          </a:p>
        </p:txBody>
      </p:sp>
    </p:spTree>
    <p:extLst>
      <p:ext uri="{BB962C8B-B14F-4D97-AF65-F5344CB8AC3E}">
        <p14:creationId xmlns:p14="http://schemas.microsoft.com/office/powerpoint/2010/main" val="1935494035"/>
      </p:ext>
    </p:extLst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6" name="Rectangle 6"/>
          <p:cNvSpPr>
            <a:spLocks noGrp="1" noChangeArrowheads="1"/>
          </p:cNvSpPr>
          <p:nvPr>
            <p:ph type="title"/>
          </p:nvPr>
        </p:nvSpPr>
        <p:spPr>
          <a:xfrm>
            <a:off x="1763688" y="620688"/>
            <a:ext cx="6324600" cy="685800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bg-BG" altLang="bg-BG" sz="4000" b="1" dirty="0" smtClean="0">
                <a:solidFill>
                  <a:srgbClr val="8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ИЗВОДИ</a:t>
            </a:r>
            <a:endParaRPr lang="en-US" altLang="bg-BG" sz="4000" b="1" dirty="0" smtClean="0">
              <a:solidFill>
                <a:srgbClr val="808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219" name="Rectangle 7"/>
          <p:cNvSpPr>
            <a:spLocks noGrp="1" noChangeArrowheads="1"/>
          </p:cNvSpPr>
          <p:nvPr>
            <p:ph idx="1"/>
          </p:nvPr>
        </p:nvSpPr>
        <p:spPr>
          <a:xfrm>
            <a:off x="539552" y="1362075"/>
            <a:ext cx="8117482" cy="5153026"/>
          </a:xfrm>
        </p:spPr>
        <p:txBody>
          <a:bodyPr>
            <a:normAutofit fontScale="92500"/>
          </a:bodyPr>
          <a:lstStyle/>
          <a:p>
            <a:pPr>
              <a:lnSpc>
                <a:spcPct val="100000"/>
              </a:lnSpc>
              <a:spcBef>
                <a:spcPts val="0"/>
              </a:spcBef>
              <a:buClr>
                <a:srgbClr val="808000"/>
              </a:buClr>
              <a:buFont typeface="Wingdings" panose="05000000000000000000" pitchFamily="2" charset="2"/>
              <a:buChar char="Ø"/>
            </a:pPr>
            <a:r>
              <a:rPr lang="bg-BG" altLang="bg-BG" sz="3200" dirty="0" smtClean="0">
                <a:solidFill>
                  <a:srgbClr val="46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Всички </a:t>
            </a:r>
            <a:r>
              <a:rPr lang="bg-BG" altLang="bg-BG" sz="3200" dirty="0">
                <a:solidFill>
                  <a:srgbClr val="46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теми </a:t>
            </a:r>
            <a:r>
              <a:rPr lang="bg-BG" altLang="bg-BG" sz="3200" dirty="0" smtClean="0">
                <a:solidFill>
                  <a:srgbClr val="46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 балансирани </a:t>
            </a:r>
            <a:r>
              <a:rPr lang="bg-BG" altLang="bg-BG" sz="3200" dirty="0">
                <a:solidFill>
                  <a:srgbClr val="46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bg-BG" altLang="bg-BG" sz="3200" dirty="0" smtClean="0">
                <a:solidFill>
                  <a:srgbClr val="46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отношение </a:t>
            </a:r>
            <a:r>
              <a:rPr lang="bg-BG" altLang="bg-BG" sz="3200" dirty="0">
                <a:solidFill>
                  <a:srgbClr val="46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типове </a:t>
            </a:r>
            <a:r>
              <a:rPr lang="bg-BG" altLang="bg-BG" sz="3200" dirty="0" smtClean="0">
                <a:solidFill>
                  <a:srgbClr val="46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задачи</a:t>
            </a:r>
            <a:r>
              <a:rPr lang="bg-BG" altLang="bg-BG" sz="3200" dirty="0">
                <a:solidFill>
                  <a:srgbClr val="46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altLang="bg-BG" sz="3200" dirty="0" smtClean="0">
                <a:solidFill>
                  <a:srgbClr val="46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алгоритмични знания. </a:t>
            </a:r>
          </a:p>
          <a:p>
            <a:pPr>
              <a:lnSpc>
                <a:spcPct val="100000"/>
              </a:lnSpc>
              <a:spcBef>
                <a:spcPts val="0"/>
              </a:spcBef>
              <a:buClr>
                <a:srgbClr val="808000"/>
              </a:buClr>
              <a:buFont typeface="Wingdings" panose="05000000000000000000" pitchFamily="2" charset="2"/>
              <a:buChar char="Ø"/>
            </a:pPr>
            <a:r>
              <a:rPr lang="bg-BG" altLang="bg-BG" sz="3200" dirty="0" smtClean="0">
                <a:solidFill>
                  <a:srgbClr val="46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Увеличено е нивото на трудност </a:t>
            </a:r>
            <a:r>
              <a:rPr lang="bg-BG" altLang="bg-BG" sz="3200" dirty="0" smtClean="0">
                <a:solidFill>
                  <a:srgbClr val="46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bg-BG" altLang="bg-BG" sz="3200" dirty="0" smtClean="0">
                <a:solidFill>
                  <a:srgbClr val="46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задачите – липсват 100 точки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buClr>
                <a:srgbClr val="808000"/>
              </a:buClr>
              <a:buFont typeface="Wingdings" panose="05000000000000000000" pitchFamily="2" charset="2"/>
              <a:buChar char="Ø"/>
            </a:pPr>
            <a:r>
              <a:rPr lang="bg-BG" altLang="bg-BG" sz="3200" dirty="0" smtClean="0">
                <a:solidFill>
                  <a:srgbClr val="46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Повече автори (+3), с нови идеи какво трябва да знаят и могат участниците в група Е</a:t>
            </a:r>
            <a:endParaRPr lang="bg-BG" altLang="bg-BG" sz="3200" dirty="0">
              <a:solidFill>
                <a:srgbClr val="4617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Bef>
                <a:spcPts val="1200"/>
              </a:spcBef>
              <a:buClr>
                <a:srgbClr val="808000"/>
              </a:buClr>
              <a:buFont typeface="Wingdings" pitchFamily="2" charset="2"/>
              <a:buChar char="Ø"/>
            </a:pPr>
            <a:r>
              <a:rPr lang="bg-BG" altLang="bg-BG" sz="3200" dirty="0" smtClean="0">
                <a:solidFill>
                  <a:srgbClr val="46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група Е все повече навлизат задачи, които </a:t>
            </a:r>
            <a:r>
              <a:rPr lang="bg-BG" altLang="bg-BG" sz="3200" dirty="0" smtClean="0">
                <a:solidFill>
                  <a:srgbClr val="46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имат частични решения. </a:t>
            </a:r>
            <a:endParaRPr lang="bg-BG" altLang="bg-BG" sz="3200" dirty="0" smtClean="0">
              <a:solidFill>
                <a:srgbClr val="4617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Bef>
                <a:spcPts val="1200"/>
              </a:spcBef>
              <a:buClr>
                <a:srgbClr val="808000"/>
              </a:buClr>
              <a:buFont typeface="Wingdings" pitchFamily="2" charset="2"/>
              <a:buChar char="Ø"/>
            </a:pPr>
            <a:r>
              <a:rPr lang="bg-BG" altLang="bg-BG" sz="3200" dirty="0" smtClean="0">
                <a:solidFill>
                  <a:srgbClr val="46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altLang="bg-BG" sz="3200" smtClean="0">
                <a:solidFill>
                  <a:srgbClr val="46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Липсва обиграване </a:t>
            </a:r>
            <a:r>
              <a:rPr lang="bg-BG" altLang="bg-BG" sz="3200" dirty="0" smtClean="0">
                <a:solidFill>
                  <a:srgbClr val="46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работа с масиви (низове).</a:t>
            </a:r>
            <a:endParaRPr lang="bg-BG" altLang="bg-BG" sz="3200" dirty="0" smtClean="0">
              <a:solidFill>
                <a:srgbClr val="4617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1200"/>
              </a:spcBef>
              <a:buClr>
                <a:srgbClr val="808000"/>
              </a:buClr>
              <a:buFont typeface="Wingdings" pitchFamily="2" charset="2"/>
              <a:buChar char="Ø"/>
            </a:pPr>
            <a:endParaRPr lang="bg-BG" altLang="bg-BG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1200"/>
              </a:spcBef>
              <a:buClr>
                <a:srgbClr val="FF0000"/>
              </a:buClr>
              <a:buFont typeface="Wingdings" pitchFamily="2" charset="2"/>
              <a:buChar char="Ø"/>
            </a:pPr>
            <a:endParaRPr lang="bg-BG" altLang="bg-BG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1200"/>
              </a:spcBef>
              <a:buClr>
                <a:srgbClr val="FF0000"/>
              </a:buClr>
              <a:buFont typeface="Wingdings" pitchFamily="2" charset="2"/>
              <a:buChar char="Ø"/>
            </a:pPr>
            <a:endParaRPr lang="bg-BG" altLang="bg-BG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en-US" altLang="bg-BG" dirty="0" smtClean="0"/>
          </a:p>
        </p:txBody>
      </p:sp>
    </p:spTree>
    <p:extLst>
      <p:ext uri="{BB962C8B-B14F-4D97-AF65-F5344CB8AC3E}">
        <p14:creationId xmlns:p14="http://schemas.microsoft.com/office/powerpoint/2010/main" val="4049710241"/>
      </p:ext>
    </p:extLst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75656" y="1772816"/>
            <a:ext cx="721828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buClr>
                <a:srgbClr val="FF0000"/>
              </a:buClr>
            </a:pPr>
            <a:r>
              <a:rPr lang="en-US" altLang="bg-BG" sz="6000" dirty="0" smtClean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bg-BG" altLang="bg-BG" sz="6000" b="1" dirty="0" smtClean="0">
                <a:solidFill>
                  <a:srgbClr val="8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Благодаря на авторите на задачи за група Е!    </a:t>
            </a:r>
            <a:endParaRPr lang="bg-BG" altLang="bg-BG" sz="6000" b="1" dirty="0">
              <a:solidFill>
                <a:srgbClr val="808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8405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endParaRPr lang="bg-BG" sz="3200" dirty="0">
              <a:solidFill>
                <a:srgbClr val="6633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B4FB1-0608-4119-B6EC-4D92D981DA20}" type="datetime1">
              <a:rPr lang="bg-BG" altLang="bg-BG" smtClean="0"/>
              <a:pPr/>
              <a:t>16.9.2023 г.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23592284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normAutofit/>
          </a:bodyPr>
          <a:lstStyle/>
          <a:p>
            <a:pPr algn="ctr"/>
            <a:r>
              <a:rPr lang="bg-BG" altLang="bg-BG" sz="4000" dirty="0" smtClean="0">
                <a:solidFill>
                  <a:srgbClr val="8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Есенен турнир</a:t>
            </a:r>
            <a:endParaRPr lang="bg-BG" altLang="bg-BG" sz="4000" dirty="0">
              <a:solidFill>
                <a:srgbClr val="808000"/>
              </a:solidFill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899592" y="1772816"/>
            <a:ext cx="7686873" cy="4186237"/>
          </a:xfrm>
          <a:noFill/>
          <a:ln>
            <a:noFill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marL="0" indent="0">
              <a:buClr>
                <a:srgbClr val="008000"/>
              </a:buClr>
              <a:buNone/>
            </a:pPr>
            <a:r>
              <a:rPr lang="bg-BG" sz="28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Задача Е1. </a:t>
            </a:r>
            <a:r>
              <a:rPr lang="bg-BG" sz="2800" b="1" dirty="0" smtClean="0">
                <a:solidFill>
                  <a:srgbClr val="9E36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БОИНГ</a:t>
            </a:r>
          </a:p>
          <a:p>
            <a:pPr>
              <a:buClr>
                <a:srgbClr val="808000"/>
              </a:buClr>
              <a:buFont typeface="Wingdings" pitchFamily="2" charset="2"/>
              <a:buChar char="Ø"/>
            </a:pPr>
            <a:r>
              <a:rPr lang="bg-BG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Автор</a:t>
            </a:r>
            <a:r>
              <a:rPr lang="ru-RU" sz="2800" i="1" dirty="0" smtClean="0"/>
              <a:t>: </a:t>
            </a:r>
            <a:r>
              <a:rPr lang="bg-BG" sz="2800" i="1" dirty="0">
                <a:solidFill>
                  <a:srgbClr val="46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Кинка Кирилова-Лупанова</a:t>
            </a:r>
            <a:endParaRPr lang="en-US" sz="28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>
                <a:srgbClr val="808000"/>
              </a:buClr>
              <a:buFont typeface="Wingdings" pitchFamily="2" charset="2"/>
              <a:buChar char="Ø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Труден </a:t>
            </a:r>
            <a:r>
              <a:rPr lang="bg-BG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вход (не се знае </a:t>
            </a:r>
            <a:r>
              <a:rPr lang="bg-BG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едноцифрено </a:t>
            </a:r>
            <a:r>
              <a:rPr lang="bg-BG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или двуцифрено число се въвежда, и дали има символ с него), тип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char </a:t>
            </a:r>
            <a:r>
              <a:rPr lang="en-US" altLang="bg-BG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bg-BG" altLang="bg-BG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>
                <a:srgbClr val="808000"/>
              </a:buClr>
              <a:buFont typeface="Wingdings" pitchFamily="2" charset="2"/>
              <a:buChar char="Ø"/>
            </a:pPr>
            <a:r>
              <a:rPr lang="bg-BG" altLang="bg-BG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Участвали </a:t>
            </a:r>
            <a:r>
              <a:rPr lang="bg-BG" altLang="bg-BG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53 </a:t>
            </a:r>
            <a:r>
              <a:rPr lang="bg-BG" altLang="bg-BG" sz="2800" dirty="0" smtClean="0">
                <a:solidFill>
                  <a:srgbClr val="E236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</a:t>
            </a:r>
          </a:p>
          <a:p>
            <a:pPr>
              <a:buClr>
                <a:srgbClr val="808000"/>
              </a:buClr>
              <a:buFont typeface="Wingdings" pitchFamily="2" charset="2"/>
              <a:buChar char="Ø"/>
            </a:pPr>
            <a:r>
              <a:rPr lang="en-US" altLang="bg-BG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altLang="bg-BG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Няма решение за 100 точки – </a:t>
            </a:r>
            <a:r>
              <a:rPr lang="bg-BG" altLang="bg-BG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максимум 90</a:t>
            </a:r>
          </a:p>
          <a:p>
            <a:pPr>
              <a:buClr>
                <a:srgbClr val="808000"/>
              </a:buClr>
              <a:buFont typeface="Wingdings" pitchFamily="2" charset="2"/>
              <a:buChar char="Ø"/>
            </a:pPr>
            <a:r>
              <a:rPr lang="bg-BG" altLang="bg-BG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Има 29 по 0 точки</a:t>
            </a:r>
          </a:p>
        </p:txBody>
      </p:sp>
      <p:sp>
        <p:nvSpPr>
          <p:cNvPr id="5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6D47D-F921-41E6-961D-6E3BD8FA835E}" type="datetime1">
              <a:rPr lang="bg-BG" altLang="bg-BG"/>
              <a:pPr/>
              <a:t>16.9.2023 г.</a:t>
            </a:fld>
            <a:endParaRPr lang="bg-BG" altLang="bg-BG"/>
          </a:p>
        </p:txBody>
      </p:sp>
    </p:spTree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026"/>
          <p:cNvSpPr>
            <a:spLocks noGrp="1" noChangeArrowheads="1"/>
          </p:cNvSpPr>
          <p:nvPr>
            <p:ph type="title"/>
          </p:nvPr>
        </p:nvSpPr>
        <p:spPr>
          <a:noFill/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normAutofit/>
          </a:bodyPr>
          <a:lstStyle/>
          <a:p>
            <a:pPr algn="ctr"/>
            <a:r>
              <a:rPr lang="bg-BG" altLang="bg-BG" sz="4000" dirty="0" smtClean="0">
                <a:solidFill>
                  <a:srgbClr val="8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Есенен турнир</a:t>
            </a:r>
            <a:endParaRPr lang="bg-BG" altLang="bg-BG" sz="4000" dirty="0">
              <a:solidFill>
                <a:srgbClr val="808000"/>
              </a:solidFill>
            </a:endParaRPr>
          </a:p>
        </p:txBody>
      </p:sp>
      <p:sp>
        <p:nvSpPr>
          <p:cNvPr id="15363" name="Rectangle 1027"/>
          <p:cNvSpPr>
            <a:spLocks noGrp="1" noChangeArrowheads="1"/>
          </p:cNvSpPr>
          <p:nvPr>
            <p:ph idx="1"/>
          </p:nvPr>
        </p:nvSpPr>
        <p:spPr>
          <a:xfrm>
            <a:off x="1074557" y="1988841"/>
            <a:ext cx="7398841" cy="3456384"/>
          </a:xfrm>
          <a:noFill/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bg-BG" sz="28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Задача Е</a:t>
            </a: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bg-BG" sz="28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bg-BG" sz="2800" b="1" dirty="0" smtClean="0">
                <a:solidFill>
                  <a:srgbClr val="9E36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ЧАСОВНИК	</a:t>
            </a:r>
            <a:endParaRPr lang="bg-BG" sz="2800" b="1" cap="all" dirty="0" smtClean="0">
              <a:solidFill>
                <a:srgbClr val="9E361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bg-BG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Автор</a:t>
            </a:r>
            <a:r>
              <a:rPr 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bg-BG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Емил Келеведжиев</a:t>
            </a:r>
          </a:p>
          <a:p>
            <a:pPr>
              <a:buClr>
                <a:srgbClr val="808000"/>
              </a:buClr>
              <a:buFont typeface="Wingdings" pitchFamily="2" charset="2"/>
              <a:buChar char="Ø"/>
            </a:pPr>
            <a:r>
              <a:rPr lang="bg-BG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Работа с мерни единици – часове и минути</a:t>
            </a:r>
            <a:endParaRPr lang="bg-BG" sz="28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>
                <a:srgbClr val="808000"/>
              </a:buClr>
              <a:buFont typeface="Wingdings" pitchFamily="2" charset="2"/>
              <a:buChar char="Ø"/>
            </a:pPr>
            <a:r>
              <a:rPr lang="bg-BG" altLang="bg-BG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Участвали </a:t>
            </a:r>
            <a:r>
              <a:rPr lang="bg-BG" altLang="bg-BG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53 </a:t>
            </a:r>
            <a:r>
              <a:rPr lang="bg-BG" altLang="bg-BG" sz="2800" dirty="0" smtClean="0">
                <a:solidFill>
                  <a:srgbClr val="E236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</a:t>
            </a:r>
          </a:p>
          <a:p>
            <a:pPr>
              <a:buClr>
                <a:srgbClr val="808000"/>
              </a:buClr>
              <a:buFont typeface="Wingdings" pitchFamily="2" charset="2"/>
              <a:buChar char="Ø"/>
            </a:pPr>
            <a:r>
              <a:rPr lang="bg-BG" altLang="bg-BG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altLang="bg-BG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Няма решение за 100 точки </a:t>
            </a:r>
            <a:r>
              <a:rPr lang="bg-BG" altLang="bg-BG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(най-много 77)</a:t>
            </a:r>
          </a:p>
          <a:p>
            <a:pPr>
              <a:buClr>
                <a:srgbClr val="808000"/>
              </a:buClr>
              <a:buFont typeface="Wingdings" pitchFamily="2" charset="2"/>
              <a:buChar char="Ø"/>
            </a:pPr>
            <a:r>
              <a:rPr lang="en-US" altLang="bg-BG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altLang="bg-BG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Има </a:t>
            </a:r>
            <a:r>
              <a:rPr lang="en-US" altLang="bg-BG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32</a:t>
            </a:r>
            <a:r>
              <a:rPr lang="bg-BG" altLang="bg-BG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по 0 точки</a:t>
            </a:r>
          </a:p>
          <a:p>
            <a:pPr marL="0" indent="0">
              <a:buNone/>
            </a:pPr>
            <a:endParaRPr lang="bg-BG" altLang="bg-BG" dirty="0"/>
          </a:p>
        </p:txBody>
      </p:sp>
      <p:sp>
        <p:nvSpPr>
          <p:cNvPr id="5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5C996-C6E7-4653-973E-419B298EAEB9}" type="datetime1">
              <a:rPr lang="bg-BG" altLang="bg-BG"/>
              <a:pPr/>
              <a:t>16.9.2023 г.</a:t>
            </a:fld>
            <a:endParaRPr lang="bg-BG" altLang="bg-BG" dirty="0"/>
          </a:p>
        </p:txBody>
      </p:sp>
    </p:spTree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764704"/>
            <a:ext cx="7404720" cy="685800"/>
          </a:xfrm>
          <a:noFill/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pPr algn="ctr"/>
            <a:r>
              <a:rPr lang="bg-BG" altLang="bg-BG" sz="4000" dirty="0" smtClean="0">
                <a:solidFill>
                  <a:srgbClr val="8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Есенен турнир</a:t>
            </a:r>
            <a:endParaRPr lang="bg-BG" altLang="bg-BG" sz="4000" dirty="0">
              <a:solidFill>
                <a:srgbClr val="808000"/>
              </a:solidFill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1187624" y="1772816"/>
            <a:ext cx="7686873" cy="4186237"/>
          </a:xfrm>
          <a:noFill/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bg-BG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Задача Е3. </a:t>
            </a:r>
            <a:r>
              <a:rPr lang="bg-BG" sz="2800" b="1" dirty="0" smtClean="0">
                <a:solidFill>
                  <a:srgbClr val="922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НАМАЛЯВАНЕ</a:t>
            </a:r>
          </a:p>
          <a:p>
            <a:pPr>
              <a:buClr>
                <a:srgbClr val="808000"/>
              </a:buClr>
              <a:buFont typeface="Wingdings" panose="05000000000000000000" pitchFamily="2" charset="2"/>
              <a:buChar char="Ø"/>
            </a:pPr>
            <a:r>
              <a:rPr lang="en-US" sz="2400" i="1" dirty="0" smtClean="0"/>
              <a:t> </a:t>
            </a:r>
            <a:r>
              <a:rPr lang="bg-BG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Автор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sz="2800" i="1" dirty="0" smtClean="0"/>
              <a:t> </a:t>
            </a:r>
            <a:r>
              <a:rPr lang="bg-BG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Петър Петров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bg-BG" dirty="0" smtClean="0">
                <a:solidFill>
                  <a:srgbClr val="808000"/>
                </a:solidFill>
              </a:rPr>
              <a:t>  </a:t>
            </a:r>
            <a:r>
              <a:rPr lang="bg-BG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Сортиране</a:t>
            </a:r>
            <a:r>
              <a:rPr lang="bg-BG" sz="2800" dirty="0" smtClean="0">
                <a:solidFill>
                  <a:srgbClr val="8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5 числа, моделиране на условието</a:t>
            </a:r>
            <a:r>
              <a:rPr lang="bg-BG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bg-BG" altLang="bg-BG" sz="2800" dirty="0" smtClean="0">
                <a:solidFill>
                  <a:srgbClr val="8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bg-BG" altLang="bg-BG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Участвали 53 </a:t>
            </a:r>
            <a:r>
              <a:rPr lang="bg-BG" altLang="bg-BG" sz="2800" dirty="0" smtClean="0">
                <a:solidFill>
                  <a:srgbClr val="E236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</a:t>
            </a:r>
            <a:endParaRPr lang="bg-BG" sz="2800" dirty="0" smtClean="0">
              <a:solidFill>
                <a:srgbClr val="E23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>
                <a:srgbClr val="808000"/>
              </a:buClr>
              <a:buFont typeface="Wingdings" panose="05000000000000000000" pitchFamily="2" charset="2"/>
              <a:buChar char="Ø"/>
            </a:pPr>
            <a:r>
              <a:rPr lang="en-US" altLang="bg-BG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altLang="bg-BG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Решена за 100 точки (1)</a:t>
            </a:r>
          </a:p>
          <a:p>
            <a:pPr>
              <a:buClr>
                <a:srgbClr val="808000"/>
              </a:buClr>
              <a:buFont typeface="Wingdings" panose="05000000000000000000" pitchFamily="2" charset="2"/>
              <a:buChar char="Ø"/>
            </a:pPr>
            <a:r>
              <a:rPr lang="en-US" altLang="bg-BG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altLang="bg-BG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Има 14 по 0 точки</a:t>
            </a:r>
          </a:p>
          <a:p>
            <a:pPr marL="82296" indent="0">
              <a:buClr>
                <a:srgbClr val="008000"/>
              </a:buClr>
              <a:buNone/>
            </a:pPr>
            <a:endParaRPr lang="bg-BG" altLang="bg-BG" sz="2800" dirty="0">
              <a:solidFill>
                <a:srgbClr val="33993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54AFD-0181-479D-A823-7CE81BA67AB3}" type="datetime1">
              <a:rPr lang="bg-BG" altLang="bg-BG"/>
              <a:pPr/>
              <a:t>16.9.2023 г.</a:t>
            </a:fld>
            <a:endParaRPr lang="bg-BG" altLang="bg-BG"/>
          </a:p>
        </p:txBody>
      </p:sp>
    </p:spTree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/>
          <p:cNvSpPr>
            <a:spLocks noGrp="1" noChangeArrowheads="1"/>
          </p:cNvSpPr>
          <p:nvPr>
            <p:ph type="title"/>
          </p:nvPr>
        </p:nvSpPr>
        <p:spPr>
          <a:xfrm>
            <a:off x="665880" y="8321"/>
            <a:ext cx="7772400" cy="1609344"/>
          </a:xfrm>
          <a:noFill/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bg-BG" altLang="bg-BG" sz="3600" b="1" dirty="0" smtClean="0">
                <a:solidFill>
                  <a:srgbClr val="8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НОИ -1</a:t>
            </a:r>
            <a:endParaRPr lang="bg-BG" altLang="bg-BG" sz="3600" dirty="0">
              <a:solidFill>
                <a:srgbClr val="808000"/>
              </a:solidFill>
            </a:endParaRPr>
          </a:p>
        </p:txBody>
      </p:sp>
      <p:sp>
        <p:nvSpPr>
          <p:cNvPr id="24578" name="Rectangle 2"/>
          <p:cNvSpPr>
            <a:spLocks noGrp="1" noChangeArrowheads="1"/>
          </p:cNvSpPr>
          <p:nvPr>
            <p:ph idx="1"/>
          </p:nvPr>
        </p:nvSpPr>
        <p:spPr>
          <a:xfrm>
            <a:off x="467544" y="1754188"/>
            <a:ext cx="7992888" cy="4186237"/>
          </a:xfrm>
          <a:noFill/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buClrTx/>
              <a:buFontTx/>
              <a:buNone/>
            </a:pPr>
            <a:endParaRPr lang="bg-BG" altLang="bg-BG" dirty="0"/>
          </a:p>
          <a:p>
            <a:endParaRPr lang="bg-BG" altLang="bg-BG" dirty="0"/>
          </a:p>
        </p:txBody>
      </p:sp>
      <p:sp>
        <p:nvSpPr>
          <p:cNvPr id="5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C1AA0-47FA-4EC6-89E4-248D65261E69}" type="datetime1">
              <a:rPr lang="bg-BG" altLang="bg-BG"/>
              <a:pPr/>
              <a:t>16.9.2023 г.</a:t>
            </a:fld>
            <a:endParaRPr lang="bg-BG" altLang="bg-BG"/>
          </a:p>
        </p:txBody>
      </p:sp>
      <p:sp>
        <p:nvSpPr>
          <p:cNvPr id="2" name="Rectangle 1"/>
          <p:cNvSpPr/>
          <p:nvPr/>
        </p:nvSpPr>
        <p:spPr>
          <a:xfrm>
            <a:off x="35496" y="1481031"/>
            <a:ext cx="8856984" cy="34932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" indent="0">
              <a:buNone/>
            </a:pPr>
            <a:r>
              <a:rPr lang="bg-BG" sz="2800" dirty="0">
                <a:solidFill>
                  <a:srgbClr val="0070C0"/>
                </a:solidFill>
                <a:cs typeface="Times New Roman" panose="02020603050405020304" pitchFamily="18" charset="0"/>
              </a:rPr>
              <a:t>Задача Е1</a:t>
            </a:r>
            <a:r>
              <a:rPr lang="ru-RU" sz="2800" dirty="0">
                <a:solidFill>
                  <a:srgbClr val="0070C0"/>
                </a:solidFill>
                <a:cs typeface="Times New Roman" panose="02020603050405020304" pitchFamily="18" charset="0"/>
              </a:rPr>
              <a:t>. </a:t>
            </a:r>
            <a:r>
              <a:rPr lang="bg-BG" sz="2800" dirty="0" smtClean="0">
                <a:solidFill>
                  <a:srgbClr val="922300"/>
                </a:solidFill>
                <a:cs typeface="Times New Roman" panose="02020603050405020304" pitchFamily="18" charset="0"/>
              </a:rPr>
              <a:t>ВАРЕЛИ</a:t>
            </a:r>
            <a:r>
              <a:rPr lang="bg-BG" dirty="0" smtClean="0">
                <a:solidFill>
                  <a:srgbClr val="320C00"/>
                </a:solidFill>
                <a:cs typeface="Times New Roman" panose="02020603050405020304" pitchFamily="18" charset="0"/>
              </a:rPr>
              <a:t>,</a:t>
            </a:r>
            <a:r>
              <a:rPr lang="bg-BG" altLang="bg-BG" dirty="0" smtClean="0">
                <a:solidFill>
                  <a:srgbClr val="320C00"/>
                </a:solidFill>
                <a:cs typeface="Times New Roman" panose="02020603050405020304" pitchFamily="18" charset="0"/>
              </a:rPr>
              <a:t> </a:t>
            </a:r>
            <a:r>
              <a:rPr lang="bg-BG" altLang="bg-BG" dirty="0">
                <a:solidFill>
                  <a:srgbClr val="461700"/>
                </a:solidFill>
                <a:cs typeface="Times New Roman" panose="02020603050405020304" pitchFamily="18" charset="0"/>
              </a:rPr>
              <a:t>а</a:t>
            </a:r>
            <a:r>
              <a:rPr lang="bg-BG" dirty="0">
                <a:solidFill>
                  <a:srgbClr val="461700"/>
                </a:solidFill>
                <a:cs typeface="Times New Roman" panose="02020603050405020304" pitchFamily="18" charset="0"/>
              </a:rPr>
              <a:t>втор</a:t>
            </a:r>
            <a:r>
              <a:rPr lang="ru-RU" dirty="0">
                <a:solidFill>
                  <a:srgbClr val="461700"/>
                </a:solidFill>
                <a:cs typeface="Times New Roman" panose="02020603050405020304" pitchFamily="18" charset="0"/>
              </a:rPr>
              <a:t>:</a:t>
            </a:r>
            <a:r>
              <a:rPr lang="ru-RU" i="1" dirty="0">
                <a:solidFill>
                  <a:srgbClr val="461700"/>
                </a:solidFill>
                <a:cs typeface="Times New Roman" panose="02020603050405020304" pitchFamily="18" charset="0"/>
              </a:rPr>
              <a:t> </a:t>
            </a:r>
            <a:r>
              <a:rPr lang="ru-RU" i="1" dirty="0" smtClean="0">
                <a:solidFill>
                  <a:srgbClr val="461700"/>
                </a:solidFill>
                <a:cs typeface="Times New Roman" panose="02020603050405020304" pitchFamily="18" charset="0"/>
              </a:rPr>
              <a:t>Кинка Кирилова-Лупанова</a:t>
            </a:r>
          </a:p>
          <a:p>
            <a:pPr marL="388620" indent="-342900">
              <a:buClr>
                <a:srgbClr val="808000"/>
              </a:buClr>
              <a:buFont typeface="Wingdings" panose="05000000000000000000" pitchFamily="2" charset="2"/>
              <a:buChar char="Ø"/>
            </a:pPr>
            <a:r>
              <a:rPr lang="bg-BG" b="0" dirty="0" smtClean="0"/>
              <a:t>Математически разсъждения, условен оператор</a:t>
            </a:r>
            <a:endParaRPr lang="bg-BG" sz="2800" b="0" dirty="0" smtClean="0">
              <a:cs typeface="Times New Roman" panose="02020603050405020304" pitchFamily="18" charset="0"/>
            </a:endParaRPr>
          </a:p>
          <a:p>
            <a:pPr marL="45720" indent="0">
              <a:buNone/>
            </a:pPr>
            <a:endParaRPr lang="bg-BG" sz="2800" dirty="0" smtClean="0">
              <a:solidFill>
                <a:schemeClr val="accent1">
                  <a:lumMod val="75000"/>
                </a:schemeClr>
              </a:solidFill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bg-BG" sz="2800" dirty="0" smtClean="0">
                <a:solidFill>
                  <a:srgbClr val="0070C0"/>
                </a:solidFill>
                <a:cs typeface="Times New Roman" panose="02020603050405020304" pitchFamily="18" charset="0"/>
              </a:rPr>
              <a:t>Задача </a:t>
            </a:r>
            <a:r>
              <a:rPr lang="bg-BG" sz="2800" dirty="0">
                <a:solidFill>
                  <a:srgbClr val="0070C0"/>
                </a:solidFill>
                <a:cs typeface="Times New Roman" panose="02020603050405020304" pitchFamily="18" charset="0"/>
              </a:rPr>
              <a:t>Е2</a:t>
            </a:r>
            <a:r>
              <a:rPr lang="ru-RU" sz="2800" dirty="0">
                <a:solidFill>
                  <a:srgbClr val="0070C0"/>
                </a:solidFill>
                <a:cs typeface="Times New Roman" panose="02020603050405020304" pitchFamily="18" charset="0"/>
              </a:rPr>
              <a:t>. </a:t>
            </a:r>
            <a:r>
              <a:rPr lang="bg-BG" sz="2800" dirty="0" smtClean="0">
                <a:solidFill>
                  <a:srgbClr val="922300"/>
                </a:solidFill>
                <a:cs typeface="Times New Roman" panose="02020603050405020304" pitchFamily="18" charset="0"/>
              </a:rPr>
              <a:t>ДАТА</a:t>
            </a:r>
            <a:r>
              <a:rPr lang="bg-BG" dirty="0" smtClean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, </a:t>
            </a:r>
            <a:r>
              <a:rPr lang="bg-BG" dirty="0">
                <a:solidFill>
                  <a:srgbClr val="320C00"/>
                </a:solidFill>
                <a:cs typeface="Times New Roman" panose="02020603050405020304" pitchFamily="18" charset="0"/>
              </a:rPr>
              <a:t>автор</a:t>
            </a:r>
            <a:r>
              <a:rPr lang="ru-RU" dirty="0">
                <a:solidFill>
                  <a:srgbClr val="320C00"/>
                </a:solidFill>
                <a:cs typeface="Times New Roman" panose="02020603050405020304" pitchFamily="18" charset="0"/>
              </a:rPr>
              <a:t>:</a:t>
            </a:r>
            <a:r>
              <a:rPr lang="ru-RU" dirty="0">
                <a:solidFill>
                  <a:srgbClr val="461700"/>
                </a:solidFill>
                <a:cs typeface="Times New Roman" panose="02020603050405020304" pitchFamily="18" charset="0"/>
              </a:rPr>
              <a:t> </a:t>
            </a:r>
            <a:r>
              <a:rPr lang="ru-RU" i="1" dirty="0" smtClean="0">
                <a:solidFill>
                  <a:srgbClr val="461700"/>
                </a:solidFill>
                <a:cs typeface="Times New Roman" panose="02020603050405020304" pitchFamily="18" charset="0"/>
              </a:rPr>
              <a:t>Петър Петров</a:t>
            </a:r>
            <a:endParaRPr lang="ru-RU" i="1" dirty="0">
              <a:solidFill>
                <a:srgbClr val="461700"/>
              </a:solidFill>
              <a:cs typeface="Times New Roman" panose="02020603050405020304" pitchFamily="18" charset="0"/>
            </a:endParaRPr>
          </a:p>
          <a:p>
            <a:pPr marL="502920" indent="-457200">
              <a:lnSpc>
                <a:spcPct val="100000"/>
              </a:lnSpc>
              <a:spcBef>
                <a:spcPts val="0"/>
              </a:spcBef>
              <a:buClr>
                <a:srgbClr val="808000"/>
              </a:buClr>
              <a:buFont typeface="Wingdings" panose="05000000000000000000" pitchFamily="2" charset="2"/>
              <a:buChar char="Ø"/>
            </a:pPr>
            <a:r>
              <a:rPr lang="bg-BG" sz="2600" b="0" dirty="0" smtClean="0"/>
              <a:t>Мерни единици за дати</a:t>
            </a:r>
          </a:p>
          <a:p>
            <a:pPr marL="45720">
              <a:lnSpc>
                <a:spcPct val="100000"/>
              </a:lnSpc>
              <a:spcBef>
                <a:spcPts val="0"/>
              </a:spcBef>
              <a:buClr>
                <a:srgbClr val="808000"/>
              </a:buClr>
            </a:pPr>
            <a:endParaRPr lang="bg-BG" sz="2600" b="0" dirty="0">
              <a:solidFill>
                <a:srgbClr val="922300"/>
              </a:solidFill>
              <a:cs typeface="Times New Roman" panose="02020603050405020304" pitchFamily="18" charset="0"/>
            </a:endParaRPr>
          </a:p>
          <a:p>
            <a:pPr marL="45720">
              <a:lnSpc>
                <a:spcPct val="100000"/>
              </a:lnSpc>
              <a:spcBef>
                <a:spcPts val="0"/>
              </a:spcBef>
              <a:buClr>
                <a:srgbClr val="006600"/>
              </a:buClr>
            </a:pPr>
            <a:r>
              <a:rPr lang="bg-BG" sz="2800" dirty="0" smtClean="0">
                <a:solidFill>
                  <a:srgbClr val="0070C0"/>
                </a:solidFill>
                <a:cs typeface="Times New Roman" panose="02020603050405020304" pitchFamily="18" charset="0"/>
              </a:rPr>
              <a:t>Задача </a:t>
            </a:r>
            <a:r>
              <a:rPr lang="bg-BG" sz="2800" dirty="0">
                <a:solidFill>
                  <a:srgbClr val="0070C0"/>
                </a:solidFill>
                <a:cs typeface="Times New Roman" panose="02020603050405020304" pitchFamily="18" charset="0"/>
              </a:rPr>
              <a:t>Е3</a:t>
            </a:r>
            <a:r>
              <a:rPr lang="ru-RU" sz="2800" dirty="0">
                <a:solidFill>
                  <a:srgbClr val="0070C0"/>
                </a:solidFill>
                <a:cs typeface="Times New Roman" panose="02020603050405020304" pitchFamily="18" charset="0"/>
              </a:rPr>
              <a:t>. </a:t>
            </a:r>
            <a:r>
              <a:rPr lang="bg-BG" sz="2800" cap="all" dirty="0" smtClean="0">
                <a:solidFill>
                  <a:srgbClr val="922300"/>
                </a:solidFill>
                <a:cs typeface="Times New Roman" panose="02020603050405020304" pitchFamily="18" charset="0"/>
              </a:rPr>
              <a:t>УЛИЦА</a:t>
            </a:r>
            <a:r>
              <a:rPr lang="bg-BG" dirty="0" smtClean="0">
                <a:solidFill>
                  <a:srgbClr val="320C00"/>
                </a:solidFill>
                <a:cs typeface="Times New Roman" panose="02020603050405020304" pitchFamily="18" charset="0"/>
              </a:rPr>
              <a:t>, </a:t>
            </a:r>
            <a:r>
              <a:rPr lang="bg-BG" dirty="0">
                <a:solidFill>
                  <a:srgbClr val="320C00"/>
                </a:solidFill>
                <a:cs typeface="Times New Roman" panose="02020603050405020304" pitchFamily="18" charset="0"/>
              </a:rPr>
              <a:t>автор</a:t>
            </a:r>
            <a:r>
              <a:rPr lang="ru-RU" dirty="0">
                <a:solidFill>
                  <a:srgbClr val="320C00"/>
                </a:solidFill>
                <a:cs typeface="Times New Roman" panose="02020603050405020304" pitchFamily="18" charset="0"/>
              </a:rPr>
              <a:t>: </a:t>
            </a:r>
            <a:r>
              <a:rPr lang="ru-RU" i="1" dirty="0" smtClean="0">
                <a:solidFill>
                  <a:srgbClr val="320C00"/>
                </a:solidFill>
                <a:cs typeface="Times New Roman" panose="02020603050405020304" pitchFamily="18" charset="0"/>
              </a:rPr>
              <a:t>Емил Келеведжиев</a:t>
            </a:r>
            <a:endParaRPr lang="bg-BG" altLang="bg-BG" i="1" dirty="0" smtClean="0">
              <a:solidFill>
                <a:srgbClr val="320C00"/>
              </a:solidFill>
              <a:cs typeface="Times New Roman" panose="02020603050405020304" pitchFamily="18" charset="0"/>
            </a:endParaRPr>
          </a:p>
          <a:p>
            <a:pPr>
              <a:spcBef>
                <a:spcPts val="600"/>
              </a:spcBef>
              <a:buClr>
                <a:srgbClr val="808000"/>
              </a:buClr>
              <a:buFont typeface="Wingdings" panose="05000000000000000000" pitchFamily="2" charset="2"/>
              <a:buChar char="Ø"/>
            </a:pPr>
            <a:r>
              <a:rPr lang="bg-BG" sz="2600" b="0" dirty="0" smtClean="0"/>
              <a:t>  </a:t>
            </a:r>
            <a:r>
              <a:rPr lang="bg-BG" sz="2800" b="0" dirty="0"/>
              <a:t>О</a:t>
            </a:r>
            <a:r>
              <a:rPr lang="bg-BG" sz="2800" b="0" dirty="0" smtClean="0"/>
              <a:t>ператор </a:t>
            </a:r>
            <a:r>
              <a:rPr lang="bg-BG" sz="2800" b="0" dirty="0"/>
              <a:t>за цикъл </a:t>
            </a:r>
            <a:r>
              <a:rPr lang="en-US" sz="2800" b="0" dirty="0"/>
              <a:t>for…</a:t>
            </a:r>
            <a:r>
              <a:rPr lang="bg-BG" sz="2800" b="0" dirty="0"/>
              <a:t>, делимост</a:t>
            </a:r>
            <a:endParaRPr lang="bg-BG" sz="2800" b="0" dirty="0">
              <a:solidFill>
                <a:srgbClr val="320C00"/>
              </a:solidFill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6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bg-BG" altLang="bg-BG" sz="4000" b="1" dirty="0" smtClean="0">
                <a:solidFill>
                  <a:srgbClr val="808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НОИ-2</a:t>
            </a:r>
            <a:endParaRPr lang="en-US" altLang="bg-BG" sz="4000" b="1" dirty="0" smtClean="0">
              <a:solidFill>
                <a:srgbClr val="808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219" name="Rectangle 7"/>
          <p:cNvSpPr>
            <a:spLocks noGrp="1" noChangeArrowheads="1"/>
          </p:cNvSpPr>
          <p:nvPr>
            <p:ph idx="1"/>
          </p:nvPr>
        </p:nvSpPr>
        <p:spPr>
          <a:xfrm>
            <a:off x="1115616" y="1772816"/>
            <a:ext cx="7848872" cy="4191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bg-BG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Задача Е1</a:t>
            </a:r>
            <a:r>
              <a:rPr lang="ru-RU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bg-BG" sz="3200" b="1" dirty="0" smtClean="0">
                <a:solidFill>
                  <a:srgbClr val="922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ПОЗНАЙ  ЧИСЛОТО</a:t>
            </a:r>
            <a:endParaRPr lang="bg-BG" sz="3200" dirty="0">
              <a:solidFill>
                <a:srgbClr val="9223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808000"/>
              </a:buClr>
              <a:buFont typeface="Wingdings" pitchFamily="2" charset="2"/>
              <a:buChar char="Ø"/>
            </a:pPr>
            <a:r>
              <a:rPr lang="bg-BG" altLang="bg-BG" sz="2800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bg-BG" sz="2800" dirty="0">
                <a:solidFill>
                  <a:srgbClr val="320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Автор</a:t>
            </a:r>
            <a:r>
              <a:rPr lang="ru-RU" sz="2800" dirty="0">
                <a:solidFill>
                  <a:srgbClr val="320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sz="2800" i="1" dirty="0">
                <a:solidFill>
                  <a:srgbClr val="320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2800" i="1" dirty="0" smtClean="0">
                <a:solidFill>
                  <a:srgbClr val="320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Пламенка Христова</a:t>
            </a:r>
            <a:endParaRPr lang="bg-BG" sz="2800" i="1" dirty="0">
              <a:solidFill>
                <a:srgbClr val="320C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bg-BG" altLang="bg-BG" sz="2800" dirty="0" smtClean="0">
                <a:solidFill>
                  <a:srgbClr val="8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altLang="bg-BG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bg-BG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ортиране </a:t>
            </a:r>
            <a:r>
              <a:rPr lang="bg-BG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три числа по големина, цикъл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while</a:t>
            </a:r>
            <a:r>
              <a:rPr lang="bg-BG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математически </a:t>
            </a:r>
            <a:r>
              <a:rPr lang="bg-BG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разсъждения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bg-BG" sz="2800" dirty="0">
                <a:solidFill>
                  <a:srgbClr val="8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Решена от 26 за 100 точки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bg-BG" sz="2800" dirty="0">
                <a:solidFill>
                  <a:srgbClr val="8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Има</a:t>
            </a:r>
            <a:r>
              <a:rPr lang="bg-BG" sz="2800" dirty="0" smtClean="0">
                <a:solidFill>
                  <a:srgbClr val="8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 по 0 точки</a:t>
            </a:r>
            <a:endParaRPr lang="bg-BG" altLang="bg-BG" sz="2800" dirty="0" smtClean="0">
              <a:solidFill>
                <a:srgbClr val="320C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en-US" altLang="bg-BG" dirty="0" smtClean="0"/>
          </a:p>
        </p:txBody>
      </p:sp>
    </p:spTree>
    <p:extLst>
      <p:ext uri="{BB962C8B-B14F-4D97-AF65-F5344CB8AC3E}">
        <p14:creationId xmlns:p14="http://schemas.microsoft.com/office/powerpoint/2010/main" val="3855067453"/>
      </p:ext>
    </p:extLst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6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bg-BG" altLang="bg-BG" sz="4000" b="1" dirty="0" smtClean="0">
                <a:solidFill>
                  <a:srgbClr val="808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НОИ-2</a:t>
            </a:r>
            <a:endParaRPr lang="en-US" altLang="bg-BG" sz="4000" b="1" dirty="0" smtClean="0">
              <a:solidFill>
                <a:srgbClr val="808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219" name="Rectangle 7"/>
          <p:cNvSpPr>
            <a:spLocks noGrp="1" noChangeArrowheads="1"/>
          </p:cNvSpPr>
          <p:nvPr>
            <p:ph idx="1"/>
          </p:nvPr>
        </p:nvSpPr>
        <p:spPr>
          <a:xfrm>
            <a:off x="1079104" y="1772816"/>
            <a:ext cx="7813376" cy="4191000"/>
          </a:xfrm>
        </p:spPr>
        <p:txBody>
          <a:bodyPr>
            <a:normAutofit/>
          </a:bodyPr>
          <a:lstStyle/>
          <a:p>
            <a:pPr marL="0" indent="0">
              <a:spcBef>
                <a:spcPts val="1200"/>
              </a:spcBef>
              <a:buNone/>
            </a:pPr>
            <a:r>
              <a:rPr lang="bg-BG" sz="32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Задача Е2</a:t>
            </a:r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bg-BG" sz="3200" b="1" cap="all" dirty="0" smtClean="0">
                <a:solidFill>
                  <a:srgbClr val="922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БЕЗ  ПОВТОРЕНИЯ</a:t>
            </a:r>
            <a:endParaRPr lang="bg-BG" sz="3200" cap="all" dirty="0">
              <a:solidFill>
                <a:srgbClr val="9223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1200"/>
              </a:spcBef>
              <a:buClr>
                <a:srgbClr val="808000"/>
              </a:buClr>
              <a:buFont typeface="Wingdings" pitchFamily="2" charset="2"/>
              <a:buChar char="Ø"/>
            </a:pPr>
            <a:r>
              <a:rPr lang="bg-BG" altLang="bg-BG" sz="3200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bg-BG" sz="3200" dirty="0">
                <a:solidFill>
                  <a:srgbClr val="46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Автор</a:t>
            </a:r>
            <a:r>
              <a:rPr lang="ru-RU" sz="3200" dirty="0">
                <a:solidFill>
                  <a:srgbClr val="46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sz="3200" i="1" dirty="0">
                <a:solidFill>
                  <a:srgbClr val="46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3200" i="1" dirty="0">
                <a:solidFill>
                  <a:srgbClr val="320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Кинка Кирилова-Лупанова</a:t>
            </a:r>
            <a:endParaRPr lang="bg-BG" sz="3200" i="1" dirty="0">
              <a:solidFill>
                <a:srgbClr val="4617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buClr>
                <a:srgbClr val="808000"/>
              </a:buClr>
              <a:buFont typeface="Wingdings" pitchFamily="2" charset="2"/>
              <a:buChar char="Ø"/>
            </a:pPr>
            <a:r>
              <a:rPr lang="bg-BG" sz="3200" dirty="0" smtClean="0"/>
              <a:t>  </a:t>
            </a:r>
            <a:r>
              <a:rPr lang="bg-BG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Последователност </a:t>
            </a:r>
            <a:r>
              <a:rPr lang="bg-BG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символи, минимален елемент на </a:t>
            </a:r>
            <a:r>
              <a:rPr lang="bg-BG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два символа, </a:t>
            </a:r>
            <a:r>
              <a:rPr lang="bg-BG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моделиране размяна на </a:t>
            </a:r>
            <a:r>
              <a:rPr lang="bg-BG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символи</a:t>
            </a:r>
            <a:endParaRPr lang="bg-BG" sz="2800" dirty="0" smtClean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buClr>
                <a:srgbClr val="808000"/>
              </a:buClr>
              <a:buFont typeface="Wingdings" pitchFamily="2" charset="2"/>
              <a:buChar char="Ø"/>
            </a:pPr>
            <a:r>
              <a:rPr lang="bg-BG" altLang="bg-BG" sz="3200" dirty="0" smtClean="0">
                <a:solidFill>
                  <a:srgbClr val="46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Няма решение за 100 точки (80)</a:t>
            </a:r>
          </a:p>
          <a:p>
            <a:pPr eaLnBrk="1" hangingPunct="1">
              <a:spcBef>
                <a:spcPts val="1200"/>
              </a:spcBef>
              <a:buClr>
                <a:srgbClr val="808000"/>
              </a:buClr>
              <a:buFont typeface="Wingdings" pitchFamily="2" charset="2"/>
              <a:buChar char="Ø"/>
            </a:pPr>
            <a:r>
              <a:rPr lang="bg-BG" altLang="bg-BG" sz="3200" dirty="0" smtClean="0">
                <a:solidFill>
                  <a:srgbClr val="46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Има 1</a:t>
            </a:r>
            <a:r>
              <a:rPr lang="en-US" altLang="bg-BG" sz="3200" dirty="0" smtClean="0">
                <a:solidFill>
                  <a:srgbClr val="46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bg-BG" altLang="bg-BG" sz="3200" dirty="0" smtClean="0">
                <a:solidFill>
                  <a:srgbClr val="46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 0 точки</a:t>
            </a:r>
            <a:endParaRPr lang="en-US" altLang="bg-BG" sz="3200" dirty="0" smtClean="0">
              <a:solidFill>
                <a:srgbClr val="4617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en-US" altLang="bg-BG" dirty="0" smtClean="0"/>
          </a:p>
        </p:txBody>
      </p:sp>
    </p:spTree>
    <p:extLst>
      <p:ext uri="{BB962C8B-B14F-4D97-AF65-F5344CB8AC3E}">
        <p14:creationId xmlns:p14="http://schemas.microsoft.com/office/powerpoint/2010/main" val="3809910463"/>
      </p:ext>
    </p:extLst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6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bg-BG" altLang="bg-BG" sz="4000" b="1" dirty="0" smtClean="0">
                <a:solidFill>
                  <a:srgbClr val="808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НОИ-2</a:t>
            </a:r>
            <a:endParaRPr lang="en-US" altLang="bg-BG" sz="4000" b="1" dirty="0" smtClean="0">
              <a:solidFill>
                <a:srgbClr val="808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219" name="Rectangle 7"/>
          <p:cNvSpPr>
            <a:spLocks noGrp="1" noChangeArrowheads="1"/>
          </p:cNvSpPr>
          <p:nvPr>
            <p:ph idx="1"/>
          </p:nvPr>
        </p:nvSpPr>
        <p:spPr>
          <a:xfrm>
            <a:off x="1115616" y="1772816"/>
            <a:ext cx="7848872" cy="4191000"/>
          </a:xfrm>
        </p:spPr>
        <p:txBody>
          <a:bodyPr>
            <a:normAutofit/>
          </a:bodyPr>
          <a:lstStyle/>
          <a:p>
            <a:pPr marL="0" indent="0">
              <a:spcBef>
                <a:spcPts val="1200"/>
              </a:spcBef>
              <a:buNone/>
            </a:pPr>
            <a:r>
              <a:rPr lang="bg-BG" sz="3200" b="1" cap="all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Задача Е3</a:t>
            </a:r>
            <a:r>
              <a:rPr lang="ru-RU" sz="3200" b="1" cap="all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bg-BG" sz="3200" b="1" cap="all" dirty="0">
                <a:solidFill>
                  <a:srgbClr val="922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Задачи, яко задачи и ... още </a:t>
            </a:r>
            <a:r>
              <a:rPr lang="bg-BG" sz="3200" b="1" cap="all" dirty="0" smtClean="0">
                <a:solidFill>
                  <a:srgbClr val="922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задачи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bg-BG" altLang="bg-BG" sz="2800" dirty="0" smtClean="0">
                <a:solidFill>
                  <a:srgbClr val="8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Автор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Евгений Василев 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bg-BG" sz="2800" i="1" dirty="0" smtClean="0">
                <a:solidFill>
                  <a:srgbClr val="8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Моделиране на условието, мерни единици, час, минути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bg-BG" sz="2800" dirty="0">
                <a:solidFill>
                  <a:srgbClr val="8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Няма решение за 100 точки (90)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bg-BG" altLang="bg-BG" sz="2800" dirty="0" smtClean="0">
                <a:solidFill>
                  <a:srgbClr val="8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altLang="bg-BG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Има 37 по 0 точки</a:t>
            </a:r>
            <a:endParaRPr lang="en-US" altLang="bg-BG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en-US" altLang="bg-BG" dirty="0" smtClean="0"/>
          </a:p>
        </p:txBody>
      </p:sp>
    </p:spTree>
    <p:extLst>
      <p:ext uri="{BB962C8B-B14F-4D97-AF65-F5344CB8AC3E}">
        <p14:creationId xmlns:p14="http://schemas.microsoft.com/office/powerpoint/2010/main" val="3129137238"/>
      </p:ext>
    </p:extLst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1363</TotalTime>
  <Words>878</Words>
  <Application>Microsoft Office PowerPoint</Application>
  <PresentationFormat>On-screen Show (4:3)</PresentationFormat>
  <Paragraphs>230</Paragraphs>
  <Slides>25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2" baseType="lpstr">
      <vt:lpstr>Arial</vt:lpstr>
      <vt:lpstr>Calibri</vt:lpstr>
      <vt:lpstr>Calibri Light</vt:lpstr>
      <vt:lpstr>Symbol</vt:lpstr>
      <vt:lpstr>Times New Roman</vt:lpstr>
      <vt:lpstr>Wingdings</vt:lpstr>
      <vt:lpstr>Office Theme</vt:lpstr>
      <vt:lpstr>СЪСТЕЗАНИЯ  ПО ИНФОРМАТИКА, ГРУПА E  2022-2023 год</vt:lpstr>
      <vt:lpstr>Автори  на задачи</vt:lpstr>
      <vt:lpstr>Есенен турнир</vt:lpstr>
      <vt:lpstr>Есенен турнир</vt:lpstr>
      <vt:lpstr>Есенен турнир</vt:lpstr>
      <vt:lpstr>НОИ -1</vt:lpstr>
      <vt:lpstr>НОИ-2</vt:lpstr>
      <vt:lpstr>НОИ-2</vt:lpstr>
      <vt:lpstr>НОИ-2</vt:lpstr>
      <vt:lpstr>НОИ-2</vt:lpstr>
      <vt:lpstr>НОИ 3 – първи ден</vt:lpstr>
      <vt:lpstr>НОИ 3 -  първи ден</vt:lpstr>
      <vt:lpstr>НОИ 3 - първи ден</vt:lpstr>
      <vt:lpstr>PowerPoint Presentation</vt:lpstr>
      <vt:lpstr>PowerPoint Presentation</vt:lpstr>
      <vt:lpstr>PowerPoint Presentation</vt:lpstr>
      <vt:lpstr>ПРОЛЕТЕН   турнир</vt:lpstr>
      <vt:lpstr>ПРОЛЕТЕН   турнир</vt:lpstr>
      <vt:lpstr>ПРОЛЕТЕН   турнир</vt:lpstr>
      <vt:lpstr>ЛЕТЕН   турнир </vt:lpstr>
      <vt:lpstr>ЛЕТЕН   турнир </vt:lpstr>
      <vt:lpstr>ЛЕТЕН   турнир </vt:lpstr>
      <vt:lpstr>ИЗВОДИ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СЪСТЕЗАНИЯ ПО ИНФОРМАТИКА ГРУПА E  2018-2019 год</dc:title>
  <dc:creator>User</dc:creator>
  <cp:lastModifiedBy>User</cp:lastModifiedBy>
  <cp:revision>287</cp:revision>
  <cp:lastPrinted>1996-03-19T21:02:48Z</cp:lastPrinted>
  <dcterms:created xsi:type="dcterms:W3CDTF">2019-09-08T18:09:45Z</dcterms:created>
  <dcterms:modified xsi:type="dcterms:W3CDTF">2023-09-16T14:24:30Z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TC010183871026</vt:lpwstr>
  </property>
</Properties>
</file>