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05" r:id="rId1"/>
  </p:sldMasterIdLst>
  <p:notesMasterIdLst>
    <p:notesMasterId r:id="rId27"/>
  </p:notesMasterIdLst>
  <p:handoutMasterIdLst>
    <p:handoutMasterId r:id="rId28"/>
  </p:handoutMasterIdLst>
  <p:sldIdLst>
    <p:sldId id="269" r:id="rId2"/>
    <p:sldId id="257" r:id="rId3"/>
    <p:sldId id="258" r:id="rId4"/>
    <p:sldId id="266" r:id="rId5"/>
    <p:sldId id="260" r:id="rId6"/>
    <p:sldId id="259" r:id="rId7"/>
    <p:sldId id="270" r:id="rId8"/>
    <p:sldId id="273" r:id="rId9"/>
    <p:sldId id="272" r:id="rId10"/>
    <p:sldId id="275" r:id="rId11"/>
    <p:sldId id="274" r:id="rId12"/>
    <p:sldId id="276" r:id="rId13"/>
    <p:sldId id="277" r:id="rId14"/>
    <p:sldId id="290" r:id="rId15"/>
    <p:sldId id="298" r:id="rId16"/>
    <p:sldId id="297" r:id="rId17"/>
    <p:sldId id="299" r:id="rId18"/>
    <p:sldId id="300" r:id="rId19"/>
    <p:sldId id="301" r:id="rId20"/>
    <p:sldId id="302" r:id="rId21"/>
    <p:sldId id="303" r:id="rId22"/>
    <p:sldId id="304" r:id="rId23"/>
    <p:sldId id="296" r:id="rId24"/>
    <p:sldId id="289" r:id="rId25"/>
    <p:sldId id="305" r:id="rId26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3600"/>
    <a:srgbClr val="808000"/>
    <a:srgbClr val="922300"/>
    <a:srgbClr val="B82C00"/>
    <a:srgbClr val="666633"/>
    <a:srgbClr val="663300"/>
    <a:srgbClr val="FF9900"/>
    <a:srgbClr val="0F0905"/>
    <a:srgbClr val="FF845D"/>
    <a:srgbClr val="46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bg-BG" altLang="bg-BG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3EF18C-CDA6-404D-8D3E-14CB486AF37B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6195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##</a:t>
            </a:r>
            <a:endParaRPr lang="bg-BG" altLang="bg-BG" sz="1200" i="0"/>
          </a:p>
        </p:txBody>
      </p:sp>
    </p:spTree>
    <p:extLst>
      <p:ext uri="{BB962C8B-B14F-4D97-AF65-F5344CB8AC3E}">
        <p14:creationId xmlns:p14="http://schemas.microsoft.com/office/powerpoint/2010/main" val="34286956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44737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50712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4671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8487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829234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86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FB1-0608-4119-B6EC-4D92D981DA20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A0BE-134C-4103-829B-ED3D2FF5A22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5686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EE91-EFF7-4DBC-BA48-B8EA33824C70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6AF8-92AD-4AE1-A45B-AD276CC0C453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1746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CF3B-2B7E-4A57-8ED7-8848881076F7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A82-385B-45AA-B6B0-095BDE2503B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2013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0A5C-5BE7-445B-A945-42236F7EEA5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5815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A931-E6C7-45BC-A942-A8C409A63D4F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EBED-CF98-45EF-89B3-86CCA782D54D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1696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0DA0-EA2A-40B9-93C8-95BE6A5BD1B5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058F-65BE-4ACC-90BA-FBB22DDCC16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104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BC11-416A-4B76-BA53-8CFC31A6BCAF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50A3-A6B1-4D26-87AA-A8527B6B9520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6020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D5DD-50DF-43C2-B68F-FA02255BC07D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DB-8FE8-4929-AEB5-119A109A81B0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2089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98C-DA97-454E-AC54-EF6DAA645C00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4B93-4007-4FB9-A195-CF37F555E4A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9423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34B-4CC6-42E2-A615-183B983839D9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28BB-E23E-492E-B669-1210AD3C40D6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012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D96-56F6-45C6-96FB-4A581FD72BC2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B3CE-EF8F-4851-9698-CEEDF72CDFA1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1944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EB70-ECEF-491E-9CCD-0967870B7163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B3FE-A040-4A27-8E55-1CB321F90806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9290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370013"/>
            <a:ext cx="7920880" cy="3139108"/>
          </a:xfrm>
          <a:noFill/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СЪСТЕЗАНИЯ 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en-US" altLang="bg-BG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2-2023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bg-BG" altLang="bg-BG" sz="4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0808" y="5013176"/>
            <a:ext cx="5486400" cy="854224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Узана, 2023 год.</a:t>
            </a:r>
            <a:endParaRPr lang="en-US" altLang="bg-BG" sz="3600" b="1" dirty="0" smtClean="0">
              <a:solidFill>
                <a:srgbClr val="8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bg-BG" altLang="bg-BG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DF8E63BA-F8EA-411D-904A-1E90A15165FE}" type="datetime1">
              <a:rPr lang="bg-BG" altLang="bg-BG"/>
              <a:pPr/>
              <a:t>16.9.2023 г.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752600"/>
            <a:ext cx="7776864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666633"/>
              </a:buClr>
              <a:buFont typeface="Wingdings" pitchFamily="2" charset="2"/>
              <a:buChar char="Ø"/>
            </a:pP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Първият </a:t>
            </a: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 ученик с 270 точки, 22 за НОИ-3 и последният е с 140 точки</a:t>
            </a:r>
          </a:p>
          <a:p>
            <a:pPr>
              <a:spcBef>
                <a:spcPts val="1800"/>
              </a:spcBef>
              <a:buClr>
                <a:srgbClr val="666633"/>
              </a:buClr>
              <a:buFont typeface="Wingdings" pitchFamily="2" charset="2"/>
              <a:buChar char="Ø"/>
            </a:pP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по 0 точки</a:t>
            </a:r>
          </a:p>
          <a:p>
            <a:pPr>
              <a:spcBef>
                <a:spcPts val="1800"/>
              </a:spcBef>
              <a:buClr>
                <a:srgbClr val="666633"/>
              </a:buClr>
              <a:buFont typeface="Wingdings" pitchFamily="2" charset="2"/>
              <a:buChar char="Ø"/>
            </a:pP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 се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явяват на областен </a:t>
            </a: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кръг  </a:t>
            </a:r>
            <a:r>
              <a:rPr lang="bg-BG" altLang="bg-BG" sz="3500" dirty="0" smtClean="0">
                <a:solidFill>
                  <a:srgbClr val="E23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bg-BG" altLang="bg-BG" sz="3500" dirty="0">
              <a:solidFill>
                <a:srgbClr val="E23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798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</a:t>
            </a:r>
            <a:r>
              <a:rPr lang="bg-BG" altLang="bg-BG" sz="4000" b="1" cap="none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ден</a:t>
            </a:r>
            <a:endParaRPr lang="en-US" altLang="bg-BG" sz="4000" b="1" cap="none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712968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КУЛА  ОТ  КУТИИ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Условен оператор, минимален елемент, пълно изчерпване </a:t>
            </a:r>
            <a:endParaRPr lang="bg-BG" sz="28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(3)</a:t>
            </a:r>
          </a:p>
          <a:p>
            <a:pPr eaLnBrk="1" hangingPunct="1"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9570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3 - </a:t>
            </a: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000" b="1" cap="none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ден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61658" y="1772816"/>
            <a:ext cx="7830822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БОЯДИСВАНЕ  НА  ОГРАДА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Петър Петров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 на техника за броене със спомагателен масив 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(1)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2092824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838200"/>
            <a:ext cx="8352928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3 - </a:t>
            </a:r>
            <a:r>
              <a:rPr lang="bg-BG" altLang="bg-BG" sz="4000" b="1" cap="none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</a:t>
            </a:r>
            <a:r>
              <a:rPr lang="bg-BG" altLang="bg-BG" sz="4000" b="1" cap="none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79104" y="1844824"/>
            <a:ext cx="7525344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ДЕЛИТЕЛИ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Петър Петров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Делимост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100 точки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7791214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2133600"/>
            <a:ext cx="835292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Е4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2 ПЛЮС 1</a:t>
            </a:r>
            <a:endParaRPr lang="bg-BG" sz="28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Стефанов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Моделиране на условието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451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9390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3" y="2134709"/>
            <a:ext cx="7094081" cy="3777622"/>
          </a:xfrm>
        </p:spPr>
        <p:txBody>
          <a:bodyPr/>
          <a:lstStyle/>
          <a:p>
            <a:pPr marL="0" indent="0">
              <a:buNone/>
            </a:pPr>
            <a:r>
              <a:rPr lang="bg-BG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Е5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РЕДИЦА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последователности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(5)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451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4867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Е6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СТРОЕЖ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 Михов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Малко геометрия, пълно изчерпване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Няма решение за 100 точки (54)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5798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8527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</a:t>
            </a:r>
            <a:r>
              <a:rPr lang="bg-BG" altLang="bg-BG" sz="3600" b="1" cap="all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32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ТРИВИАЛНОСТ</a:t>
            </a:r>
            <a:endParaRPr lang="bg-BG" sz="32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Делимост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за 100 точки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46369681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</a:t>
            </a:r>
            <a:r>
              <a:rPr lang="bg-BG" altLang="bg-BG" sz="3600" b="1" cap="all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ПОВТОРЕНИЯ</a:t>
            </a:r>
            <a:endParaRPr lang="bg-BG" sz="32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низове.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точки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(77)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1163366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</a:t>
            </a:r>
            <a:r>
              <a:rPr lang="bg-BG" altLang="bg-BG" sz="3600" b="1" cap="all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</a:t>
            </a:r>
            <a:r>
              <a:rPr lang="bg-BG" sz="32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РУЛО</a:t>
            </a:r>
            <a:endParaRPr lang="bg-BG" sz="32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 algn="just">
              <a:spcBef>
                <a:spcPts val="6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елемент  на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 на спомагателен масив за маркиране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точки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(70)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16534945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4000" b="1" cap="all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  на задачи</a:t>
            </a:r>
            <a:endParaRPr lang="en-US" altLang="bg-BG" sz="4000" b="1" cap="all" dirty="0" smtClean="0">
              <a:solidFill>
                <a:srgbClr val="8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338971"/>
              </p:ext>
            </p:extLst>
          </p:nvPr>
        </p:nvGraphicFramePr>
        <p:xfrm>
          <a:off x="1547665" y="1556791"/>
          <a:ext cx="5832648" cy="486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898">
                <a:tc>
                  <a:txBody>
                    <a:bodyPr/>
                    <a:lstStyle/>
                    <a:p>
                      <a:pPr algn="l" rtl="0" fontAlgn="t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Брой задачи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Емил Келеведжиев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66578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Кинка Кирилова-Лупанова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Пламенка Христова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bg-BG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Петър Петров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2887273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bg-BG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Евгений Василев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1047135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bg-BG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Андрей Стефанов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7647423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Борис Михов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1113630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endParaRPr lang="bg-BG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911577"/>
                  </a:ext>
                </a:extLst>
              </a:tr>
              <a:tr h="419106">
                <a:tc>
                  <a:txBody>
                    <a:bodyPr/>
                    <a:lstStyle/>
                    <a:p>
                      <a:pPr algn="ctr" rtl="0" fontAlgn="ctr"/>
                      <a:endParaRPr lang="bg-BG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0427119"/>
                  </a:ext>
                </a:extLst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BE4C-58B6-432D-BFF9-E483733DC9C6}" type="datetime1">
              <a:rPr lang="bg-BG" altLang="bg-BG"/>
              <a:pPr/>
              <a:t>16.9.2023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</a:t>
            </a:r>
            <a:r>
              <a:rPr lang="bg-BG" altLang="bg-BG" sz="3600" b="1" cap="all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32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  ЗА ЕДНОКРАТНА      			УПОТРЕБА</a:t>
            </a:r>
            <a:endParaRPr lang="bg-BG" sz="32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Низове, обхождане в двете посоки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bg-BG" altLang="bg-B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endParaRPr lang="bg-BG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9266389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</a:t>
            </a:r>
            <a:r>
              <a:rPr lang="bg-BG" altLang="bg-BG" b="1" cap="all" dirty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Е2. </a:t>
            </a:r>
            <a:r>
              <a:rPr lang="bg-BG" sz="32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СМЕСВАНЕ</a:t>
            </a:r>
            <a:endParaRPr lang="bg-BG" sz="32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три масива и попълване по време на изпълнение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bg-BG" alt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  <a:endParaRPr lang="bg-BG" altLang="bg-BG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bg-BG" altLang="bg-BG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точки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2164781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</a:t>
            </a:r>
            <a:r>
              <a:rPr lang="bg-BG" altLang="bg-BG" b="1" cap="all" dirty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endParaRPr lang="bg-BG" altLang="bg-BG" sz="3600" b="1" cap="all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</a:t>
            </a:r>
            <a:r>
              <a:rPr lang="bg-BG" sz="35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ФУТБОЛНО  ДЕРБИ</a:t>
            </a:r>
            <a:endParaRPr lang="bg-BG" sz="35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Броене на елементи в масив по различни критерии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bg-BG" alt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 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(6)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93549403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6324600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362075"/>
            <a:ext cx="8117482" cy="515302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Всички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балансирани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типове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алгоритмични знания.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Увеличено е нивото на трудност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задачите – липсват 100 точки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 автори (+3), с нови идеи какво трябва да знаят и могат участниците в група Е</a:t>
            </a:r>
            <a:endParaRPr lang="bg-BG" altLang="bg-BG" sz="32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група Е все повече навлизат задачи, които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 частични решения. </a:t>
            </a:r>
            <a:endParaRPr lang="bg-BG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Липсва обиграване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работа с масиви (низове).</a:t>
            </a:r>
            <a:endParaRPr lang="bg-BG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497102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772816"/>
            <a:ext cx="7218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altLang="bg-BG" sz="60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g-BG" altLang="bg-BG" sz="60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 авторите на задачи за група Е!    </a:t>
            </a:r>
            <a:endParaRPr lang="bg-BG" altLang="bg-BG" sz="6000" b="1" dirty="0">
              <a:solidFill>
                <a:srgbClr val="8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bg-BG" sz="3200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FB1-0608-4119-B6EC-4D92D981DA20}" type="datetime1">
              <a:rPr lang="bg-BG" altLang="bg-BG" smtClean="0"/>
              <a:pPr/>
              <a:t>16.9.2023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592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bg-BG" altLang="bg-BG" sz="40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4000" dirty="0">
              <a:solidFill>
                <a:srgbClr val="8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72816"/>
            <a:ext cx="7686873" cy="4186237"/>
          </a:xfrm>
          <a:noFill/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Clr>
                <a:srgbClr val="008000"/>
              </a:buClr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28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БОИНГ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</a:t>
            </a:r>
            <a:r>
              <a:rPr lang="ru-RU" sz="2800" i="1" dirty="0" smtClean="0"/>
              <a:t>: </a:t>
            </a:r>
            <a:r>
              <a:rPr lang="bg-BG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Труден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(не се знае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едноцифрено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двуцифрено число се въвежда, и дали има символ с него), тип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 </a:t>
            </a: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</a:t>
            </a: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bg-BG" altLang="bg-BG" sz="2800" dirty="0" smtClean="0">
                <a:solidFill>
                  <a:srgbClr val="E23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100 точки – </a:t>
            </a: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90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29 по 0 точки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D47D-F921-41E6-961D-6E3BD8FA835E}" type="datetime1">
              <a:rPr lang="bg-BG" altLang="bg-BG"/>
              <a:pPr/>
              <a:t>16.9.2023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bg-BG" altLang="bg-BG" sz="40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40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ЧАСОВНИК	</a:t>
            </a:r>
            <a:endParaRPr lang="bg-BG" sz="2800" b="1" cap="all" dirty="0" smtClean="0">
              <a:solidFill>
                <a:srgbClr val="9E36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мерни единици – часове и минути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bg-BG" altLang="bg-BG" sz="2800" dirty="0" smtClean="0">
                <a:solidFill>
                  <a:srgbClr val="E23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100 точки </a:t>
            </a: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(най-много 77)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16.9.2023 г.</a:t>
            </a:fld>
            <a:endParaRPr lang="bg-BG" altLang="bg-BG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40472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bg-BG" altLang="bg-BG" sz="40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4000" dirty="0">
              <a:solidFill>
                <a:srgbClr val="8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72816"/>
            <a:ext cx="7686873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</a:t>
            </a:r>
            <a:r>
              <a:rPr lang="bg-BG" sz="28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sz="2400" i="1" dirty="0" smtClean="0"/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 smtClean="0"/>
              <a:t>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Петър Петров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rgbClr val="808000"/>
                </a:solidFill>
              </a:rPr>
              <a:t> 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Сортиране</a:t>
            </a:r>
            <a:r>
              <a:rPr 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5 числа, моделиране на условието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53 </a:t>
            </a:r>
            <a:r>
              <a:rPr lang="bg-BG" altLang="bg-BG" sz="2800" dirty="0" smtClean="0">
                <a:solidFill>
                  <a:srgbClr val="E23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endParaRPr lang="bg-BG" sz="2800" dirty="0" smtClean="0">
              <a:solidFill>
                <a:srgbClr val="E23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(1)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14 по 0 точки</a:t>
            </a:r>
          </a:p>
          <a:p>
            <a:pPr marL="82296" indent="0">
              <a:buClr>
                <a:srgbClr val="008000"/>
              </a:buClr>
              <a:buNone/>
            </a:pPr>
            <a:endParaRPr lang="bg-BG" altLang="bg-BG" sz="2800" dirty="0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4AFD-0181-479D-A823-7CE81BA67AB3}" type="datetime1">
              <a:rPr lang="bg-BG" altLang="bg-BG"/>
              <a:pPr/>
              <a:t>16.9.2023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65880" y="8321"/>
            <a:ext cx="7772400" cy="160934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НОИ -1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754188"/>
            <a:ext cx="7992888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</a:pPr>
            <a:endParaRPr lang="bg-BG" altLang="bg-BG" dirty="0"/>
          </a:p>
          <a:p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1AA0-47FA-4EC6-89E4-248D65261E69}" type="datetime1">
              <a:rPr lang="bg-BG" altLang="bg-BG"/>
              <a:pPr/>
              <a:t>16.9.2023 г.</a:t>
            </a:fld>
            <a:endParaRPr lang="bg-BG" altLang="bg-BG"/>
          </a:p>
        </p:txBody>
      </p:sp>
      <p:sp>
        <p:nvSpPr>
          <p:cNvPr id="2" name="Rectangle 1"/>
          <p:cNvSpPr/>
          <p:nvPr/>
        </p:nvSpPr>
        <p:spPr>
          <a:xfrm>
            <a:off x="35496" y="1481031"/>
            <a:ext cx="885698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bg-BG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Задача Е1</a:t>
            </a:r>
            <a:r>
              <a:rPr lang="ru-RU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solidFill>
                  <a:srgbClr val="922300"/>
                </a:solidFill>
                <a:cs typeface="Times New Roman" panose="02020603050405020304" pitchFamily="18" charset="0"/>
              </a:rPr>
              <a:t>ВАРЕЛИ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</a:t>
            </a:r>
            <a:r>
              <a:rPr lang="bg-BG" alt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 </a:t>
            </a:r>
            <a:r>
              <a:rPr lang="bg-BG" altLang="bg-BG" dirty="0">
                <a:solidFill>
                  <a:srgbClr val="461700"/>
                </a:solidFill>
                <a:cs typeface="Times New Roman" panose="02020603050405020304" pitchFamily="18" charset="0"/>
              </a:rPr>
              <a:t>а</a:t>
            </a:r>
            <a:r>
              <a:rPr lang="bg-BG" dirty="0">
                <a:solidFill>
                  <a:srgbClr val="461700"/>
                </a:solidFill>
                <a:cs typeface="Times New Roman" panose="02020603050405020304" pitchFamily="18" charset="0"/>
              </a:rPr>
              <a:t>втор</a:t>
            </a:r>
            <a:r>
              <a:rPr lang="ru-RU" dirty="0">
                <a:solidFill>
                  <a:srgbClr val="461700"/>
                </a:solidFill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461700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461700"/>
                </a:solidFill>
                <a:cs typeface="Times New Roman" panose="02020603050405020304" pitchFamily="18" charset="0"/>
              </a:rPr>
              <a:t>Кинка Кирилова-Лупанова</a:t>
            </a:r>
          </a:p>
          <a:p>
            <a:pPr marL="388620" indent="-342900"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b="0" dirty="0" smtClean="0"/>
              <a:t>Математически разсъждения, условен оператор</a:t>
            </a:r>
            <a:endParaRPr lang="bg-BG" sz="2800" b="0" dirty="0" smtClean="0"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bg-BG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Задача </a:t>
            </a:r>
            <a:r>
              <a:rPr lang="bg-BG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Е2</a:t>
            </a:r>
            <a:r>
              <a:rPr lang="ru-RU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solidFill>
                  <a:srgbClr val="922300"/>
                </a:solidFill>
                <a:cs typeface="Times New Roman" panose="02020603050405020304" pitchFamily="18" charset="0"/>
              </a:rPr>
              <a:t>ДАТА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461700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461700"/>
                </a:solidFill>
                <a:cs typeface="Times New Roman" panose="02020603050405020304" pitchFamily="18" charset="0"/>
              </a:rPr>
              <a:t>Петър Петров</a:t>
            </a:r>
            <a:endParaRPr lang="ru-RU" i="1" dirty="0">
              <a:solidFill>
                <a:srgbClr val="461700"/>
              </a:solidFill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sz="2600" b="0" dirty="0" smtClean="0"/>
              <a:t>Мерни единици за дати</a:t>
            </a:r>
          </a:p>
          <a:p>
            <a:pPr marL="45720"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</a:pPr>
            <a:endParaRPr lang="bg-BG" sz="2600" b="0" dirty="0">
              <a:solidFill>
                <a:srgbClr val="922300"/>
              </a:solidFill>
              <a:cs typeface="Times New Roman" panose="02020603050405020304" pitchFamily="18" charset="0"/>
            </a:endParaRPr>
          </a:p>
          <a:p>
            <a:pPr marL="45720"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</a:pPr>
            <a:r>
              <a:rPr lang="bg-BG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Задача </a:t>
            </a:r>
            <a:r>
              <a:rPr lang="bg-BG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Е3</a:t>
            </a:r>
            <a:r>
              <a:rPr lang="ru-RU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r>
              <a:rPr lang="bg-BG" sz="2800" cap="all" dirty="0" smtClean="0">
                <a:solidFill>
                  <a:srgbClr val="922300"/>
                </a:solidFill>
                <a:cs typeface="Times New Roman" panose="02020603050405020304" pitchFamily="18" charset="0"/>
              </a:rPr>
              <a:t>УЛИЦА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Емил Келеведжиев</a:t>
            </a:r>
            <a:endParaRPr lang="bg-BG" altLang="bg-BG" i="1" dirty="0" smtClean="0">
              <a:solidFill>
                <a:srgbClr val="320C00"/>
              </a:solidFill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sz="2600" b="0" dirty="0" smtClean="0"/>
              <a:t>  </a:t>
            </a:r>
            <a:r>
              <a:rPr lang="bg-BG" sz="2800" b="0" dirty="0"/>
              <a:t>О</a:t>
            </a:r>
            <a:r>
              <a:rPr lang="bg-BG" sz="2800" b="0" dirty="0" smtClean="0"/>
              <a:t>ператор </a:t>
            </a:r>
            <a:r>
              <a:rPr lang="bg-BG" sz="2800" b="0" dirty="0"/>
              <a:t>за цикъл </a:t>
            </a:r>
            <a:r>
              <a:rPr lang="en-US" sz="2800" b="0" dirty="0"/>
              <a:t>for…</a:t>
            </a:r>
            <a:r>
              <a:rPr lang="bg-BG" sz="2800" b="0" dirty="0"/>
              <a:t>, делимост</a:t>
            </a:r>
            <a:endParaRPr lang="bg-BG" sz="2800" b="0" dirty="0">
              <a:solidFill>
                <a:srgbClr val="320C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848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ПОЗНАЙ  ЧИСЛОТО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800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2800" i="1" dirty="0">
              <a:solidFill>
                <a:srgbClr val="320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ортиране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три числа по големина, цикъл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математически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разсъждения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800" dirty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от 26 за 100 точки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800" dirty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по 0 точки</a:t>
            </a:r>
            <a:endParaRPr lang="bg-BG" altLang="bg-BG" sz="2800" dirty="0" smtClean="0">
              <a:solidFill>
                <a:srgbClr val="320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550674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79104" y="1772816"/>
            <a:ext cx="7813376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 ПОВТОРЕНИЯ</a:t>
            </a:r>
            <a:endParaRPr lang="bg-BG" sz="3200" cap="all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sz="3200" dirty="0" smtClean="0"/>
              <a:t> 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Последователност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символи, минимален елемент на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символа,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моделиране размяна на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</a:t>
            </a:r>
            <a:endParaRPr lang="bg-BG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Няма решение за 100 точки (80)</a:t>
            </a:r>
          </a:p>
          <a:p>
            <a:pPr eaLnBrk="1" hangingPunct="1"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Има 1</a:t>
            </a:r>
            <a:r>
              <a:rPr lang="en-US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099104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848872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яко задачи и ... още </a:t>
            </a:r>
            <a:r>
              <a:rPr lang="bg-BG" sz="3200" b="1" cap="all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Василев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800" i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Моделиране на условието, мерни единици, час, минути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800" dirty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100 точки (90)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altLang="bg-BG" sz="28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37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1291372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878</Words>
  <Application>Microsoft Office PowerPoint</Application>
  <PresentationFormat>On-screen Show (4:3)</PresentationFormat>
  <Paragraphs>230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СЪСТЕЗАНИЯ  ПО ИНФОРМАТИКА, ГРУПА E  2022-2023 год</vt:lpstr>
      <vt:lpstr>Автори  на задачи</vt:lpstr>
      <vt:lpstr>Есенен турнир</vt:lpstr>
      <vt:lpstr>Есенен турнир</vt:lpstr>
      <vt:lpstr>Есенен турнир</vt:lpstr>
      <vt:lpstr>НОИ -1</vt:lpstr>
      <vt:lpstr>НОИ-2</vt:lpstr>
      <vt:lpstr>НОИ-2</vt:lpstr>
      <vt:lpstr>НОИ-2</vt:lpstr>
      <vt:lpstr>НОИ-2</vt:lpstr>
      <vt:lpstr>НОИ 3 – първи ден</vt:lpstr>
      <vt:lpstr>НОИ 3 -  първи ден</vt:lpstr>
      <vt:lpstr>НОИ 3 - първи ден</vt:lpstr>
      <vt:lpstr>PowerPoint Presentation</vt:lpstr>
      <vt:lpstr>PowerPoint Presentation</vt:lpstr>
      <vt:lpstr>PowerPoint Presentation</vt:lpstr>
      <vt:lpstr>ПРОЛЕТЕН   турнир</vt:lpstr>
      <vt:lpstr>ПРОЛЕТЕН   турнир</vt:lpstr>
      <vt:lpstr>ПРОЛЕТЕН   турнир</vt:lpstr>
      <vt:lpstr>ЛЕТЕН   турнир </vt:lpstr>
      <vt:lpstr>ЛЕТЕН   турнир </vt:lpstr>
      <vt:lpstr>ЛЕТЕН   турнир </vt:lpstr>
      <vt:lpstr>ИЗВОДИ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 ПО ИНФОРМАТИКА ГРУПА E  2018-2019 год</dc:title>
  <dc:creator>User</dc:creator>
  <cp:lastModifiedBy>User</cp:lastModifiedBy>
  <cp:revision>287</cp:revision>
  <cp:lastPrinted>1996-03-19T21:02:48Z</cp:lastPrinted>
  <dcterms:created xsi:type="dcterms:W3CDTF">2019-09-08T18:09:45Z</dcterms:created>
  <dcterms:modified xsi:type="dcterms:W3CDTF">2023-09-16T14:24:30Z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TC010183871026</vt:lpwstr>
  </property>
</Properties>
</file>