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3" r:id="rId6"/>
    <p:sldMasterId id="214748365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cwEFoEcak4dXnJUsHV1w3u6uT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116310-1E9E-4D5C-9E36-1DEB0FEBF2C9}">
  <a:tblStyle styleId="{C6116310-1E9E-4D5C-9E36-1DEB0FEBF2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EA"/>
          </a:solidFill>
        </a:fill>
      </a:tcStyle>
    </a:wholeTbl>
    <a:band1H>
      <a:tcTxStyle/>
      <a:tcStyle>
        <a:fill>
          <a:solidFill>
            <a:srgbClr val="CADAD2"/>
          </a:solidFill>
        </a:fill>
      </a:tcStyle>
    </a:band1H>
    <a:band2H>
      <a:tcTxStyle/>
    </a:band2H>
    <a:band1V>
      <a:tcTxStyle/>
      <a:tcStyle>
        <a:fill>
          <a:solidFill>
            <a:srgbClr val="CADAD2"/>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customschemas.google.com/relationships/presentationmetadata" Target="metadata"/><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user/TEDEducation" TargetMode="External"/><Relationship Id="rId3" Type="http://schemas.openxmlformats.org/officeDocument/2006/relationships/hyperlink" Target="https://www.youtube.com/user/TEDEducation" TargetMode="External"/><Relationship Id="rId4" Type="http://schemas.openxmlformats.org/officeDocument/2006/relationships/hyperlink" Target="https://www.youtube.com/user/TEDEducation" TargetMode="External"/><Relationship Id="rId5" Type="http://schemas.openxmlformats.org/officeDocument/2006/relationships/hyperlink" Target="https://www.youtube.com/user/TEDEducation" TargetMode="External"/><Relationship Id="rId6" Type="http://schemas.openxmlformats.org/officeDocument/2006/relationships/hyperlink" Target="https://www.youtube.com/user/TEDEduca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dvertising.microsoft.com/en/cl/31966/how-does-digital-affect-canadian-attention-span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61" name="Google Shape;6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b="0" i="0" lang="en-US">
                <a:solidFill>
                  <a:srgbClr val="5F5F5F"/>
                </a:solidFill>
                <a:latin typeface="Calibri"/>
                <a:ea typeface="Calibri"/>
                <a:cs typeface="Calibri"/>
                <a:sym typeface="Calibri"/>
              </a:rPr>
              <a:t>трябва добре да познаваш личните им цели и да обясняваш с аргументи, как поставените задачи се вписват в постигането на тези цели</a:t>
            </a:r>
            <a:endParaRPr/>
          </a:p>
          <a:p>
            <a:pPr indent="-228600" lvl="0" marL="457200" marR="0" rtl="0" algn="l">
              <a:lnSpc>
                <a:spcPct val="100000"/>
              </a:lnSpc>
              <a:spcBef>
                <a:spcPts val="360"/>
              </a:spcBef>
              <a:spcAft>
                <a:spcPts val="0"/>
              </a:spcAft>
              <a:buSzPts val="1400"/>
              <a:buNone/>
            </a:pPr>
            <a:r>
              <a:t/>
            </a:r>
            <a:endParaRPr b="0" i="0">
              <a:solidFill>
                <a:srgbClr val="5F5F5F"/>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0" i="0" lang="en-US">
                <a:solidFill>
                  <a:srgbClr val="5F5F5F"/>
                </a:solidFill>
                <a:latin typeface="Calibri"/>
                <a:ea typeface="Calibri"/>
                <a:cs typeface="Calibri"/>
                <a:sym typeface="Calibri"/>
              </a:rPr>
              <a:t>За поколение Y, успехът в живота зависи на първо място от „личните качества“ и „вложените усилия“. Почти всички представители на поколението са с вътрешен локус на контрол и много малко, около седем на сто са с външен локус на контрол, считащи, че успехът в живота зависи от „събитията и обстоятелствата“, „съдбата“, „късмета“ и „другите хора“.</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При поколение Z не можем да очакваме такава отдаденост и усърдност, трудолюбивост, да работят без да виждат резултати</a:t>
            </a:r>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https://www.peterfisk.com/2017/01/future-education-young-everyone-taught-together/</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https://www.scribd.com/document/265348695/Microsoft-Attention-Spans-Research-Report – Attention Span is dropping more than 30%</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https://www.researchgate.net/publication/322593226_Discovery_learning_Zombie_phoenix_or_elephant - Discovery learning</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https://www.umassglobal.edu/news-and-events/blog/generation-z-traits-teachers-need-to-adapt-to</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https://timelycare.com/blog/generation-z-college-students/</a:t>
            </a:r>
            <a:endParaRPr sz="1200">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135" name="Google Shape;1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145" name="Google Shape;1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t/>
            </a:r>
            <a:endParaRPr>
              <a:latin typeface="Calibri"/>
              <a:ea typeface="Calibri"/>
              <a:cs typeface="Calibri"/>
              <a:sym typeface="Calibri"/>
            </a:endParaRPr>
          </a:p>
        </p:txBody>
      </p:sp>
      <p:sp>
        <p:nvSpPr>
          <p:cNvPr id="154" name="Google Shape;15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https://moodle.com/solutions/lms/</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https://openedx.org/</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https://www.instructure.com/canvas</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Виртуални класни стаи,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бяла дъска, </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да чертаем директно на екрана споделено, </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Да работим заедно в реалнно време по един документ </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Miro и още много софтуер, който позволява да създаваме ресурси заедно</a:t>
            </a:r>
            <a:endParaRPr>
              <a:latin typeface="Calibri"/>
              <a:ea typeface="Calibri"/>
              <a:cs typeface="Calibri"/>
              <a:sym typeface="Calibri"/>
            </a:endParaRPr>
          </a:p>
        </p:txBody>
      </p:sp>
      <p:sp>
        <p:nvSpPr>
          <p:cNvPr id="160" name="Google Shape;1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ЯВОР: Това разбирам като „идейник“ – добър слайд за дискусия</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Идеално всички са за дискусия, но едва ли ще има време.. Та да се фокусираме на един пълен пример – Moodle + interactive content quiz и Abies упражнения</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https://moodle.edu.reachup.bg/course/view.php?id=2 </a:t>
            </a:r>
            <a:endParaRPr/>
          </a:p>
        </p:txBody>
      </p:sp>
      <p:sp>
        <p:nvSpPr>
          <p:cNvPr id="172" name="Google Shape;1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Разделяме класа на две части и играем Тривия</a:t>
            </a:r>
            <a:endParaRPr/>
          </a:p>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морски шах, Bingo - за привличане и задържане на вниманието на учениците по-дълго върху материала</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Емоции – помогнете на Митко да намери пътя в лабиринт към дома, много е гладен, студено му е, става тъмно на всеки ход и тн.  </a:t>
            </a:r>
            <a:endParaRPr/>
          </a:p>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Точки, значки, грамоти и да се публикува някъде ранглистата, за да могат да я споделят </a:t>
            </a:r>
            <a:endParaRPr/>
          </a:p>
          <a:p>
            <a:pPr indent="-228600" lvl="0" marL="457200" marR="0" rtl="0" algn="l">
              <a:lnSpc>
                <a:spcPct val="100000"/>
              </a:lnSpc>
              <a:spcBef>
                <a:spcPts val="360"/>
              </a:spcBef>
              <a:spcAft>
                <a:spcPts val="0"/>
              </a:spcAft>
              <a:buClr>
                <a:srgbClr val="000000"/>
              </a:buClr>
              <a:buSzPts val="1400"/>
              <a:buFont typeface="Arial"/>
              <a:buNone/>
            </a:pPr>
            <a:r>
              <a:t/>
            </a:r>
            <a:endParaRPr>
              <a:latin typeface="Calibri"/>
              <a:ea typeface="Calibri"/>
              <a:cs typeface="Calibri"/>
              <a:sym typeface="Calibri"/>
            </a:endParaRPr>
          </a:p>
        </p:txBody>
      </p:sp>
      <p:sp>
        <p:nvSpPr>
          <p:cNvPr id="185" name="Google Shape;1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Интерактивност в реално време</a:t>
            </a:r>
            <a:endParaRPr>
              <a:latin typeface="Calibri"/>
              <a:ea typeface="Calibri"/>
              <a:cs typeface="Calibri"/>
              <a:sym typeface="Calibri"/>
            </a:endParaRPr>
          </a:p>
        </p:txBody>
      </p:sp>
      <p:sp>
        <p:nvSpPr>
          <p:cNvPr id="202" name="Google Shape;2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https://www.classdojo.com/</a:t>
            </a:r>
            <a:endParaRPr/>
          </a:p>
        </p:txBody>
      </p:sp>
      <p:sp>
        <p:nvSpPr>
          <p:cNvPr id="210" name="Google Shape;21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0" name="Google Shape;22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teachers and students</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are often conceptualized as separate systems with a causal relationship between teaching</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and learning, instead of a dialectic subject|object ensemble: Students are not only objects of</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a pedagogical process but also subjects of it, as Roth and Lee (</a:t>
            </a:r>
            <a:r>
              <a:rPr b="0" i="0" lang="en-US">
                <a:solidFill>
                  <a:srgbClr val="0000FF"/>
                </a:solidFill>
                <a:latin typeface="Calibri"/>
                <a:ea typeface="Calibri"/>
                <a:cs typeface="Calibri"/>
                <a:sym typeface="Calibri"/>
              </a:rPr>
              <a:t>2006</a:t>
            </a:r>
            <a:r>
              <a:rPr b="0" i="0" lang="en-US">
                <a:solidFill>
                  <a:srgbClr val="000000"/>
                </a:solidFill>
                <a:latin typeface="Calibri"/>
                <a:ea typeface="Calibri"/>
                <a:cs typeface="Calibri"/>
                <a:sym typeface="Calibri"/>
              </a:rPr>
              <a:t>) write. Teachers</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further make discoveries about their students and might in some sense be guided by their</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students. In Western educational psychology, a turn to the student and more knowledge-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able other (teacher, parent) as a dynamical system was made in the scaffolding literature.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Wood et al. (</a:t>
            </a:r>
            <a:r>
              <a:rPr b="0" i="0" lang="en-US">
                <a:solidFill>
                  <a:srgbClr val="0000FF"/>
                </a:solidFill>
                <a:latin typeface="Calibri"/>
                <a:ea typeface="Calibri"/>
                <a:cs typeface="Calibri"/>
                <a:sym typeface="Calibri"/>
              </a:rPr>
              <a:t>1976</a:t>
            </a:r>
            <a:r>
              <a:rPr b="0" i="0" lang="en-US">
                <a:solidFill>
                  <a:srgbClr val="000000"/>
                </a:solidFill>
                <a:latin typeface="Calibri"/>
                <a:ea typeface="Calibri"/>
                <a:cs typeface="Calibri"/>
                <a:sym typeface="Calibri"/>
              </a:rPr>
              <a:t>) wrote about scaffolding as ‘‘an interactive system of exchange’’ (p. 99),</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in their case of mother and child</a:t>
            </a:r>
            <a:endParaRPr/>
          </a:p>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69" name="Google Shape;6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t/>
            </a:r>
            <a:endParaRPr>
              <a:latin typeface="Calibri"/>
              <a:ea typeface="Calibri"/>
              <a:cs typeface="Calibri"/>
              <a:sym typeface="Calibri"/>
            </a:endParaRPr>
          </a:p>
        </p:txBody>
      </p:sp>
      <p:sp>
        <p:nvSpPr>
          <p:cNvPr id="228" name="Google Shape;22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lang="en-US">
                <a:latin typeface="Calibri"/>
                <a:ea typeface="Calibri"/>
                <a:cs typeface="Calibri"/>
                <a:sym typeface="Calibri"/>
              </a:rPr>
              <a:t>https://ed.ted.com/</a:t>
            </a:r>
            <a:endParaRPr>
              <a:latin typeface="Calibri"/>
              <a:ea typeface="Calibri"/>
              <a:cs typeface="Calibri"/>
              <a:sym typeface="Calibri"/>
            </a:endParaRPr>
          </a:p>
          <a:p>
            <a:pPr indent="-228600" lvl="0" marL="457200" rtl="0" algn="l">
              <a:lnSpc>
                <a:spcPct val="100000"/>
              </a:lnSpc>
              <a:spcBef>
                <a:spcPts val="360"/>
              </a:spcBef>
              <a:spcAft>
                <a:spcPts val="0"/>
              </a:spcAft>
              <a:buSzPts val="1400"/>
              <a:buNone/>
            </a:pPr>
            <a:r>
              <a:rPr lang="en-US">
                <a:latin typeface="Calibri"/>
                <a:ea typeface="Calibri"/>
                <a:cs typeface="Calibri"/>
                <a:sym typeface="Calibri"/>
              </a:rPr>
              <a:t>https://www.edx.org/learn/computer-science/harvard-university-cs50-s-introduction-to-computer-science</a:t>
            </a:r>
            <a:endParaRPr/>
          </a:p>
          <a:p>
            <a:pPr indent="-228600" lvl="0" marL="457200" rtl="0" algn="l">
              <a:lnSpc>
                <a:spcPct val="100000"/>
              </a:lnSpc>
              <a:spcBef>
                <a:spcPts val="360"/>
              </a:spcBef>
              <a:spcAft>
                <a:spcPts val="0"/>
              </a:spcAft>
              <a:buSzPts val="1400"/>
              <a:buNone/>
            </a:pPr>
            <a:r>
              <a:rPr lang="en-US">
                <a:latin typeface="Calibri"/>
                <a:ea typeface="Calibri"/>
                <a:cs typeface="Calibri"/>
                <a:sym typeface="Calibri"/>
              </a:rPr>
              <a:t>https://www.coursera.org/ - Audit the course for free content, but </a:t>
            </a:r>
            <a:r>
              <a:rPr b="1" lang="en-US">
                <a:latin typeface="Calibri"/>
                <a:ea typeface="Calibri"/>
                <a:cs typeface="Calibri"/>
                <a:sym typeface="Calibri"/>
              </a:rPr>
              <a:t>no</a:t>
            </a:r>
            <a:r>
              <a:rPr lang="en-US">
                <a:latin typeface="Calibri"/>
                <a:ea typeface="Calibri"/>
                <a:cs typeface="Calibri"/>
                <a:sym typeface="Calibri"/>
              </a:rPr>
              <a:t> </a:t>
            </a:r>
            <a:r>
              <a:rPr b="1" lang="en-US">
                <a:latin typeface="Calibri"/>
                <a:ea typeface="Calibri"/>
                <a:cs typeface="Calibri"/>
                <a:sym typeface="Calibri"/>
              </a:rPr>
              <a:t>exercises</a:t>
            </a:r>
            <a:r>
              <a:rPr lang="en-US">
                <a:latin typeface="Calibri"/>
                <a:ea typeface="Calibri"/>
                <a:cs typeface="Calibri"/>
                <a:sym typeface="Calibri"/>
              </a:rPr>
              <a:t> </a:t>
            </a:r>
            <a:endParaRPr/>
          </a:p>
          <a:p>
            <a:pPr indent="-228600" lvl="0" marL="457200" rtl="0" algn="l">
              <a:lnSpc>
                <a:spcPct val="100000"/>
              </a:lnSpc>
              <a:spcBef>
                <a:spcPts val="360"/>
              </a:spcBef>
              <a:spcAft>
                <a:spcPts val="0"/>
              </a:spcAft>
              <a:buSzPts val="1400"/>
              <a:buNone/>
            </a:pPr>
            <a:r>
              <a:rPr lang="en-US">
                <a:latin typeface="Calibri"/>
                <a:ea typeface="Calibri"/>
                <a:cs typeface="Calibri"/>
                <a:sym typeface="Calibri"/>
              </a:rPr>
              <a:t>TikTok – буквално имат споделени папки и се записват за тях и всеки качва каквото иска,</a:t>
            </a:r>
            <a:endParaRPr/>
          </a:p>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235" name="Google Shape;23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https://code.org/</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https://bg.khanacademy.org/</a:t>
            </a:r>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https://www.codecademy.com/enrolled/courses/learn-c-sharp</a:t>
            </a:r>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250" name="Google Shape;25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Практические </a:t>
            </a:r>
            <a:r>
              <a:rPr lang="en-US"/>
              <a:t>упражнения</a:t>
            </a:r>
            <a:r>
              <a:rPr lang="en-US">
                <a:latin typeface="Calibri"/>
                <a:ea typeface="Calibri"/>
                <a:cs typeface="Calibri"/>
                <a:sym typeface="Calibri"/>
              </a:rPr>
              <a:t> са много по-трудни за автоматизиране от лекциите</a:t>
            </a:r>
            <a:endParaRPr>
              <a:latin typeface="Calibri"/>
              <a:ea typeface="Calibri"/>
              <a:cs typeface="Calibri"/>
              <a:sym typeface="Calibri"/>
            </a:endParaRPr>
          </a:p>
        </p:txBody>
      </p:sp>
      <p:sp>
        <p:nvSpPr>
          <p:cNvPr id="267" name="Google Shape;2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https://www.codecademy.com/learn – безплатен курс по C# с упраженения и материали на английски</a:t>
            </a:r>
            <a:endParaRPr>
              <a:latin typeface="Calibri"/>
              <a:ea typeface="Calibri"/>
              <a:cs typeface="Calibri"/>
              <a:sym typeface="Calibri"/>
            </a:endParaRPr>
          </a:p>
        </p:txBody>
      </p:sp>
      <p:sp>
        <p:nvSpPr>
          <p:cNvPr id="276" name="Google Shape;2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282" name="Google Shape;282;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290" name="Google Shape;29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300" name="Google Shape;30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Chat GPT е преди всичко езиков модел (</a:t>
            </a:r>
            <a:r>
              <a:rPr b="0" i="0" lang="en-US">
                <a:solidFill>
                  <a:srgbClr val="212529"/>
                </a:solidFill>
                <a:latin typeface="Calibri"/>
                <a:ea typeface="Calibri"/>
                <a:cs typeface="Calibri"/>
                <a:sym typeface="Calibri"/>
              </a:rPr>
              <a:t>language model), което го прави идеален за chat bot, но не и за оригинални мисли или разсъждения. Може да генерира дълги и добре структурирани текстове, но не оригинални. Справя се добре с генерирането на код когато му се обясни какво трябва да съдържа, но не и да измисли решение на проблем...</a:t>
            </a:r>
            <a:endParaRPr/>
          </a:p>
        </p:txBody>
      </p:sp>
      <p:sp>
        <p:nvSpPr>
          <p:cNvPr id="306" name="Google Shape;30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315" name="Google Shape;315;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https://postvai.com/seo/generacia-z-h-y.html</a:t>
            </a:r>
            <a:endParaRPr/>
          </a:p>
        </p:txBody>
      </p:sp>
      <p:sp>
        <p:nvSpPr>
          <p:cNvPr id="76" name="Google Shape;7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22" name="Google Shape;32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rPr>
              <a:t>‹#›</a:t>
            </a:fld>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rPr lang="en-US">
                <a:latin typeface="Calibri"/>
                <a:ea typeface="Calibri"/>
                <a:cs typeface="Calibri"/>
                <a:sym typeface="Calibri"/>
              </a:rPr>
              <a:t>Някои източници казват че в България започват от 1992, но пък други ги отлагат до 97ма... Също така тези характеристики са на спектър и няма ясна граница а по скоро поколенията преливат </a:t>
            </a:r>
            <a:endParaRPr/>
          </a:p>
          <a:p>
            <a:pPr indent="0" lvl="0" marL="0" rtl="0" algn="l">
              <a:lnSpc>
                <a:spcPct val="100000"/>
              </a:lnSpc>
              <a:spcBef>
                <a:spcPts val="360"/>
              </a:spcBef>
              <a:spcAft>
                <a:spcPts val="0"/>
              </a:spcAft>
              <a:buSzPts val="1400"/>
              <a:buNone/>
            </a:pPr>
            <a:r>
              <a:rPr lang="en-US">
                <a:latin typeface="Calibri"/>
                <a:ea typeface="Calibri"/>
                <a:cs typeface="Calibri"/>
                <a:sym typeface="Calibri"/>
              </a:rPr>
              <a:t>https://activeageing.bia-bg.com/bg/analyses/generations/ </a:t>
            </a:r>
            <a:endParaRPr>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https://activeageing.bia-bg.com/bg/analyses/generations/profileZ/</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171450" lvl="0" marL="171450" rtl="0" algn="l">
              <a:lnSpc>
                <a:spcPct val="100000"/>
              </a:lnSpc>
              <a:spcBef>
                <a:spcPts val="360"/>
              </a:spcBef>
              <a:spcAft>
                <a:spcPts val="0"/>
              </a:spcAft>
              <a:buSzPts val="1400"/>
              <a:buFont typeface="Arial"/>
              <a:buChar char="•"/>
            </a:pPr>
            <a:r>
              <a:rPr lang="en-US">
                <a:latin typeface="Calibri"/>
                <a:ea typeface="Calibri"/>
                <a:cs typeface="Calibri"/>
                <a:sym typeface="Calibri"/>
              </a:rPr>
              <a:t>Падане на Берлинската стена, Разпадане на СССР, реституция (и пре-преживяване на приватизацията), частно здравеопазване, медии, образование и тн</a:t>
            </a:r>
            <a:endParaRPr/>
          </a:p>
          <a:p>
            <a:pPr indent="-171450" lvl="0" marL="171450" marR="0" rtl="0" algn="l">
              <a:lnSpc>
                <a:spcPct val="100000"/>
              </a:lnSpc>
              <a:spcBef>
                <a:spcPts val="360"/>
              </a:spcBef>
              <a:spcAft>
                <a:spcPts val="0"/>
              </a:spcAft>
              <a:buClr>
                <a:srgbClr val="000000"/>
              </a:buClr>
              <a:buSzPts val="1400"/>
              <a:buFont typeface="Arial"/>
              <a:buChar char="•"/>
            </a:pPr>
            <a:r>
              <a:rPr lang="en-US">
                <a:latin typeface="Calibri"/>
                <a:ea typeface="Calibri"/>
                <a:cs typeface="Calibri"/>
                <a:sym typeface="Calibri"/>
              </a:rPr>
              <a:t>Y - </a:t>
            </a:r>
            <a:r>
              <a:rPr b="0" i="0" lang="en-US" sz="1200">
                <a:solidFill>
                  <a:schemeClr val="dk1"/>
                </a:solidFill>
                <a:latin typeface="Calibri"/>
                <a:ea typeface="Calibri"/>
                <a:cs typeface="Calibri"/>
                <a:sym typeface="Calibri"/>
              </a:rPr>
              <a:t>Най-многобройни в работна възръст и като потребители – най-много проучвания таргетират именно тях</a:t>
            </a:r>
            <a:endParaRPr/>
          </a:p>
          <a:p>
            <a:pPr indent="-82550" lvl="0" marL="171450" rtl="0" algn="l">
              <a:lnSpc>
                <a:spcPct val="100000"/>
              </a:lnSpc>
              <a:spcBef>
                <a:spcPts val="360"/>
              </a:spcBef>
              <a:spcAft>
                <a:spcPts val="0"/>
              </a:spcAft>
              <a:buSzPts val="1400"/>
              <a:buFont typeface="Arial"/>
              <a:buNone/>
            </a:pPr>
            <a:r>
              <a:t/>
            </a:r>
            <a:endParaRPr>
              <a:latin typeface="Calibri"/>
              <a:ea typeface="Calibri"/>
              <a:cs typeface="Calibri"/>
              <a:sym typeface="Calibri"/>
            </a:endParaRPr>
          </a:p>
          <a:p>
            <a:pPr indent="-171450" lvl="0" marL="171450" rtl="0" algn="l">
              <a:lnSpc>
                <a:spcPct val="100000"/>
              </a:lnSpc>
              <a:spcBef>
                <a:spcPts val="360"/>
              </a:spcBef>
              <a:spcAft>
                <a:spcPts val="0"/>
              </a:spcAft>
              <a:buSzPts val="1400"/>
              <a:buFont typeface="Arial"/>
              <a:buChar char="•"/>
            </a:pPr>
            <a:r>
              <a:rPr lang="en-US">
                <a:latin typeface="Calibri"/>
                <a:ea typeface="Calibri"/>
                <a:cs typeface="Calibri"/>
                <a:sym typeface="Calibri"/>
              </a:rPr>
              <a:t>Z – life long learning, каквото и да работят ще учат поне 10-15% от времето и няма как да го научат днес, няма смисъл да учат 5 години и после край</a:t>
            </a:r>
            <a:endParaRPr/>
          </a:p>
          <a:p>
            <a:pPr indent="-171450" lvl="0" marL="171450" rtl="0" algn="l">
              <a:lnSpc>
                <a:spcPct val="100000"/>
              </a:lnSpc>
              <a:spcBef>
                <a:spcPts val="360"/>
              </a:spcBef>
              <a:spcAft>
                <a:spcPts val="0"/>
              </a:spcAft>
              <a:buSzPts val="1400"/>
              <a:buFont typeface="Arial"/>
              <a:buChar char="•"/>
            </a:pPr>
            <a:r>
              <a:rPr lang="en-US">
                <a:latin typeface="Calibri"/>
                <a:ea typeface="Calibri"/>
                <a:cs typeface="Calibri"/>
                <a:sym typeface="Calibri"/>
              </a:rPr>
              <a:t>Налагат се начини на МЕТА учене – учене на мислене, как и къде да намериш информация, да я отсяваш бързо, практически, </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rPr lang="en-US">
                <a:latin typeface="Calibri"/>
                <a:ea typeface="Calibri"/>
                <a:cs typeface="Calibri"/>
                <a:sym typeface="Calibri"/>
              </a:rPr>
              <a:t>http://eta.health.usf.edu/PTO/module3/unit1/BoomersGenXers.pdf – too old to include Z</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rPr lang="en-US">
                <a:latin typeface="Calibri"/>
                <a:ea typeface="Calibri"/>
                <a:cs typeface="Calibri"/>
                <a:sym typeface="Calibri"/>
              </a:rPr>
              <a:t>Generation Z is not, as some like to say, ‘Millennials on steroids.’ While Millennials are utopians, Gen Zers are pragmatic realists—and that particular worldview permeates throughout their attitudes, lifestyle choices and relationships with their favorite brands.</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rPr lang="en-US">
                <a:latin typeface="Calibri"/>
                <a:ea typeface="Calibri"/>
                <a:cs typeface="Calibri"/>
                <a:sym typeface="Calibri"/>
              </a:rPr>
              <a:t>They’re the first generation fully immersed in a multi-platform, on-demand world.</a:t>
            </a:r>
            <a:endParaRPr/>
          </a:p>
          <a:p>
            <a:pPr indent="0" lvl="0" marL="0" rtl="0" algn="l">
              <a:lnSpc>
                <a:spcPct val="100000"/>
              </a:lnSpc>
              <a:spcBef>
                <a:spcPts val="360"/>
              </a:spcBef>
              <a:spcAft>
                <a:spcPts val="0"/>
              </a:spcAft>
              <a:buSzPts val="1400"/>
              <a:buFont typeface="Arial"/>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Font typeface="Arial"/>
              <a:buNone/>
            </a:pPr>
            <a:r>
              <a:rPr lang="en-US">
                <a:latin typeface="Calibri"/>
                <a:ea typeface="Calibri"/>
                <a:cs typeface="Calibri"/>
                <a:sym typeface="Calibri"/>
              </a:rPr>
              <a:t>Being a sober generation doesn’t mean they’re conservative—especially when it comes to social and political life. For Gen Z, racial, sexual and gender equality isn’t an idea but a reality. </a:t>
            </a:r>
            <a:endParaRPr/>
          </a:p>
          <a:p>
            <a:pPr indent="0" lvl="0" marL="0" rtl="0" algn="l">
              <a:lnSpc>
                <a:spcPct val="100000"/>
              </a:lnSpc>
              <a:spcBef>
                <a:spcPts val="360"/>
              </a:spcBef>
              <a:spcAft>
                <a:spcPts val="0"/>
              </a:spcAft>
              <a:buSzPts val="1400"/>
              <a:buFont typeface="Arial"/>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lang="en-US">
                <a:latin typeface="Calibri"/>
                <a:ea typeface="Calibri"/>
                <a:cs typeface="Calibri"/>
                <a:sym typeface="Calibri"/>
              </a:rPr>
              <a:t>https://www.capital.bg/pdfdownload/61/6159/</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lang="en-US">
                <a:latin typeface="Calibri"/>
                <a:ea typeface="Calibri"/>
                <a:cs typeface="Calibri"/>
                <a:sym typeface="Calibri"/>
              </a:rPr>
              <a:t>https://www.capital.bg/specialni_izdaniia/regal/2018/04/27/3182945_mileniulite_sa_nai-malobroinoto_pokolenie_v_bulgariia/</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86" name="Google Shape;8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000000"/>
              </a:buClr>
              <a:buSzPts val="1400"/>
              <a:buFont typeface="Arial"/>
              <a:buNone/>
            </a:pPr>
            <a:r>
              <a:rPr b="0" i="0" lang="en-US">
                <a:solidFill>
                  <a:srgbClr val="222222"/>
                </a:solidFill>
                <a:latin typeface="Calibri"/>
                <a:ea typeface="Calibri"/>
                <a:cs typeface="Calibri"/>
                <a:sym typeface="Calibri"/>
              </a:rPr>
              <a:t>Elon Musk’s secretive and exclusive Ad Astra school</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u="sng">
                <a:solidFill>
                  <a:schemeClr val="hlink"/>
                </a:solidFill>
                <a:latin typeface="Calibri"/>
                <a:ea typeface="Calibri"/>
                <a:cs typeface="Calibri"/>
                <a:sym typeface="Calibri"/>
                <a:hlinkClick r:id="rId2"/>
              </a:rPr>
              <a:t>https://www.youtube.com/c/astranovaschool</a:t>
            </a:r>
            <a:endParaRPr u="sng">
              <a:solidFill>
                <a:schemeClr val="hlink"/>
              </a:solidFill>
              <a:latin typeface="Calibri"/>
              <a:ea typeface="Calibri"/>
              <a:cs typeface="Calibri"/>
              <a:sym typeface="Calibri"/>
              <a:hlinkClick r:id="rId3"/>
            </a:endParaRPr>
          </a:p>
          <a:p>
            <a:pPr indent="-228600" lvl="0" marL="457200" marR="0" rtl="0" algn="l">
              <a:lnSpc>
                <a:spcPct val="100000"/>
              </a:lnSpc>
              <a:spcBef>
                <a:spcPts val="360"/>
              </a:spcBef>
              <a:spcAft>
                <a:spcPts val="0"/>
              </a:spcAft>
              <a:buSzPts val="1400"/>
              <a:buNone/>
            </a:pPr>
            <a:r>
              <a:t/>
            </a:r>
            <a:endParaRPr u="sng">
              <a:solidFill>
                <a:schemeClr val="hlink"/>
              </a:solidFill>
              <a:latin typeface="Calibri"/>
              <a:ea typeface="Calibri"/>
              <a:cs typeface="Calibri"/>
              <a:sym typeface="Calibri"/>
              <a:hlinkClick r:id="rId4"/>
            </a:endParaRPr>
          </a:p>
          <a:p>
            <a:pPr indent="-228600" lvl="0" marL="457200" marR="0" rtl="0" algn="l">
              <a:lnSpc>
                <a:spcPct val="100000"/>
              </a:lnSpc>
              <a:spcBef>
                <a:spcPts val="360"/>
              </a:spcBef>
              <a:spcAft>
                <a:spcPts val="0"/>
              </a:spcAft>
              <a:buSzPts val="1400"/>
              <a:buNone/>
            </a:pPr>
            <a:r>
              <a:rPr lang="en-US" u="sng">
                <a:solidFill>
                  <a:schemeClr val="hlink"/>
                </a:solidFill>
                <a:latin typeface="Calibri"/>
                <a:ea typeface="Calibri"/>
                <a:cs typeface="Calibri"/>
                <a:sym typeface="Calibri"/>
                <a:hlinkClick r:id="rId5"/>
              </a:rPr>
              <a:t>https://ed.ted.com/educator?user_by_click=educator</a:t>
            </a:r>
            <a:endParaRPr/>
          </a:p>
          <a:p>
            <a:pPr indent="-228600" lvl="0" marL="457200" marR="0" rtl="0" algn="l">
              <a:lnSpc>
                <a:spcPct val="100000"/>
              </a:lnSpc>
              <a:spcBef>
                <a:spcPts val="360"/>
              </a:spcBef>
              <a:spcAft>
                <a:spcPts val="0"/>
              </a:spcAft>
              <a:buSzPts val="1400"/>
              <a:buNone/>
            </a:pPr>
            <a:r>
              <a:rPr lang="en-US" u="sng">
                <a:solidFill>
                  <a:schemeClr val="hlink"/>
                </a:solidFill>
                <a:latin typeface="Calibri"/>
                <a:ea typeface="Calibri"/>
                <a:cs typeface="Calibri"/>
                <a:sym typeface="Calibri"/>
                <a:hlinkClick r:id="rId6"/>
              </a:rPr>
              <a:t>https://www.youtube.com/user/TEDEducation</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a:latin typeface="Calibri"/>
                <a:ea typeface="Calibri"/>
                <a:cs typeface="Calibri"/>
                <a:sym typeface="Calibri"/>
              </a:rPr>
              <a:t>https://www.edutopia.org/article/teaching-computer-science-without-computers</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96" name="Google Shape;9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br>
              <a:rPr lang="en-US">
                <a:latin typeface="Calibri"/>
                <a:ea typeface="Calibri"/>
                <a:cs typeface="Calibri"/>
                <a:sym typeface="Calibri"/>
              </a:rPr>
            </a:br>
            <a:r>
              <a:rPr b="0" i="0" lang="en-US">
                <a:latin typeface="Calibri"/>
                <a:ea typeface="Calibri"/>
                <a:cs typeface="Calibri"/>
                <a:sym typeface="Calibri"/>
              </a:rPr>
              <a:t>he average attention span for the notoriously ill-focused goldfish is nine seconds, but according to a </a:t>
            </a:r>
            <a:r>
              <a:rPr b="0" i="0" lang="en-US" u="sng" strike="noStrike">
                <a:solidFill>
                  <a:srgbClr val="E90606"/>
                </a:solidFill>
                <a:latin typeface="Calibri"/>
                <a:ea typeface="Calibri"/>
                <a:cs typeface="Calibri"/>
                <a:sym typeface="Calibri"/>
                <a:hlinkClick r:id="rId2">
                  <a:extLst>
                    <a:ext uri="{A12FA001-AC4F-418D-AE19-62706E023703}">
                      <ahyp:hlinkClr val="tx"/>
                    </a:ext>
                  </a:extLst>
                </a:hlinkClick>
              </a:rPr>
              <a:t>new study</a:t>
            </a:r>
            <a:r>
              <a:rPr b="0" i="0" lang="en-US">
                <a:latin typeface="Calibri"/>
                <a:ea typeface="Calibri"/>
                <a:cs typeface="Calibri"/>
                <a:sym typeface="Calibri"/>
              </a:rPr>
              <a:t> from Microsoft Corp., people now generally lose concentration after eight seconds, highlighting the affects of an increasingly digitalized lifestyle on the brain.</a:t>
            </a:r>
            <a:endParaRPr sz="1200">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en-US">
                <a:latin typeface="Calibri"/>
                <a:ea typeface="Calibri"/>
                <a:cs typeface="Calibri"/>
                <a:sym typeface="Calibri"/>
              </a:rPr>
              <a:t>Знаят цената на времето си и не са говоти да го пилеят в неща които не вижадт като перспективни</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	трудно им е да кажат "трудно ми е", не си казват</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Придобиването на знания и умения изисква едно ниво на уязвимост от което те се плашат – да признаеш „не зная“ „не мога“ „помогни ми“</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В същото време изискват помощ и внимание – не са толкова независими колкото предните поколения</a:t>
            </a:r>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	 На мен мама не ми се кара и не ми казва че не мога и не знам, а пък този тука какво си мисли така да се държи с мен </a:t>
            </a:r>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В нашето поколение всичко е незабавно. Тъй като сме отгледани в епоха, в която текстовите съобщения и съобщенията могат да се изпращат с мигване на око, ние сме по-малко търпеливи от другите поколения, защото сме свикнали да получаваме незабавно одобрение. Нашето поколение също е много решено да покаже, че сме способни да мислим иновативно и да използваме технологиите и комуникационните методи, които са ни дадени, за да направим промяна, въпреки това, което по-старите поколения очакват от нас.</a:t>
            </a:r>
            <a:endParaRPr sz="1200">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https://www.researchgate.net/publication/349012870_Here_comes_Generation_Z_Millennials_as_managers</a:t>
            </a:r>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Gen Z is unique in growing up with a culture of</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safety where overprotective parenting inadver-</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tently took away their opportunity to learn life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skills (</a:t>
            </a:r>
            <a:r>
              <a:rPr b="0" i="0" lang="en-US">
                <a:solidFill>
                  <a:srgbClr val="327EB1"/>
                </a:solidFill>
                <a:latin typeface="Calibri"/>
                <a:ea typeface="Calibri"/>
                <a:cs typeface="Calibri"/>
                <a:sym typeface="Calibri"/>
              </a:rPr>
              <a:t>Lukianoff &amp; Haidt, 2019</a:t>
            </a:r>
            <a:r>
              <a:rPr b="0" i="0" lang="en-US">
                <a:solidFill>
                  <a:srgbClr val="000000"/>
                </a:solidFill>
                <a:latin typeface="Calibri"/>
                <a:ea typeface="Calibri"/>
                <a:cs typeface="Calibri"/>
                <a:sym typeface="Calibri"/>
              </a:rPr>
              <a:t>). This interfered</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with their social, emotional, and intellectual</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development, making it difﬁcult for them to</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become autonomous adults, able to navigate the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challenges of life, let alone the workplace.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Becoming autonomous involves learning how to</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make responsible decisions and take actions in</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ambiguous and uncertain situations. </a:t>
            </a:r>
            <a:r>
              <a:rPr b="0" i="0" lang="en-US">
                <a:solidFill>
                  <a:srgbClr val="327EB1"/>
                </a:solidFill>
                <a:latin typeface="Calibri"/>
                <a:ea typeface="Calibri"/>
                <a:cs typeface="Calibri"/>
                <a:sym typeface="Calibri"/>
              </a:rPr>
              <a:t>Schroth</a:t>
            </a:r>
            <a:endParaRPr b="0" i="0">
              <a:solidFill>
                <a:srgbClr val="000000"/>
              </a:solidFill>
              <a:latin typeface="Calibri"/>
              <a:ea typeface="Calibri"/>
              <a:cs typeface="Calibri"/>
              <a:sym typeface="Calibri"/>
            </a:endParaRPr>
          </a:p>
          <a:p>
            <a:pPr indent="-228600" lvl="0" marL="457200" rtl="0" algn="l">
              <a:lnSpc>
                <a:spcPct val="100000"/>
              </a:lnSpc>
              <a:spcBef>
                <a:spcPts val="360"/>
              </a:spcBef>
              <a:spcAft>
                <a:spcPts val="0"/>
              </a:spcAft>
              <a:buSzPts val="1400"/>
              <a:buNone/>
            </a:pPr>
            <a:r>
              <a:rPr b="0" i="0" lang="en-US">
                <a:solidFill>
                  <a:srgbClr val="327EB1"/>
                </a:solidFill>
                <a:latin typeface="Calibri"/>
                <a:ea typeface="Calibri"/>
                <a:cs typeface="Calibri"/>
                <a:sym typeface="Calibri"/>
              </a:rPr>
              <a:t>(2019) </a:t>
            </a:r>
            <a:r>
              <a:rPr b="0" i="0" lang="en-US">
                <a:solidFill>
                  <a:srgbClr val="000000"/>
                </a:solidFill>
                <a:latin typeface="Calibri"/>
                <a:ea typeface="Calibri"/>
                <a:cs typeface="Calibri"/>
                <a:sym typeface="Calibri"/>
              </a:rPr>
              <a:t>notes that Gen Z cites the fear of failing</a:t>
            </a:r>
            <a:endParaRPr b="0" i="0">
              <a:solidFill>
                <a:srgbClr val="327EB1"/>
              </a:solidFill>
              <a:latin typeface="Calibri"/>
              <a:ea typeface="Calibri"/>
              <a:cs typeface="Calibri"/>
              <a:sym typeface="Calibri"/>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in a leadership role (34%) and a lack of conﬁdence</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required to lead (33%) as the main reasons they</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would not take on more leadership responsibility in</a:t>
            </a:r>
            <a:endParaRPr/>
          </a:p>
          <a:p>
            <a:pPr indent="-228600" lvl="0" marL="457200" rtl="0" algn="l">
              <a:lnSpc>
                <a:spcPct val="100000"/>
              </a:lnSpc>
              <a:spcBef>
                <a:spcPts val="360"/>
              </a:spcBef>
              <a:spcAft>
                <a:spcPts val="0"/>
              </a:spcAft>
              <a:buSzPts val="1400"/>
              <a:buNone/>
            </a:pPr>
            <a:r>
              <a:rPr b="0" i="0" lang="en-US">
                <a:solidFill>
                  <a:srgbClr val="000000"/>
                </a:solidFill>
                <a:latin typeface="Calibri"/>
                <a:ea typeface="Calibri"/>
                <a:cs typeface="Calibri"/>
                <a:sym typeface="Calibri"/>
              </a:rPr>
              <a:t>their roles.</a:t>
            </a:r>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sz="1200">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https://www.risely.me/generational-learning-styles-at-work/</a:t>
            </a:r>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https://mylearninghub.com/blog/post/generational-theory-corporate-learning</a:t>
            </a:r>
            <a:endParaRPr/>
          </a:p>
          <a:p>
            <a:pPr indent="-228600" lvl="0" marL="457200" marR="0" rtl="0" algn="l">
              <a:lnSpc>
                <a:spcPct val="100000"/>
              </a:lnSpc>
              <a:spcBef>
                <a:spcPts val="360"/>
              </a:spcBef>
              <a:spcAft>
                <a:spcPts val="0"/>
              </a:spcAft>
              <a:buClr>
                <a:srgbClr val="000000"/>
              </a:buClr>
              <a:buSzPts val="1400"/>
              <a:buFont typeface="Arial"/>
              <a:buNone/>
            </a:pPr>
            <a:r>
              <a:rPr lang="en-US" sz="1200">
                <a:latin typeface="Calibri"/>
                <a:ea typeface="Calibri"/>
                <a:cs typeface="Calibri"/>
                <a:sym typeface="Calibri"/>
              </a:rPr>
              <a:t>https://intra.cbcs.usf.edu/common/file/HireABull/Generational%20Learning%20Styles%20Handout.pdf – university, so not yet Z</a:t>
            </a:r>
            <a:endParaRPr sz="1200">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107" name="Google Shape;10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Социално ангажирани, най-Зелени, застъпници за правата на човека</a:t>
            </a:r>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По-малко материалистични от милениалите</a:t>
            </a:r>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Те абсолютно искат да направят промяна</a:t>
            </a:r>
            <a:endParaRPr b="0" i="0" sz="1200">
              <a:latin typeface="Calibri"/>
              <a:ea typeface="Calibri"/>
              <a:cs typeface="Calibri"/>
              <a:sym typeface="Calibri"/>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Very strong at Multi-tasking </a:t>
            </a:r>
            <a:endParaRPr b="0" i="0" sz="1200">
              <a:latin typeface="Calibri"/>
              <a:ea typeface="Calibri"/>
              <a:cs typeface="Calibri"/>
              <a:sym typeface="Calibri"/>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Точно защото не са добри в конфронтацията, търсят компромиси и win-win решения</a:t>
            </a:r>
            <a:endParaRPr b="0" i="0" sz="1200">
              <a:latin typeface="Calibri"/>
              <a:ea typeface="Calibri"/>
              <a:cs typeface="Calibri"/>
              <a:sym typeface="Calibri"/>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Ценят общността, сигурността, спокойствието.</a:t>
            </a:r>
            <a:endParaRPr/>
          </a:p>
          <a:p>
            <a:pPr indent="0" lvl="0" marL="0" marR="0" rtl="0" algn="just">
              <a:lnSpc>
                <a:spcPct val="90000"/>
              </a:lnSpc>
              <a:spcBef>
                <a:spcPts val="0"/>
              </a:spcBef>
              <a:spcAft>
                <a:spcPts val="0"/>
              </a:spcAft>
              <a:buClr>
                <a:schemeClr val="accent2"/>
              </a:buClr>
              <a:buSzPts val="4400"/>
              <a:buFont typeface="Arial"/>
              <a:buNone/>
            </a:pPr>
            <a:r>
              <a:rPr b="0" i="0" lang="en-US" sz="1200">
                <a:latin typeface="Calibri"/>
                <a:ea typeface="Calibri"/>
                <a:cs typeface="Calibri"/>
                <a:sym typeface="Calibri"/>
              </a:rPr>
              <a:t>Изкуството, Психологията и Личностно развитие, съчетани с Бизнеса и разбиране за принципите на пазара</a:t>
            </a:r>
            <a:endParaRPr b="0" i="0" sz="1200">
              <a:latin typeface="Calibri"/>
              <a:ea typeface="Calibri"/>
              <a:cs typeface="Calibri"/>
              <a:sym typeface="Calibri"/>
            </a:endParaRPr>
          </a:p>
          <a:p>
            <a:pPr indent="-228600" lvl="0" marL="457200" rtl="0" algn="just">
              <a:lnSpc>
                <a:spcPct val="100000"/>
              </a:lnSpc>
              <a:spcBef>
                <a:spcPts val="360"/>
              </a:spcBef>
              <a:spcAft>
                <a:spcPts val="0"/>
              </a:spcAft>
              <a:buSzPts val="1400"/>
              <a:buNone/>
            </a:pPr>
            <a:r>
              <a:t/>
            </a:r>
            <a:endParaRPr b="0" i="0">
              <a:latin typeface="Calibri"/>
              <a:ea typeface="Calibri"/>
              <a:cs typeface="Calibri"/>
              <a:sym typeface="Calibri"/>
            </a:endParaRPr>
          </a:p>
          <a:p>
            <a:pPr indent="-228600" lvl="0" marL="457200" marR="0" rtl="0" algn="just">
              <a:lnSpc>
                <a:spcPct val="100000"/>
              </a:lnSpc>
              <a:spcBef>
                <a:spcPts val="360"/>
              </a:spcBef>
              <a:spcAft>
                <a:spcPts val="0"/>
              </a:spcAft>
              <a:buClr>
                <a:srgbClr val="000000"/>
              </a:buClr>
              <a:buSzPts val="1400"/>
              <a:buFont typeface="Arial"/>
              <a:buNone/>
            </a:pPr>
            <a:r>
              <a:rPr b="0" i="0" lang="en-US">
                <a:solidFill>
                  <a:srgbClr val="000000"/>
                </a:solidFill>
                <a:latin typeface="Calibri"/>
                <a:ea typeface="Calibri"/>
                <a:cs typeface="Calibri"/>
                <a:sym typeface="Calibri"/>
              </a:rPr>
              <a:t>Времето е в нас и ние сме във времето; </a:t>
            </a:r>
            <a:r>
              <a:rPr b="0" i="0" lang="en-US">
                <a:solidFill>
                  <a:srgbClr val="202122"/>
                </a:solidFill>
                <a:latin typeface="Calibri"/>
                <a:ea typeface="Calibri"/>
                <a:cs typeface="Calibri"/>
                <a:sym typeface="Calibri"/>
              </a:rPr>
              <a:t>то нас обръща и ние него обръщаме.</a:t>
            </a:r>
            <a:r>
              <a:rPr b="0" i="0" lang="en-US">
                <a:solidFill>
                  <a:srgbClr val="000000"/>
                </a:solidFill>
                <a:latin typeface="Calibri"/>
                <a:ea typeface="Calibri"/>
                <a:cs typeface="Calibri"/>
                <a:sym typeface="Calibri"/>
              </a:rPr>
              <a:t> – Васил Левски</a:t>
            </a:r>
            <a:endParaRPr/>
          </a:p>
          <a:p>
            <a:pPr indent="-228600" lvl="0" marL="457200" rtl="0" algn="just">
              <a:lnSpc>
                <a:spcPct val="100000"/>
              </a:lnSpc>
              <a:spcBef>
                <a:spcPts val="360"/>
              </a:spcBef>
              <a:spcAft>
                <a:spcPts val="0"/>
              </a:spcAft>
              <a:buSzPts val="1400"/>
              <a:buNone/>
            </a:pPr>
            <a:r>
              <a:t/>
            </a:r>
            <a:endParaRPr b="0" i="0">
              <a:latin typeface="Calibri"/>
              <a:ea typeface="Calibri"/>
              <a:cs typeface="Calibri"/>
              <a:sym typeface="Calibri"/>
            </a:endParaRPr>
          </a:p>
          <a:p>
            <a:pPr indent="-228600" lvl="0" marL="457200" rtl="0" algn="just">
              <a:lnSpc>
                <a:spcPct val="100000"/>
              </a:lnSpc>
              <a:spcBef>
                <a:spcPts val="360"/>
              </a:spcBef>
              <a:spcAft>
                <a:spcPts val="0"/>
              </a:spcAft>
              <a:buSzPts val="1400"/>
              <a:buNone/>
            </a:pPr>
            <a:r>
              <a:rPr b="0" i="0" lang="en-US">
                <a:latin typeface="Calibri"/>
                <a:ea typeface="Calibri"/>
                <a:cs typeface="Calibri"/>
                <a:sym typeface="Calibri"/>
              </a:rPr>
              <a:t>ЯВОР: Поколението, което заслужаваме? Или поколението, от което имаме нужда... да им помогнем да успеят и да променят света в посоката, която виждат</a:t>
            </a:r>
            <a:endParaRPr b="0" i="0">
              <a:latin typeface="Calibri"/>
              <a:ea typeface="Calibri"/>
              <a:cs typeface="Calibri"/>
              <a:sym typeface="Calibri"/>
            </a:endParaRPr>
          </a:p>
        </p:txBody>
      </p:sp>
      <p:sp>
        <p:nvSpPr>
          <p:cNvPr id="116" name="Google Shape;11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p:txBody>
      </p:sp>
      <p:sp>
        <p:nvSpPr>
          <p:cNvPr id="121" name="Google Shape;12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lang="en-US">
                <a:latin typeface="Calibri"/>
                <a:ea typeface="Calibri"/>
                <a:cs typeface="Calibri"/>
                <a:sym typeface="Calibri"/>
              </a:rPr>
              <a:t>Additional “reading” : https://www.edutopia.org/blog/5-minute-film-festival-future-ready-schools</a:t>
            </a:r>
            <a:endParaRPr/>
          </a:p>
          <a:p>
            <a:pPr indent="-228600" lvl="0" marL="457200" rtl="0" algn="l">
              <a:lnSpc>
                <a:spcPct val="100000"/>
              </a:lnSpc>
              <a:spcBef>
                <a:spcPts val="360"/>
              </a:spcBef>
              <a:spcAft>
                <a:spcPts val="0"/>
              </a:spcAft>
              <a:buSzPts val="1400"/>
              <a:buNone/>
            </a:pPr>
            <a:r>
              <a:t/>
            </a:r>
            <a:endParaRPr>
              <a:latin typeface="Calibri"/>
              <a:ea typeface="Calibri"/>
              <a:cs typeface="Calibri"/>
              <a:sym typeface="Calibri"/>
            </a:endParaRPr>
          </a:p>
          <a:p>
            <a:pPr indent="-228600" lvl="0" marL="457200" rtl="0" algn="l">
              <a:lnSpc>
                <a:spcPct val="100000"/>
              </a:lnSpc>
              <a:spcBef>
                <a:spcPts val="360"/>
              </a:spcBef>
              <a:spcAft>
                <a:spcPts val="0"/>
              </a:spcAft>
              <a:buSzPts val="1400"/>
              <a:buNone/>
            </a:pPr>
            <a:r>
              <a:rPr lang="en-US">
                <a:latin typeface="Calibri"/>
                <a:ea typeface="Calibri"/>
                <a:cs typeface="Calibri"/>
                <a:sym typeface="Calibri"/>
              </a:rPr>
              <a:t>ЯВОР: Обяснява защо Coursera не успя да революционизира образованието</a:t>
            </a:r>
            <a:endParaRPr>
              <a:latin typeface="Calibri"/>
              <a:ea typeface="Calibri"/>
              <a:cs typeface="Calibri"/>
              <a:sym typeface="Calibri"/>
            </a:endParaRPr>
          </a:p>
        </p:txBody>
      </p:sp>
      <p:sp>
        <p:nvSpPr>
          <p:cNvPr id="128" name="Google Shape;12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Cover">
  <p:cSld name="Master Cover">
    <p:spTree>
      <p:nvGrpSpPr>
        <p:cNvPr id="12" name="Shape 12"/>
        <p:cNvGrpSpPr/>
        <p:nvPr/>
      </p:nvGrpSpPr>
      <p:grpSpPr>
        <a:xfrm>
          <a:off x="0" y="0"/>
          <a:ext cx="0" cy="0"/>
          <a:chOff x="0" y="0"/>
          <a:chExt cx="0" cy="0"/>
        </a:xfrm>
      </p:grpSpPr>
      <p:sp>
        <p:nvSpPr>
          <p:cNvPr id="13" name="Google Shape;13;p32"/>
          <p:cNvSpPr txBox="1"/>
          <p:nvPr>
            <p:ph type="title"/>
          </p:nvPr>
        </p:nvSpPr>
        <p:spPr>
          <a:xfrm>
            <a:off x="4510454" y="1960685"/>
            <a:ext cx="4633546" cy="1312618"/>
          </a:xfrm>
          <a:prstGeom prst="rect">
            <a:avLst/>
          </a:prstGeom>
          <a:noFill/>
          <a:ln>
            <a:noFill/>
          </a:ln>
        </p:spPr>
        <p:txBody>
          <a:bodyPr anchorCtr="0" anchor="t" bIns="91425" lIns="91425" spcFirstLastPara="1" rIns="91425" wrap="square" tIns="91425">
            <a:noAutofit/>
          </a:bodyPr>
          <a:lstStyle>
            <a:lvl1pPr lvl="0" marR="0" rtl="0" algn="r">
              <a:lnSpc>
                <a:spcPct val="90000"/>
              </a:lnSpc>
              <a:spcBef>
                <a:spcPts val="0"/>
              </a:spcBef>
              <a:spcAft>
                <a:spcPts val="0"/>
              </a:spcAft>
              <a:buClr>
                <a:srgbClr val="000000"/>
              </a:buClr>
              <a:buSzPts val="1400"/>
              <a:buFont typeface="Arial"/>
              <a:buNone/>
              <a:defRPr b="0" i="0" sz="45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14" name="Google Shape;14;p32"/>
          <p:cNvSpPr txBox="1"/>
          <p:nvPr>
            <p:ph idx="10" type="dt"/>
          </p:nvPr>
        </p:nvSpPr>
        <p:spPr>
          <a:xfrm>
            <a:off x="8192464" y="6415931"/>
            <a:ext cx="866043"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2"/>
          <p:cNvSpPr txBox="1"/>
          <p:nvPr>
            <p:ph idx="1" type="body"/>
          </p:nvPr>
        </p:nvSpPr>
        <p:spPr>
          <a:xfrm>
            <a:off x="2945423" y="3552825"/>
            <a:ext cx="6123965" cy="534988"/>
          </a:xfrm>
          <a:prstGeom prst="rect">
            <a:avLst/>
          </a:prstGeom>
          <a:noFill/>
          <a:ln>
            <a:noFill/>
          </a:ln>
        </p:spPr>
        <p:txBody>
          <a:bodyPr anchorCtr="0" anchor="t" bIns="91425" lIns="91425" spcFirstLastPara="1" rIns="91425" wrap="square" tIns="91425">
            <a:noAutofit/>
          </a:bodyPr>
          <a:lstStyle>
            <a:lvl1pPr indent="-228600" lvl="0" marL="457200" marR="0" rtl="0" algn="r">
              <a:lnSpc>
                <a:spcPct val="90000"/>
              </a:lnSpc>
              <a:spcBef>
                <a:spcPts val="750"/>
              </a:spcBef>
              <a:spcAft>
                <a:spcPts val="0"/>
              </a:spcAft>
              <a:buClr>
                <a:schemeClr val="lt1"/>
              </a:buClr>
              <a:buSzPts val="2000"/>
              <a:buFont typeface="Arial"/>
              <a:buNone/>
              <a:defRPr b="0" i="0" sz="32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 name="Google Shape;16;p32"/>
          <p:cNvSpPr txBox="1"/>
          <p:nvPr>
            <p:ph idx="2" type="body"/>
          </p:nvPr>
        </p:nvSpPr>
        <p:spPr>
          <a:xfrm>
            <a:off x="4367605" y="5685043"/>
            <a:ext cx="4701783" cy="534988"/>
          </a:xfrm>
          <a:prstGeom prst="rect">
            <a:avLst/>
          </a:prstGeom>
          <a:noFill/>
          <a:ln>
            <a:noFill/>
          </a:ln>
        </p:spPr>
        <p:txBody>
          <a:bodyPr anchorCtr="0" anchor="t" bIns="91425" lIns="91425" spcFirstLastPara="1" rIns="91425" wrap="square" tIns="91425">
            <a:noAutofit/>
          </a:bodyPr>
          <a:lstStyle>
            <a:lvl1pPr indent="-228600" lvl="0" marL="457200" marR="0" rtl="0" algn="r">
              <a:lnSpc>
                <a:spcPct val="90000"/>
              </a:lnSpc>
              <a:spcBef>
                <a:spcPts val="75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
  <p:cSld name="Point">
    <p:spTree>
      <p:nvGrpSpPr>
        <p:cNvPr id="18" name="Shape 18"/>
        <p:cNvGrpSpPr/>
        <p:nvPr/>
      </p:nvGrpSpPr>
      <p:grpSpPr>
        <a:xfrm>
          <a:off x="0" y="0"/>
          <a:ext cx="0" cy="0"/>
          <a:chOff x="0" y="0"/>
          <a:chExt cx="0" cy="0"/>
        </a:xfrm>
      </p:grpSpPr>
      <p:sp>
        <p:nvSpPr>
          <p:cNvPr id="19" name="Google Shape;19;p34"/>
          <p:cNvSpPr txBox="1"/>
          <p:nvPr>
            <p:ph idx="1" type="subTitle"/>
          </p:nvPr>
        </p:nvSpPr>
        <p:spPr>
          <a:xfrm>
            <a:off x="1072662" y="3347061"/>
            <a:ext cx="6858000" cy="1655762"/>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75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0" name="Google Shape;20;p34"/>
          <p:cNvSpPr txBox="1"/>
          <p:nvPr>
            <p:ph idx="2" type="body"/>
          </p:nvPr>
        </p:nvSpPr>
        <p:spPr>
          <a:xfrm>
            <a:off x="1072663" y="2097741"/>
            <a:ext cx="6858000" cy="124932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90000"/>
              </a:lnSpc>
              <a:spcBef>
                <a:spcPts val="750"/>
              </a:spcBef>
              <a:spcAft>
                <a:spcPts val="0"/>
              </a:spcAft>
              <a:buClr>
                <a:schemeClr val="accent2"/>
              </a:buClr>
              <a:buSzPts val="4500"/>
              <a:buFont typeface="Arial"/>
              <a:buNone/>
              <a:defRPr b="1" i="0" sz="4500" u="none" cap="none" strike="noStrike">
                <a:solidFill>
                  <a:schemeClr val="accent2"/>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
  <p:cSld name="Clear">
    <p:bg>
      <p:bgPr>
        <a:solidFill>
          <a:schemeClr val="l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Main">
  <p:cSld name="Horizontal Main">
    <p:spTree>
      <p:nvGrpSpPr>
        <p:cNvPr id="29" name="Shape 29"/>
        <p:cNvGrpSpPr/>
        <p:nvPr/>
      </p:nvGrpSpPr>
      <p:grpSpPr>
        <a:xfrm>
          <a:off x="0" y="0"/>
          <a:ext cx="0" cy="0"/>
          <a:chOff x="0" y="0"/>
          <a:chExt cx="0" cy="0"/>
        </a:xfrm>
      </p:grpSpPr>
      <p:sp>
        <p:nvSpPr>
          <p:cNvPr id="30" name="Google Shape;30;p36"/>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6"/>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6"/>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atin typeface="Calibri"/>
                <a:ea typeface="Calibri"/>
                <a:cs typeface="Calibri"/>
                <a:sym typeface="Calibri"/>
              </a:defRPr>
            </a:lvl1pPr>
            <a:lvl2pPr indent="0" lvl="1" marL="0" algn="r">
              <a:lnSpc>
                <a:spcPct val="100000"/>
              </a:lnSpc>
              <a:spcBef>
                <a:spcPts val="0"/>
              </a:spcBef>
              <a:spcAft>
                <a:spcPts val="0"/>
              </a:spcAft>
              <a:buNone/>
              <a:defRPr>
                <a:latin typeface="Calibri"/>
                <a:ea typeface="Calibri"/>
                <a:cs typeface="Calibri"/>
                <a:sym typeface="Calibri"/>
              </a:defRPr>
            </a:lvl2pPr>
            <a:lvl3pPr indent="0" lvl="2" marL="0" algn="r">
              <a:lnSpc>
                <a:spcPct val="100000"/>
              </a:lnSpc>
              <a:spcBef>
                <a:spcPts val="0"/>
              </a:spcBef>
              <a:spcAft>
                <a:spcPts val="0"/>
              </a:spcAft>
              <a:buNone/>
              <a:defRPr>
                <a:latin typeface="Calibri"/>
                <a:ea typeface="Calibri"/>
                <a:cs typeface="Calibri"/>
                <a:sym typeface="Calibri"/>
              </a:defRPr>
            </a:lvl3pPr>
            <a:lvl4pPr indent="0" lvl="3" marL="0" algn="r">
              <a:lnSpc>
                <a:spcPct val="100000"/>
              </a:lnSpc>
              <a:spcBef>
                <a:spcPts val="0"/>
              </a:spcBef>
              <a:spcAft>
                <a:spcPts val="0"/>
              </a:spcAft>
              <a:buNone/>
              <a:defRPr>
                <a:latin typeface="Calibri"/>
                <a:ea typeface="Calibri"/>
                <a:cs typeface="Calibri"/>
                <a:sym typeface="Calibri"/>
              </a:defRPr>
            </a:lvl4pPr>
            <a:lvl5pPr indent="0" lvl="4" marL="0" algn="r">
              <a:lnSpc>
                <a:spcPct val="100000"/>
              </a:lnSpc>
              <a:spcBef>
                <a:spcPts val="0"/>
              </a:spcBef>
              <a:spcAft>
                <a:spcPts val="0"/>
              </a:spcAft>
              <a:buNone/>
              <a:defRPr>
                <a:latin typeface="Calibri"/>
                <a:ea typeface="Calibri"/>
                <a:cs typeface="Calibri"/>
                <a:sym typeface="Calibri"/>
              </a:defRPr>
            </a:lvl5pPr>
            <a:lvl6pPr indent="0" lvl="5" marL="0" algn="r">
              <a:lnSpc>
                <a:spcPct val="100000"/>
              </a:lnSpc>
              <a:spcBef>
                <a:spcPts val="0"/>
              </a:spcBef>
              <a:spcAft>
                <a:spcPts val="0"/>
              </a:spcAft>
              <a:buNone/>
              <a:defRPr>
                <a:latin typeface="Calibri"/>
                <a:ea typeface="Calibri"/>
                <a:cs typeface="Calibri"/>
                <a:sym typeface="Calibri"/>
              </a:defRPr>
            </a:lvl6pPr>
            <a:lvl7pPr indent="0" lvl="6" marL="0" algn="r">
              <a:lnSpc>
                <a:spcPct val="100000"/>
              </a:lnSpc>
              <a:spcBef>
                <a:spcPts val="0"/>
              </a:spcBef>
              <a:spcAft>
                <a:spcPts val="0"/>
              </a:spcAft>
              <a:buNone/>
              <a:defRPr>
                <a:latin typeface="Calibri"/>
                <a:ea typeface="Calibri"/>
                <a:cs typeface="Calibri"/>
                <a:sym typeface="Calibri"/>
              </a:defRPr>
            </a:lvl7pPr>
            <a:lvl8pPr indent="0" lvl="7" marL="0" algn="r">
              <a:lnSpc>
                <a:spcPct val="100000"/>
              </a:lnSpc>
              <a:spcBef>
                <a:spcPts val="0"/>
              </a:spcBef>
              <a:spcAft>
                <a:spcPts val="0"/>
              </a:spcAft>
              <a:buNone/>
              <a:defRPr>
                <a:latin typeface="Calibri"/>
                <a:ea typeface="Calibri"/>
                <a:cs typeface="Calibri"/>
                <a:sym typeface="Calibri"/>
              </a:defRPr>
            </a:lvl8pPr>
            <a:lvl9pPr indent="0" lvl="8" marL="0" algn="r">
              <a:lnSpc>
                <a:spcPct val="100000"/>
              </a:lnSpc>
              <a:spcBef>
                <a:spcPts val="0"/>
              </a:spcBef>
              <a:spcAft>
                <a:spcPts val="0"/>
              </a:spcAft>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of 30</a:t>
            </a:r>
            <a:endParaRPr/>
          </a:p>
        </p:txBody>
      </p:sp>
      <p:sp>
        <p:nvSpPr>
          <p:cNvPr id="34" name="Google Shape;34;p36"/>
          <p:cNvSpPr txBox="1"/>
          <p:nvPr>
            <p:ph idx="1" type="body"/>
          </p:nvPr>
        </p:nvSpPr>
        <p:spPr>
          <a:xfrm>
            <a:off x="252413" y="1000125"/>
            <a:ext cx="8650287" cy="50180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Calibri"/>
                <a:ea typeface="Calibri"/>
                <a:cs typeface="Calibri"/>
                <a:sym typeface="Calibri"/>
              </a:defRPr>
            </a:lvl1pPr>
            <a:lvl2pPr indent="-381000" lvl="1" marL="914400" algn="l">
              <a:lnSpc>
                <a:spcPct val="90000"/>
              </a:lnSpc>
              <a:spcBef>
                <a:spcPts val="500"/>
              </a:spcBef>
              <a:spcAft>
                <a:spcPts val="0"/>
              </a:spcAft>
              <a:buSzPts val="2400"/>
              <a:buChar char="▪"/>
              <a:defRPr>
                <a:latin typeface="Calibri"/>
                <a:ea typeface="Calibri"/>
                <a:cs typeface="Calibri"/>
                <a:sym typeface="Calibri"/>
              </a:defRPr>
            </a:lvl2pPr>
            <a:lvl3pPr indent="-355600" lvl="2" marL="1371600" algn="l">
              <a:lnSpc>
                <a:spcPct val="90000"/>
              </a:lnSpc>
              <a:spcBef>
                <a:spcPts val="500"/>
              </a:spcBef>
              <a:spcAft>
                <a:spcPts val="0"/>
              </a:spcAft>
              <a:buSzPts val="2000"/>
              <a:buChar char="▪"/>
              <a:defRPr>
                <a:latin typeface="Calibri"/>
                <a:ea typeface="Calibri"/>
                <a:cs typeface="Calibri"/>
                <a:sym typeface="Calibri"/>
              </a:defRPr>
            </a:lvl3pPr>
            <a:lvl4pPr indent="-342900" lvl="3" marL="1828800" algn="l">
              <a:lnSpc>
                <a:spcPct val="90000"/>
              </a:lnSpc>
              <a:spcBef>
                <a:spcPts val="500"/>
              </a:spcBef>
              <a:spcAft>
                <a:spcPts val="0"/>
              </a:spcAft>
              <a:buSzPts val="1800"/>
              <a:buChar char="▪"/>
              <a:defRPr>
                <a:latin typeface="Calibri"/>
                <a:ea typeface="Calibri"/>
                <a:cs typeface="Calibri"/>
                <a:sym typeface="Calibri"/>
              </a:defRPr>
            </a:lvl4pPr>
            <a:lvl5pPr indent="-342900" lvl="4" marL="2286000" algn="l">
              <a:lnSpc>
                <a:spcPct val="90000"/>
              </a:lnSpc>
              <a:spcBef>
                <a:spcPts val="500"/>
              </a:spcBef>
              <a:spcAft>
                <a:spcPts val="0"/>
              </a:spcAft>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p:cSld name="Vertical">
    <p:spTree>
      <p:nvGrpSpPr>
        <p:cNvPr id="35" name="Shape 35"/>
        <p:cNvGrpSpPr/>
        <p:nvPr/>
      </p:nvGrpSpPr>
      <p:grpSpPr>
        <a:xfrm>
          <a:off x="0" y="0"/>
          <a:ext cx="0" cy="0"/>
          <a:chOff x="0" y="0"/>
          <a:chExt cx="0" cy="0"/>
        </a:xfrm>
      </p:grpSpPr>
      <p:sp>
        <p:nvSpPr>
          <p:cNvPr id="36" name="Google Shape;36;p40"/>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590550" y="1065213"/>
            <a:ext cx="6719888" cy="569118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2"/>
              </a:buClr>
              <a:buSzPts val="2800"/>
              <a:buFont typeface="Noto Sans Symbols"/>
              <a:buChar char="▪"/>
              <a:defRPr>
                <a:latin typeface="Calibri"/>
                <a:ea typeface="Calibri"/>
                <a:cs typeface="Calibri"/>
                <a:sym typeface="Calibri"/>
              </a:defRPr>
            </a:lvl1pPr>
            <a:lvl2pPr indent="-381000" lvl="1" marL="914400" algn="l">
              <a:lnSpc>
                <a:spcPct val="90000"/>
              </a:lnSpc>
              <a:spcBef>
                <a:spcPts val="500"/>
              </a:spcBef>
              <a:spcAft>
                <a:spcPts val="0"/>
              </a:spcAft>
              <a:buClr>
                <a:schemeClr val="accent2"/>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chemeClr val="accent2"/>
              </a:buClr>
              <a:buSzPts val="2000"/>
              <a:buFont typeface="Noto Sans Symbols"/>
              <a:buChar char="▪"/>
              <a:defRPr>
                <a:latin typeface="Calibri"/>
                <a:ea typeface="Calibri"/>
                <a:cs typeface="Calibri"/>
                <a:sym typeface="Calibri"/>
              </a:defRPr>
            </a:lvl3pPr>
            <a:lvl4pPr indent="-342900" lvl="3" marL="1828800" algn="l">
              <a:lnSpc>
                <a:spcPct val="90000"/>
              </a:lnSpc>
              <a:spcBef>
                <a:spcPts val="500"/>
              </a:spcBef>
              <a:spcAft>
                <a:spcPts val="0"/>
              </a:spcAft>
              <a:buClr>
                <a:schemeClr val="accent2"/>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chemeClr val="accent2"/>
              </a:buClr>
              <a:buSzPts val="1800"/>
              <a:buFont typeface="Noto Sans Symbols"/>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2" type="body"/>
          </p:nvPr>
        </p:nvSpPr>
        <p:spPr>
          <a:xfrm>
            <a:off x="7675563" y="1065213"/>
            <a:ext cx="1366837" cy="2270125"/>
          </a:xfrm>
          <a:prstGeom prst="rect">
            <a:avLst/>
          </a:prstGeom>
          <a:solidFill>
            <a:schemeClr val="accent2"/>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200"/>
              <a:buNone/>
              <a:defRPr sz="12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3" type="body"/>
          </p:nvPr>
        </p:nvSpPr>
        <p:spPr>
          <a:xfrm>
            <a:off x="7675562" y="3522663"/>
            <a:ext cx="1366837" cy="1662523"/>
          </a:xfrm>
          <a:prstGeom prst="rect">
            <a:avLst/>
          </a:prstGeom>
          <a:solidFill>
            <a:schemeClr val="accent3"/>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200"/>
              <a:buNone/>
              <a:defRPr sz="1200">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Split">
  <p:cSld name="Horizontal Split">
    <p:spTree>
      <p:nvGrpSpPr>
        <p:cNvPr id="40" name="Shape 40"/>
        <p:cNvGrpSpPr/>
        <p:nvPr/>
      </p:nvGrpSpPr>
      <p:grpSpPr>
        <a:xfrm>
          <a:off x="0" y="0"/>
          <a:ext cx="0" cy="0"/>
          <a:chOff x="0" y="0"/>
          <a:chExt cx="0" cy="0"/>
        </a:xfrm>
      </p:grpSpPr>
      <p:sp>
        <p:nvSpPr>
          <p:cNvPr id="41" name="Google Shape;41;p41"/>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1"/>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1"/>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atin typeface="Calibri"/>
                <a:ea typeface="Calibri"/>
                <a:cs typeface="Calibri"/>
                <a:sym typeface="Calibri"/>
              </a:defRPr>
            </a:lvl1pPr>
            <a:lvl2pPr indent="0" lvl="1" marL="0" algn="r">
              <a:lnSpc>
                <a:spcPct val="100000"/>
              </a:lnSpc>
              <a:spcBef>
                <a:spcPts val="0"/>
              </a:spcBef>
              <a:spcAft>
                <a:spcPts val="0"/>
              </a:spcAft>
              <a:buNone/>
              <a:defRPr>
                <a:latin typeface="Calibri"/>
                <a:ea typeface="Calibri"/>
                <a:cs typeface="Calibri"/>
                <a:sym typeface="Calibri"/>
              </a:defRPr>
            </a:lvl2pPr>
            <a:lvl3pPr indent="0" lvl="2" marL="0" algn="r">
              <a:lnSpc>
                <a:spcPct val="100000"/>
              </a:lnSpc>
              <a:spcBef>
                <a:spcPts val="0"/>
              </a:spcBef>
              <a:spcAft>
                <a:spcPts val="0"/>
              </a:spcAft>
              <a:buNone/>
              <a:defRPr>
                <a:latin typeface="Calibri"/>
                <a:ea typeface="Calibri"/>
                <a:cs typeface="Calibri"/>
                <a:sym typeface="Calibri"/>
              </a:defRPr>
            </a:lvl3pPr>
            <a:lvl4pPr indent="0" lvl="3" marL="0" algn="r">
              <a:lnSpc>
                <a:spcPct val="100000"/>
              </a:lnSpc>
              <a:spcBef>
                <a:spcPts val="0"/>
              </a:spcBef>
              <a:spcAft>
                <a:spcPts val="0"/>
              </a:spcAft>
              <a:buNone/>
              <a:defRPr>
                <a:latin typeface="Calibri"/>
                <a:ea typeface="Calibri"/>
                <a:cs typeface="Calibri"/>
                <a:sym typeface="Calibri"/>
              </a:defRPr>
            </a:lvl4pPr>
            <a:lvl5pPr indent="0" lvl="4" marL="0" algn="r">
              <a:lnSpc>
                <a:spcPct val="100000"/>
              </a:lnSpc>
              <a:spcBef>
                <a:spcPts val="0"/>
              </a:spcBef>
              <a:spcAft>
                <a:spcPts val="0"/>
              </a:spcAft>
              <a:buNone/>
              <a:defRPr>
                <a:latin typeface="Calibri"/>
                <a:ea typeface="Calibri"/>
                <a:cs typeface="Calibri"/>
                <a:sym typeface="Calibri"/>
              </a:defRPr>
            </a:lvl5pPr>
            <a:lvl6pPr indent="0" lvl="5" marL="0" algn="r">
              <a:lnSpc>
                <a:spcPct val="100000"/>
              </a:lnSpc>
              <a:spcBef>
                <a:spcPts val="0"/>
              </a:spcBef>
              <a:spcAft>
                <a:spcPts val="0"/>
              </a:spcAft>
              <a:buNone/>
              <a:defRPr>
                <a:latin typeface="Calibri"/>
                <a:ea typeface="Calibri"/>
                <a:cs typeface="Calibri"/>
                <a:sym typeface="Calibri"/>
              </a:defRPr>
            </a:lvl6pPr>
            <a:lvl7pPr indent="0" lvl="6" marL="0" algn="r">
              <a:lnSpc>
                <a:spcPct val="100000"/>
              </a:lnSpc>
              <a:spcBef>
                <a:spcPts val="0"/>
              </a:spcBef>
              <a:spcAft>
                <a:spcPts val="0"/>
              </a:spcAft>
              <a:buNone/>
              <a:defRPr>
                <a:latin typeface="Calibri"/>
                <a:ea typeface="Calibri"/>
                <a:cs typeface="Calibri"/>
                <a:sym typeface="Calibri"/>
              </a:defRPr>
            </a:lvl7pPr>
            <a:lvl8pPr indent="0" lvl="7" marL="0" algn="r">
              <a:lnSpc>
                <a:spcPct val="100000"/>
              </a:lnSpc>
              <a:spcBef>
                <a:spcPts val="0"/>
              </a:spcBef>
              <a:spcAft>
                <a:spcPts val="0"/>
              </a:spcAft>
              <a:buNone/>
              <a:defRPr>
                <a:latin typeface="Calibri"/>
                <a:ea typeface="Calibri"/>
                <a:cs typeface="Calibri"/>
                <a:sym typeface="Calibri"/>
              </a:defRPr>
            </a:lvl8pPr>
            <a:lvl9pPr indent="0" lvl="8" marL="0" algn="r">
              <a:lnSpc>
                <a:spcPct val="100000"/>
              </a:lnSpc>
              <a:spcBef>
                <a:spcPts val="0"/>
              </a:spcBef>
              <a:spcAft>
                <a:spcPts val="0"/>
              </a:spcAft>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of 30</a:t>
            </a:r>
            <a:endParaRPr/>
          </a:p>
        </p:txBody>
      </p:sp>
      <p:sp>
        <p:nvSpPr>
          <p:cNvPr id="45" name="Google Shape;45;p41"/>
          <p:cNvSpPr txBox="1"/>
          <p:nvPr>
            <p:ph idx="1" type="body"/>
          </p:nvPr>
        </p:nvSpPr>
        <p:spPr>
          <a:xfrm>
            <a:off x="290456" y="839097"/>
            <a:ext cx="4205344" cy="533786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Calibri"/>
                <a:ea typeface="Calibri"/>
                <a:cs typeface="Calibri"/>
                <a:sym typeface="Calibri"/>
              </a:defRPr>
            </a:lvl1pPr>
            <a:lvl2pPr indent="-381000" lvl="1" marL="914400" algn="l">
              <a:lnSpc>
                <a:spcPct val="90000"/>
              </a:lnSpc>
              <a:spcBef>
                <a:spcPts val="500"/>
              </a:spcBef>
              <a:spcAft>
                <a:spcPts val="0"/>
              </a:spcAft>
              <a:buSzPts val="2400"/>
              <a:buChar char="▪"/>
              <a:defRPr>
                <a:latin typeface="Calibri"/>
                <a:ea typeface="Calibri"/>
                <a:cs typeface="Calibri"/>
                <a:sym typeface="Calibri"/>
              </a:defRPr>
            </a:lvl2pPr>
            <a:lvl3pPr indent="-355600" lvl="2" marL="1371600" algn="l">
              <a:lnSpc>
                <a:spcPct val="90000"/>
              </a:lnSpc>
              <a:spcBef>
                <a:spcPts val="500"/>
              </a:spcBef>
              <a:spcAft>
                <a:spcPts val="0"/>
              </a:spcAft>
              <a:buSzPts val="2000"/>
              <a:buChar char="▪"/>
              <a:defRPr>
                <a:latin typeface="Calibri"/>
                <a:ea typeface="Calibri"/>
                <a:cs typeface="Calibri"/>
                <a:sym typeface="Calibri"/>
              </a:defRPr>
            </a:lvl3pPr>
            <a:lvl4pPr indent="-342900" lvl="3" marL="1828800" algn="l">
              <a:lnSpc>
                <a:spcPct val="90000"/>
              </a:lnSpc>
              <a:spcBef>
                <a:spcPts val="500"/>
              </a:spcBef>
              <a:spcAft>
                <a:spcPts val="0"/>
              </a:spcAft>
              <a:buSzPts val="1800"/>
              <a:buChar char="▪"/>
              <a:defRPr>
                <a:latin typeface="Calibri"/>
                <a:ea typeface="Calibri"/>
                <a:cs typeface="Calibri"/>
                <a:sym typeface="Calibri"/>
              </a:defRPr>
            </a:lvl4pPr>
            <a:lvl5pPr indent="-342900" lvl="4" marL="2286000" algn="l">
              <a:lnSpc>
                <a:spcPct val="90000"/>
              </a:lnSpc>
              <a:spcBef>
                <a:spcPts val="500"/>
              </a:spcBef>
              <a:spcAft>
                <a:spcPts val="0"/>
              </a:spcAft>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2" type="body"/>
          </p:nvPr>
        </p:nvSpPr>
        <p:spPr>
          <a:xfrm>
            <a:off x="4572000" y="839097"/>
            <a:ext cx="4087906" cy="533786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Calibri"/>
                <a:ea typeface="Calibri"/>
                <a:cs typeface="Calibri"/>
                <a:sym typeface="Calibri"/>
              </a:defRPr>
            </a:lvl1pPr>
            <a:lvl2pPr indent="-381000" lvl="1" marL="914400" algn="l">
              <a:lnSpc>
                <a:spcPct val="90000"/>
              </a:lnSpc>
              <a:spcBef>
                <a:spcPts val="500"/>
              </a:spcBef>
              <a:spcAft>
                <a:spcPts val="0"/>
              </a:spcAft>
              <a:buSzPts val="2400"/>
              <a:buChar char="▪"/>
              <a:defRPr>
                <a:latin typeface="Calibri"/>
                <a:ea typeface="Calibri"/>
                <a:cs typeface="Calibri"/>
                <a:sym typeface="Calibri"/>
              </a:defRPr>
            </a:lvl2pPr>
            <a:lvl3pPr indent="-355600" lvl="2" marL="1371600" algn="l">
              <a:lnSpc>
                <a:spcPct val="90000"/>
              </a:lnSpc>
              <a:spcBef>
                <a:spcPts val="500"/>
              </a:spcBef>
              <a:spcAft>
                <a:spcPts val="0"/>
              </a:spcAft>
              <a:buSzPts val="2000"/>
              <a:buChar char="▪"/>
              <a:defRPr>
                <a:latin typeface="Calibri"/>
                <a:ea typeface="Calibri"/>
                <a:cs typeface="Calibri"/>
                <a:sym typeface="Calibri"/>
              </a:defRPr>
            </a:lvl3pPr>
            <a:lvl4pPr indent="-342900" lvl="3" marL="1828800" algn="l">
              <a:lnSpc>
                <a:spcPct val="90000"/>
              </a:lnSpc>
              <a:spcBef>
                <a:spcPts val="500"/>
              </a:spcBef>
              <a:spcAft>
                <a:spcPts val="0"/>
              </a:spcAft>
              <a:buSzPts val="1800"/>
              <a:buChar char="▪"/>
              <a:defRPr>
                <a:latin typeface="Calibri"/>
                <a:ea typeface="Calibri"/>
                <a:cs typeface="Calibri"/>
                <a:sym typeface="Calibri"/>
              </a:defRPr>
            </a:lvl4pPr>
            <a:lvl5pPr indent="-342900" lvl="4" marL="2286000" algn="l">
              <a:lnSpc>
                <a:spcPct val="90000"/>
              </a:lnSpc>
              <a:spcBef>
                <a:spcPts val="500"/>
              </a:spcBef>
              <a:spcAft>
                <a:spcPts val="0"/>
              </a:spcAft>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p:cSld name="Vertical">
    <p:spTree>
      <p:nvGrpSpPr>
        <p:cNvPr id="52" name="Shape 52"/>
        <p:cNvGrpSpPr/>
        <p:nvPr/>
      </p:nvGrpSpPr>
      <p:grpSpPr>
        <a:xfrm>
          <a:off x="0" y="0"/>
          <a:ext cx="0" cy="0"/>
          <a:chOff x="0" y="0"/>
          <a:chExt cx="0" cy="0"/>
        </a:xfrm>
      </p:grpSpPr>
      <p:sp>
        <p:nvSpPr>
          <p:cNvPr id="53" name="Google Shape;53;p39"/>
          <p:cNvSpPr txBox="1"/>
          <p:nvPr>
            <p:ph type="title"/>
          </p:nvPr>
        </p:nvSpPr>
        <p:spPr>
          <a:xfrm>
            <a:off x="590326" y="203761"/>
            <a:ext cx="6719495" cy="7052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9"/>
          <p:cNvSpPr txBox="1"/>
          <p:nvPr>
            <p:ph idx="1" type="body"/>
          </p:nvPr>
        </p:nvSpPr>
        <p:spPr>
          <a:xfrm>
            <a:off x="590550" y="1065213"/>
            <a:ext cx="6719888" cy="569118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2"/>
              </a:buClr>
              <a:buSzPts val="2800"/>
              <a:buFont typeface="Noto Sans Symbols"/>
              <a:buChar char="▪"/>
              <a:defRPr>
                <a:latin typeface="Calibri"/>
                <a:ea typeface="Calibri"/>
                <a:cs typeface="Calibri"/>
                <a:sym typeface="Calibri"/>
              </a:defRPr>
            </a:lvl1pPr>
            <a:lvl2pPr indent="-381000" lvl="1" marL="914400" algn="l">
              <a:lnSpc>
                <a:spcPct val="90000"/>
              </a:lnSpc>
              <a:spcBef>
                <a:spcPts val="500"/>
              </a:spcBef>
              <a:spcAft>
                <a:spcPts val="0"/>
              </a:spcAft>
              <a:buClr>
                <a:schemeClr val="accent2"/>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chemeClr val="accent2"/>
              </a:buClr>
              <a:buSzPts val="2000"/>
              <a:buFont typeface="Noto Sans Symbols"/>
              <a:buChar char="▪"/>
              <a:defRPr>
                <a:latin typeface="Calibri"/>
                <a:ea typeface="Calibri"/>
                <a:cs typeface="Calibri"/>
                <a:sym typeface="Calibri"/>
              </a:defRPr>
            </a:lvl3pPr>
            <a:lvl4pPr indent="-342900" lvl="3" marL="1828800" algn="l">
              <a:lnSpc>
                <a:spcPct val="90000"/>
              </a:lnSpc>
              <a:spcBef>
                <a:spcPts val="500"/>
              </a:spcBef>
              <a:spcAft>
                <a:spcPts val="0"/>
              </a:spcAft>
              <a:buClr>
                <a:schemeClr val="accent2"/>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chemeClr val="accent2"/>
              </a:buClr>
              <a:buSzPts val="1800"/>
              <a:buFont typeface="Noto Sans Symbols"/>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9"/>
          <p:cNvSpPr txBox="1"/>
          <p:nvPr>
            <p:ph idx="2" type="body"/>
          </p:nvPr>
        </p:nvSpPr>
        <p:spPr>
          <a:xfrm>
            <a:off x="7675563" y="1065213"/>
            <a:ext cx="1366837" cy="2270125"/>
          </a:xfrm>
          <a:prstGeom prst="rect">
            <a:avLst/>
          </a:prstGeom>
          <a:solidFill>
            <a:schemeClr val="accent2"/>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sz="12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3" type="body"/>
          </p:nvPr>
        </p:nvSpPr>
        <p:spPr>
          <a:xfrm>
            <a:off x="7675562" y="3522663"/>
            <a:ext cx="1366837" cy="1662523"/>
          </a:xfrm>
          <a:prstGeom prst="rect">
            <a:avLst/>
          </a:prstGeom>
          <a:solidFill>
            <a:schemeClr val="accent3"/>
          </a:soli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200"/>
              <a:buNone/>
              <a:defRPr sz="1200">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7" name="Google Shape;57;p39"/>
          <p:cNvPicPr preferRelativeResize="0"/>
          <p:nvPr/>
        </p:nvPicPr>
        <p:blipFill rotWithShape="1">
          <a:blip r:embed="rId2">
            <a:alphaModFix/>
          </a:blip>
          <a:srcRect b="0" l="0" r="0" t="0"/>
          <a:stretch/>
        </p:blipFill>
        <p:spPr>
          <a:xfrm>
            <a:off x="7675561" y="146471"/>
            <a:ext cx="1366837" cy="8198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1"/>
          <p:cNvSpPr txBox="1"/>
          <p:nvPr>
            <p:ph idx="10" type="dt"/>
          </p:nvPr>
        </p:nvSpPr>
        <p:spPr>
          <a:xfrm>
            <a:off x="8203222" y="6426689"/>
            <a:ext cx="866043"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1" name="Google Shape;11;p31"/>
          <p:cNvPicPr preferRelativeResize="0"/>
          <p:nvPr/>
        </p:nvPicPr>
        <p:blipFill rotWithShape="1">
          <a:blip r:embed="rId2">
            <a:alphaModFix/>
          </a:blip>
          <a:srcRect b="0" l="0" r="0" t="0"/>
          <a:stretch/>
        </p:blipFill>
        <p:spPr>
          <a:xfrm rot="701686">
            <a:off x="-605926" y="3529900"/>
            <a:ext cx="3810008" cy="381000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mt="40000"/>
          </a:blip>
          <a:tile algn="tl" flip="none" tx="0" sx="50000" ty="0" sy="50000"/>
        </a:blipFill>
      </p:bgPr>
    </p:bg>
    <p:spTree>
      <p:nvGrpSpPr>
        <p:cNvPr id="17" name="Shape 1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1" r:id="rId2"/>
    <p:sldLayoutId id="2147483652"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 name="Shape 22"/>
        <p:cNvGrpSpPr/>
        <p:nvPr/>
      </p:nvGrpSpPr>
      <p:grpSpPr>
        <a:xfrm>
          <a:off x="0" y="0"/>
          <a:ext cx="0" cy="0"/>
          <a:chOff x="0" y="0"/>
          <a:chExt cx="0" cy="0"/>
        </a:xfrm>
      </p:grpSpPr>
      <p:sp>
        <p:nvSpPr>
          <p:cNvPr id="23" name="Google Shape;23;p35"/>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5"/>
          <p:cNvSpPr txBox="1"/>
          <p:nvPr>
            <p:ph idx="1" type="body"/>
          </p:nvPr>
        </p:nvSpPr>
        <p:spPr>
          <a:xfrm>
            <a:off x="252131" y="959634"/>
            <a:ext cx="8348607" cy="513995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5"/>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5"/>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 name="Google Shape;27;p35"/>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of 30</a:t>
            </a:r>
            <a:endParaRPr/>
          </a:p>
        </p:txBody>
      </p:sp>
      <p:pic>
        <p:nvPicPr>
          <p:cNvPr id="28" name="Google Shape;28;p35"/>
          <p:cNvPicPr preferRelativeResize="0"/>
          <p:nvPr/>
        </p:nvPicPr>
        <p:blipFill rotWithShape="1">
          <a:blip r:embed="rId2">
            <a:alphaModFix/>
          </a:blip>
          <a:srcRect b="0" l="0" r="0" t="0"/>
          <a:stretch/>
        </p:blipFill>
        <p:spPr>
          <a:xfrm>
            <a:off x="147349" y="6128737"/>
            <a:ext cx="1252628" cy="7513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7" name="Shape 47"/>
        <p:cNvGrpSpPr/>
        <p:nvPr/>
      </p:nvGrpSpPr>
      <p:grpSpPr>
        <a:xfrm>
          <a:off x="0" y="0"/>
          <a:ext cx="0" cy="0"/>
          <a:chOff x="0" y="0"/>
          <a:chExt cx="0" cy="0"/>
        </a:xfrm>
      </p:grpSpPr>
      <p:sp>
        <p:nvSpPr>
          <p:cNvPr id="48" name="Google Shape;48;p38"/>
          <p:cNvSpPr txBox="1"/>
          <p:nvPr>
            <p:ph type="title"/>
          </p:nvPr>
        </p:nvSpPr>
        <p:spPr>
          <a:xfrm>
            <a:off x="590326" y="203761"/>
            <a:ext cx="6719495" cy="7052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38"/>
          <p:cNvSpPr txBox="1"/>
          <p:nvPr>
            <p:ph idx="1" type="body"/>
          </p:nvPr>
        </p:nvSpPr>
        <p:spPr>
          <a:xfrm>
            <a:off x="590326" y="1067210"/>
            <a:ext cx="6719495" cy="552722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38"/>
          <p:cNvSpPr txBox="1"/>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chemeClr val="dk2"/>
                </a:solidFill>
                <a:latin typeface="Calibri"/>
                <a:ea typeface="Calibri"/>
                <a:cs typeface="Calibri"/>
                <a:sym typeface="Calibri"/>
              </a:rPr>
              <a:t>Sept 2023</a:t>
            </a:r>
            <a:endParaRPr/>
          </a:p>
        </p:txBody>
      </p:sp>
      <p:sp>
        <p:nvSpPr>
          <p:cNvPr id="51" name="Google Shape;51;p38"/>
          <p:cNvSpPr txBox="1"/>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000" u="none" cap="none" strike="noStrike">
                <a:solidFill>
                  <a:schemeClr val="dk1"/>
                </a:solidFill>
                <a:latin typeface="Calibri"/>
                <a:ea typeface="Calibri"/>
                <a:cs typeface="Calibri"/>
                <a:sym typeface="Calibri"/>
              </a:rPr>
              <a:t>‹#›</a:t>
            </a:fld>
            <a:r>
              <a:rPr b="0" i="0" lang="en-US" sz="1000" u="none" cap="none" strike="noStrike">
                <a:solidFill>
                  <a:schemeClr val="dk1"/>
                </a:solidFill>
                <a:latin typeface="Calibri"/>
                <a:ea typeface="Calibri"/>
                <a:cs typeface="Calibri"/>
                <a:sym typeface="Calibri"/>
              </a:rPr>
              <a:t> of 30</a:t>
            </a:r>
            <a:endParaRPr b="0" i="0" sz="10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6.png"/><Relationship Id="rId7"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27.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38.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0.png"/><Relationship Id="rId10" Type="http://schemas.openxmlformats.org/officeDocument/2006/relationships/image" Target="../media/image30.jpg"/><Relationship Id="rId9" Type="http://schemas.openxmlformats.org/officeDocument/2006/relationships/image" Target="../media/image29.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5.jpg"/><Relationship Id="rId8"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abies.io/" TargetMode="External"/><Relationship Id="rId4" Type="http://schemas.openxmlformats.org/officeDocument/2006/relationships/hyperlink" Target="https://abies.io/brochure" TargetMode="External"/><Relationship Id="rId5" Type="http://schemas.openxmlformats.org/officeDocument/2006/relationships/hyperlink" Target="https://abies.io/dem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title"/>
          </p:nvPr>
        </p:nvSpPr>
        <p:spPr>
          <a:xfrm>
            <a:off x="2000922" y="1441591"/>
            <a:ext cx="7143078" cy="1863583"/>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SzPts val="1400"/>
              <a:buNone/>
            </a:pPr>
            <a:r>
              <a:rPr b="0" i="0" lang="en-US" sz="4400" u="none" cap="none" strike="noStrike">
                <a:solidFill>
                  <a:schemeClr val="dk1"/>
                </a:solidFill>
              </a:rPr>
              <a:t>Системи и инструменти на съвременния учител по информатика</a:t>
            </a:r>
            <a:br>
              <a:rPr i="0" lang="en-US" sz="4400" u="none" cap="none" strike="noStrike">
                <a:solidFill>
                  <a:schemeClr val="dk1"/>
                </a:solidFill>
              </a:rPr>
            </a:br>
            <a:endParaRPr/>
          </a:p>
        </p:txBody>
      </p:sp>
      <p:sp>
        <p:nvSpPr>
          <p:cNvPr id="64" name="Google Shape;64;p1"/>
          <p:cNvSpPr txBox="1"/>
          <p:nvPr>
            <p:ph idx="1" type="body"/>
          </p:nvPr>
        </p:nvSpPr>
        <p:spPr>
          <a:xfrm>
            <a:off x="2945423" y="3552825"/>
            <a:ext cx="6123965" cy="534988"/>
          </a:xfrm>
          <a:prstGeom prst="rect">
            <a:avLst/>
          </a:prstGeom>
          <a:noFill/>
          <a:ln>
            <a:noFill/>
          </a:ln>
        </p:spPr>
        <p:txBody>
          <a:bodyPr anchorCtr="0" anchor="t" bIns="91425" lIns="91425" spcFirstLastPara="1" rIns="91425" wrap="square" tIns="91425">
            <a:noAutofit/>
          </a:bodyPr>
          <a:lstStyle/>
          <a:p>
            <a:pPr indent="-228600" lvl="0" marL="457200" marR="0" rtl="0" algn="r">
              <a:lnSpc>
                <a:spcPct val="90000"/>
              </a:lnSpc>
              <a:spcBef>
                <a:spcPts val="750"/>
              </a:spcBef>
              <a:spcAft>
                <a:spcPts val="0"/>
              </a:spcAft>
              <a:buClr>
                <a:schemeClr val="lt1"/>
              </a:buClr>
              <a:buSzPts val="2000"/>
              <a:buFont typeface="Arial"/>
              <a:buNone/>
            </a:pPr>
            <a:r>
              <a:rPr lang="en-US" sz="4000"/>
              <a:t>Софтуер за обучения</a:t>
            </a:r>
            <a:endParaRPr sz="4000"/>
          </a:p>
        </p:txBody>
      </p:sp>
      <p:sp>
        <p:nvSpPr>
          <p:cNvPr id="65" name="Google Shape;65;p1"/>
          <p:cNvSpPr txBox="1"/>
          <p:nvPr>
            <p:ph idx="2" type="body"/>
          </p:nvPr>
        </p:nvSpPr>
        <p:spPr>
          <a:xfrm>
            <a:off x="4356724" y="5774754"/>
            <a:ext cx="4701783" cy="534988"/>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SzPts val="2000"/>
              <a:buNone/>
            </a:pPr>
            <a:r>
              <a:rPr b="1" lang="en-US" sz="2000">
                <a:solidFill>
                  <a:srgbClr val="FFFFFF"/>
                </a:solidFill>
              </a:rPr>
              <a:t>Станимира Железова</a:t>
            </a:r>
            <a:endParaRPr/>
          </a:p>
          <a:p>
            <a:pPr indent="-228600" lvl="0" marL="457200" marR="0" rtl="0" algn="r">
              <a:lnSpc>
                <a:spcPct val="90000"/>
              </a:lnSpc>
              <a:spcBef>
                <a:spcPts val="750"/>
              </a:spcBef>
              <a:spcAft>
                <a:spcPts val="0"/>
              </a:spcAft>
              <a:buClr>
                <a:schemeClr val="lt1"/>
              </a:buClr>
              <a:buSzPts val="2000"/>
              <a:buFont typeface="Arial"/>
              <a:buNone/>
            </a:pPr>
            <a:r>
              <a:rPr b="1" lang="en-US" sz="2000">
                <a:solidFill>
                  <a:srgbClr val="FFFFFF"/>
                </a:solidFill>
              </a:rPr>
              <a:t>Явор Папазов</a:t>
            </a:r>
            <a:endParaRPr/>
          </a:p>
          <a:p>
            <a:pPr indent="-228600" lvl="0" marL="457200" marR="0" rtl="0" algn="r">
              <a:lnSpc>
                <a:spcPct val="90000"/>
              </a:lnSpc>
              <a:spcBef>
                <a:spcPts val="750"/>
              </a:spcBef>
              <a:spcAft>
                <a:spcPts val="0"/>
              </a:spcAft>
              <a:buClr>
                <a:schemeClr val="lt1"/>
              </a:buClr>
              <a:buSzPts val="2000"/>
              <a:buFont typeface="Arial"/>
              <a:buNone/>
            </a:pPr>
            <a:r>
              <a:t/>
            </a:r>
            <a:endParaRPr/>
          </a:p>
        </p:txBody>
      </p:sp>
      <p:sp>
        <p:nvSpPr>
          <p:cNvPr id="66" name="Google Shape;66;p1"/>
          <p:cNvSpPr txBox="1"/>
          <p:nvPr>
            <p:ph idx="10" type="dt"/>
          </p:nvPr>
        </p:nvSpPr>
        <p:spPr>
          <a:xfrm>
            <a:off x="8192464" y="6510320"/>
            <a:ext cx="866043" cy="365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rPr lang="en-US"/>
              <a:t>Sept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t>Предаване на знания и умения на Z</a:t>
            </a:r>
            <a:endParaRPr/>
          </a:p>
        </p:txBody>
      </p:sp>
      <p:sp>
        <p:nvSpPr>
          <p:cNvPr id="138" name="Google Shape;138;p10"/>
          <p:cNvSpPr txBox="1"/>
          <p:nvPr>
            <p:ph idx="1" type="body"/>
          </p:nvPr>
        </p:nvSpPr>
        <p:spPr>
          <a:xfrm>
            <a:off x="252131" y="839096"/>
            <a:ext cx="8782601" cy="53345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sz="2000">
                <a:solidFill>
                  <a:srgbClr val="1A1A1A"/>
                </a:solidFill>
              </a:rPr>
              <a:t>Позволете гъвкави часове за учене, писане на домашни, консултации и др.</a:t>
            </a:r>
            <a:endParaRPr/>
          </a:p>
          <a:p>
            <a:pPr indent="0" lvl="0" marL="0" rtl="0" algn="l">
              <a:lnSpc>
                <a:spcPct val="90000"/>
              </a:lnSpc>
              <a:spcBef>
                <a:spcPts val="1000"/>
              </a:spcBef>
              <a:spcAft>
                <a:spcPts val="0"/>
              </a:spcAft>
              <a:buSzPts val="2000"/>
              <a:buNone/>
            </a:pPr>
            <a:r>
              <a:rPr lang="en-US" sz="2000">
                <a:solidFill>
                  <a:srgbClr val="1A1A1A"/>
                </a:solidFill>
              </a:rPr>
              <a:t>Позволете максимално възможно онлайн комуникация и споделяне на ресурси.</a:t>
            </a:r>
            <a:endParaRPr/>
          </a:p>
          <a:p>
            <a:pPr indent="0" lvl="0" marL="0" rtl="0" algn="l">
              <a:lnSpc>
                <a:spcPct val="90000"/>
              </a:lnSpc>
              <a:spcBef>
                <a:spcPts val="1000"/>
              </a:spcBef>
              <a:spcAft>
                <a:spcPts val="0"/>
              </a:spcAft>
              <a:buSzPts val="2000"/>
              <a:buNone/>
            </a:pPr>
            <a:r>
              <a:rPr lang="en-US" sz="2000">
                <a:solidFill>
                  <a:srgbClr val="1A1A1A"/>
                </a:solidFill>
              </a:rPr>
              <a:t>Позволете избор за учебните материали, методи за учене, ресурси и др</a:t>
            </a:r>
            <a:endParaRPr/>
          </a:p>
          <a:p>
            <a:pPr indent="0" lvl="0" marL="0" rtl="0" algn="l">
              <a:lnSpc>
                <a:spcPct val="90000"/>
              </a:lnSpc>
              <a:spcBef>
                <a:spcPts val="1000"/>
              </a:spcBef>
              <a:spcAft>
                <a:spcPts val="0"/>
              </a:spcAft>
              <a:buSzPts val="2000"/>
              <a:buNone/>
            </a:pPr>
            <a:r>
              <a:rPr lang="en-US" sz="2000">
                <a:solidFill>
                  <a:srgbClr val="1A1A1A"/>
                </a:solidFill>
              </a:rPr>
              <a:t>Максимална персонализация на материала според ученика – много пътища водят до същото знание.</a:t>
            </a:r>
            <a:endParaRPr/>
          </a:p>
          <a:p>
            <a:pPr indent="0" lvl="0" marL="0" rtl="0" algn="l">
              <a:lnSpc>
                <a:spcPct val="90000"/>
              </a:lnSpc>
              <a:spcBef>
                <a:spcPts val="1000"/>
              </a:spcBef>
              <a:spcAft>
                <a:spcPts val="0"/>
              </a:spcAft>
              <a:buSzPts val="2000"/>
              <a:buNone/>
            </a:pPr>
            <a:r>
              <a:rPr lang="en-US" sz="2000">
                <a:solidFill>
                  <a:srgbClr val="1A1A1A"/>
                </a:solidFill>
              </a:rPr>
              <a:t>Практически насочени, визуални, учене през експерименти, проекти..</a:t>
            </a:r>
            <a:endParaRPr/>
          </a:p>
          <a:p>
            <a:pPr indent="0" lvl="0" marL="0" rtl="0" algn="l">
              <a:lnSpc>
                <a:spcPct val="90000"/>
              </a:lnSpc>
              <a:spcBef>
                <a:spcPts val="1000"/>
              </a:spcBef>
              <a:spcAft>
                <a:spcPts val="0"/>
              </a:spcAft>
              <a:buSzPts val="2000"/>
              <a:buNone/>
            </a:pPr>
            <a:r>
              <a:rPr lang="en-US" sz="2000">
                <a:solidFill>
                  <a:srgbClr val="1A1A1A"/>
                </a:solidFill>
              </a:rPr>
              <a:t>Използвайте интерактивни инструменти, технологии които поддържат интереса на ученика и сменят темпото по него</a:t>
            </a:r>
            <a:endParaRPr sz="2000">
              <a:solidFill>
                <a:srgbClr val="1A1A1A"/>
              </a:solidFill>
            </a:endParaRPr>
          </a:p>
          <a:p>
            <a:pPr indent="0" lvl="0" marL="0" rtl="0" algn="l">
              <a:lnSpc>
                <a:spcPct val="90000"/>
              </a:lnSpc>
              <a:spcBef>
                <a:spcPts val="1000"/>
              </a:spcBef>
              <a:spcAft>
                <a:spcPts val="0"/>
              </a:spcAft>
              <a:buSzPts val="2000"/>
              <a:buNone/>
            </a:pPr>
            <a:r>
              <a:t/>
            </a:r>
            <a:endParaRPr sz="2000">
              <a:solidFill>
                <a:srgbClr val="1A1A1A"/>
              </a:solidFill>
            </a:endParaRPr>
          </a:p>
          <a:p>
            <a:pPr indent="0" lvl="0" marL="0" rtl="0" algn="l">
              <a:lnSpc>
                <a:spcPct val="90000"/>
              </a:lnSpc>
              <a:spcBef>
                <a:spcPts val="1000"/>
              </a:spcBef>
              <a:spcAft>
                <a:spcPts val="0"/>
              </a:spcAft>
              <a:buSzPts val="2000"/>
              <a:buNone/>
            </a:pPr>
            <a:r>
              <a:rPr lang="en-US" sz="2000">
                <a:solidFill>
                  <a:srgbClr val="1A1A1A"/>
                </a:solidFill>
              </a:rPr>
              <a:t>Фокусът не е да се научат факти и данни, а да се научат да учат:</a:t>
            </a:r>
            <a:endParaRPr/>
          </a:p>
          <a:p>
            <a:pPr indent="0" lvl="0" marL="0" rtl="0" algn="l">
              <a:lnSpc>
                <a:spcPct val="90000"/>
              </a:lnSpc>
              <a:spcBef>
                <a:spcPts val="1000"/>
              </a:spcBef>
              <a:spcAft>
                <a:spcPts val="0"/>
              </a:spcAft>
              <a:buSzPts val="2000"/>
              <a:buNone/>
            </a:pPr>
            <a:r>
              <a:rPr lang="en-US" sz="2000">
                <a:solidFill>
                  <a:srgbClr val="1A1A1A"/>
                </a:solidFill>
              </a:rPr>
              <a:t> - да мислят критично</a:t>
            </a:r>
            <a:endParaRPr/>
          </a:p>
          <a:p>
            <a:pPr indent="0" lvl="0" marL="0" rtl="0" algn="l">
              <a:lnSpc>
                <a:spcPct val="90000"/>
              </a:lnSpc>
              <a:spcBef>
                <a:spcPts val="1000"/>
              </a:spcBef>
              <a:spcAft>
                <a:spcPts val="0"/>
              </a:spcAft>
              <a:buSzPts val="2000"/>
              <a:buNone/>
            </a:pPr>
            <a:r>
              <a:rPr lang="en-US" sz="2000">
                <a:solidFill>
                  <a:srgbClr val="1A1A1A"/>
                </a:solidFill>
              </a:rPr>
              <a:t> - как да подхождат към проблеми</a:t>
            </a:r>
            <a:endParaRPr/>
          </a:p>
          <a:p>
            <a:pPr indent="0" lvl="0" marL="0" rtl="0" algn="l">
              <a:lnSpc>
                <a:spcPct val="90000"/>
              </a:lnSpc>
              <a:spcBef>
                <a:spcPts val="1000"/>
              </a:spcBef>
              <a:spcAft>
                <a:spcPts val="0"/>
              </a:spcAft>
              <a:buSzPts val="2000"/>
              <a:buNone/>
            </a:pPr>
            <a:r>
              <a:rPr lang="en-US" sz="2000">
                <a:solidFill>
                  <a:srgbClr val="1A1A1A"/>
                </a:solidFill>
              </a:rPr>
              <a:t> - казуси и ситуационни задачи напроблеми, без изкуствени рестрикци</a:t>
            </a:r>
            <a:endParaRPr sz="2000">
              <a:solidFill>
                <a:srgbClr val="1A1A1A"/>
              </a:solidFill>
            </a:endParaRPr>
          </a:p>
        </p:txBody>
      </p:sp>
      <p:sp>
        <p:nvSpPr>
          <p:cNvPr id="139" name="Google Shape;139;p10"/>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140" name="Google Shape;140;p10"/>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rPr lang="en-US"/>
              <a:t>Footer</a:t>
            </a:r>
            <a:endParaRPr/>
          </a:p>
        </p:txBody>
      </p:sp>
      <p:sp>
        <p:nvSpPr>
          <p:cNvPr id="141" name="Google Shape;141;p10"/>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t>Ролята на учителят се изменя</a:t>
            </a:r>
            <a:endParaRPr/>
          </a:p>
        </p:txBody>
      </p:sp>
      <p:sp>
        <p:nvSpPr>
          <p:cNvPr id="148" name="Google Shape;148;p11"/>
          <p:cNvSpPr txBox="1"/>
          <p:nvPr>
            <p:ph idx="1" type="body"/>
          </p:nvPr>
        </p:nvSpPr>
        <p:spPr>
          <a:xfrm>
            <a:off x="242048" y="761701"/>
            <a:ext cx="8782601" cy="53345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lang="en-US" sz="2200">
                <a:solidFill>
                  <a:srgbClr val="1A1A1A"/>
                </a:solidFill>
              </a:rPr>
              <a:t>Учителят не е задължително абсолютният извор на знание, а по скоро ментор и водач по пътя към знанието</a:t>
            </a:r>
            <a:endParaRPr/>
          </a:p>
          <a:p>
            <a:pPr indent="0" lvl="0" marL="0" rtl="0" algn="l">
              <a:lnSpc>
                <a:spcPct val="90000"/>
              </a:lnSpc>
              <a:spcBef>
                <a:spcPts val="1000"/>
              </a:spcBef>
              <a:spcAft>
                <a:spcPts val="0"/>
              </a:spcAft>
              <a:buSzPts val="2200"/>
              <a:buNone/>
            </a:pPr>
            <a:r>
              <a:t/>
            </a:r>
            <a:endParaRPr sz="2200">
              <a:solidFill>
                <a:srgbClr val="1A1A1A"/>
              </a:solidFill>
            </a:endParaRPr>
          </a:p>
          <a:p>
            <a:pPr indent="0" lvl="0" marL="0" rtl="0" algn="l">
              <a:lnSpc>
                <a:spcPct val="90000"/>
              </a:lnSpc>
              <a:spcBef>
                <a:spcPts val="1000"/>
              </a:spcBef>
              <a:spcAft>
                <a:spcPts val="0"/>
              </a:spcAft>
              <a:buSzPts val="2200"/>
              <a:buNone/>
            </a:pPr>
            <a:r>
              <a:rPr lang="en-US" sz="2200">
                <a:solidFill>
                  <a:srgbClr val="1A1A1A"/>
                </a:solidFill>
              </a:rPr>
              <a:t>Посочва къде да се намери информация; препоръчва методите, по които да се научи даден материал най-ефикасно</a:t>
            </a:r>
            <a:endParaRPr/>
          </a:p>
          <a:p>
            <a:pPr indent="0" lvl="0" marL="0" rtl="0" algn="l">
              <a:lnSpc>
                <a:spcPct val="90000"/>
              </a:lnSpc>
              <a:spcBef>
                <a:spcPts val="1000"/>
              </a:spcBef>
              <a:spcAft>
                <a:spcPts val="0"/>
              </a:spcAft>
              <a:buSzPts val="2200"/>
              <a:buNone/>
            </a:pPr>
            <a:r>
              <a:t/>
            </a:r>
            <a:endParaRPr sz="2200">
              <a:solidFill>
                <a:srgbClr val="1A1A1A"/>
              </a:solidFill>
            </a:endParaRPr>
          </a:p>
          <a:p>
            <a:pPr indent="0" lvl="0" marL="0" rtl="0" algn="l">
              <a:lnSpc>
                <a:spcPct val="90000"/>
              </a:lnSpc>
              <a:spcBef>
                <a:spcPts val="1000"/>
              </a:spcBef>
              <a:spcAft>
                <a:spcPts val="0"/>
              </a:spcAft>
              <a:buSzPts val="2200"/>
              <a:buNone/>
            </a:pPr>
            <a:r>
              <a:rPr lang="en-US" sz="2200">
                <a:solidFill>
                  <a:srgbClr val="1A1A1A"/>
                </a:solidFill>
              </a:rPr>
              <a:t>Персонален подход към ученика и намиране на метода, който работи за него и за неговото ниво</a:t>
            </a:r>
            <a:endParaRPr/>
          </a:p>
          <a:p>
            <a:pPr indent="0" lvl="0" marL="0" rtl="0" algn="l">
              <a:lnSpc>
                <a:spcPct val="90000"/>
              </a:lnSpc>
              <a:spcBef>
                <a:spcPts val="1000"/>
              </a:spcBef>
              <a:spcAft>
                <a:spcPts val="0"/>
              </a:spcAft>
              <a:buSzPts val="2200"/>
              <a:buNone/>
            </a:pPr>
            <a:r>
              <a:t/>
            </a:r>
            <a:endParaRPr sz="2200">
              <a:solidFill>
                <a:srgbClr val="1A1A1A"/>
              </a:solidFill>
            </a:endParaRPr>
          </a:p>
          <a:p>
            <a:pPr indent="0" lvl="0" marL="0" rtl="0" algn="l">
              <a:lnSpc>
                <a:spcPct val="90000"/>
              </a:lnSpc>
              <a:spcBef>
                <a:spcPts val="1000"/>
              </a:spcBef>
              <a:spcAft>
                <a:spcPts val="0"/>
              </a:spcAft>
              <a:buSzPts val="2200"/>
              <a:buNone/>
            </a:pPr>
            <a:r>
              <a:rPr lang="en-US" sz="2200">
                <a:solidFill>
                  <a:srgbClr val="1A1A1A"/>
                </a:solidFill>
              </a:rPr>
              <a:t>Водач – показва как да стигнем до целта</a:t>
            </a:r>
            <a:endParaRPr/>
          </a:p>
          <a:p>
            <a:pPr indent="0" lvl="0" marL="0" rtl="0" algn="l">
              <a:lnSpc>
                <a:spcPct val="90000"/>
              </a:lnSpc>
              <a:spcBef>
                <a:spcPts val="1000"/>
              </a:spcBef>
              <a:spcAft>
                <a:spcPts val="0"/>
              </a:spcAft>
              <a:buSzPts val="2200"/>
              <a:buNone/>
            </a:pPr>
            <a:r>
              <a:rPr lang="en-US" sz="2200">
                <a:solidFill>
                  <a:srgbClr val="1A1A1A"/>
                </a:solidFill>
              </a:rPr>
              <a:t> - поставя задачите и темите пред класа</a:t>
            </a:r>
            <a:endParaRPr/>
          </a:p>
          <a:p>
            <a:pPr indent="0" lvl="0" marL="0" rtl="0" algn="l">
              <a:lnSpc>
                <a:spcPct val="90000"/>
              </a:lnSpc>
              <a:spcBef>
                <a:spcPts val="1000"/>
              </a:spcBef>
              <a:spcAft>
                <a:spcPts val="0"/>
              </a:spcAft>
              <a:buSzPts val="2200"/>
              <a:buNone/>
            </a:pPr>
            <a:r>
              <a:rPr lang="en-US" sz="2200">
                <a:solidFill>
                  <a:srgbClr val="1A1A1A"/>
                </a:solidFill>
              </a:rPr>
              <a:t> - участва в дискусията, като да я насочва, модерира</a:t>
            </a:r>
            <a:endParaRPr/>
          </a:p>
          <a:p>
            <a:pPr indent="0" lvl="0" marL="0" rtl="0" algn="l">
              <a:lnSpc>
                <a:spcPct val="90000"/>
              </a:lnSpc>
              <a:spcBef>
                <a:spcPts val="1000"/>
              </a:spcBef>
              <a:spcAft>
                <a:spcPts val="0"/>
              </a:spcAft>
              <a:buSzPts val="2200"/>
              <a:buNone/>
            </a:pPr>
            <a:r>
              <a:rPr lang="en-US" sz="2200">
                <a:solidFill>
                  <a:srgbClr val="1A1A1A"/>
                </a:solidFill>
              </a:rPr>
              <a:t> - фасилитира придобирането на знания и премахва пречки</a:t>
            </a:r>
            <a:endParaRPr/>
          </a:p>
        </p:txBody>
      </p:sp>
      <p:sp>
        <p:nvSpPr>
          <p:cNvPr id="149" name="Google Shape;149;p11"/>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150" name="Google Shape;150;p11"/>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rPr lang="en-US"/>
              <a:t>Footer</a:t>
            </a:r>
            <a:endParaRPr/>
          </a:p>
        </p:txBody>
      </p:sp>
      <p:sp>
        <p:nvSpPr>
          <p:cNvPr id="151" name="Google Shape;151;p11"/>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idx="2" type="body"/>
          </p:nvPr>
        </p:nvSpPr>
        <p:spPr>
          <a:xfrm>
            <a:off x="1296537" y="2513139"/>
            <a:ext cx="6858000" cy="1249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Софтуерни системи и инструменти за обучение</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Canvas logo |UNM Newsroom" id="162" name="Google Shape;162;p13"/>
          <p:cNvPicPr preferRelativeResize="0"/>
          <p:nvPr/>
        </p:nvPicPr>
        <p:blipFill rotWithShape="1">
          <a:blip r:embed="rId3">
            <a:alphaModFix/>
          </a:blip>
          <a:srcRect b="0" l="0" r="0" t="0"/>
          <a:stretch/>
        </p:blipFill>
        <p:spPr>
          <a:xfrm>
            <a:off x="137849" y="5144197"/>
            <a:ext cx="1877792" cy="1054067"/>
          </a:xfrm>
          <a:prstGeom prst="rect">
            <a:avLst/>
          </a:prstGeom>
          <a:noFill/>
          <a:ln>
            <a:noFill/>
          </a:ln>
        </p:spPr>
      </p:pic>
      <p:sp>
        <p:nvSpPr>
          <p:cNvPr id="163" name="Google Shape;163;p13"/>
          <p:cNvSpPr txBox="1"/>
          <p:nvPr>
            <p:ph type="title"/>
          </p:nvPr>
        </p:nvSpPr>
        <p:spPr>
          <a:xfrm>
            <a:off x="252131" y="29029"/>
            <a:ext cx="8649821" cy="74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Системи за управление на обучението</a:t>
            </a:r>
            <a:endParaRPr/>
          </a:p>
        </p:txBody>
      </p:sp>
      <p:sp>
        <p:nvSpPr>
          <p:cNvPr id="164" name="Google Shape;164;p13"/>
          <p:cNvSpPr txBox="1"/>
          <p:nvPr>
            <p:ph idx="1" type="body"/>
          </p:nvPr>
        </p:nvSpPr>
        <p:spPr>
          <a:xfrm>
            <a:off x="252413" y="1000124"/>
            <a:ext cx="8569534" cy="45610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Помагат за организация на съдържанието и управление на достъпа </a:t>
            </a:r>
            <a:endParaRPr/>
          </a:p>
          <a:p>
            <a:pPr indent="-228600" lvl="0" marL="228600" rtl="0" algn="l">
              <a:lnSpc>
                <a:spcPct val="90000"/>
              </a:lnSpc>
              <a:spcBef>
                <a:spcPts val="1000"/>
              </a:spcBef>
              <a:spcAft>
                <a:spcPts val="0"/>
              </a:spcAft>
              <a:buSzPts val="2800"/>
              <a:buChar char="⮚"/>
            </a:pPr>
            <a:r>
              <a:rPr lang="en-US"/>
              <a:t>Намалява административните задължения и позволява фокус върху съдържанието и учениците</a:t>
            </a:r>
            <a:endParaRPr/>
          </a:p>
          <a:p>
            <a:pPr indent="-228600" lvl="0" marL="228600" rtl="0" algn="l">
              <a:lnSpc>
                <a:spcPct val="90000"/>
              </a:lnSpc>
              <a:spcBef>
                <a:spcPts val="1000"/>
              </a:spcBef>
              <a:spcAft>
                <a:spcPts val="0"/>
              </a:spcAft>
              <a:buSzPts val="2800"/>
              <a:buChar char="⮚"/>
            </a:pPr>
            <a:r>
              <a:rPr lang="en-US">
                <a:solidFill>
                  <a:srgbClr val="1A1A1A"/>
                </a:solidFill>
              </a:rPr>
              <a:t>Позволяват да следите в реално време поведението на учениците и прогреса им</a:t>
            </a:r>
            <a:endParaRPr/>
          </a:p>
          <a:p>
            <a:pPr indent="-228600" lvl="0" marL="228600" rtl="0" algn="l">
              <a:lnSpc>
                <a:spcPct val="90000"/>
              </a:lnSpc>
              <a:spcBef>
                <a:spcPts val="1000"/>
              </a:spcBef>
              <a:spcAft>
                <a:spcPts val="0"/>
              </a:spcAft>
              <a:buSzPts val="2800"/>
              <a:buChar char="⮚"/>
            </a:pPr>
            <a:r>
              <a:rPr lang="en-US">
                <a:solidFill>
                  <a:srgbClr val="1A1A1A"/>
                </a:solidFill>
              </a:rPr>
              <a:t>Добавя интерактивност и удобство за учениицте и така увеличава участието им</a:t>
            </a:r>
            <a:endParaRPr/>
          </a:p>
          <a:p>
            <a:pPr indent="-228600" lvl="0" marL="228600" rtl="0" algn="l">
              <a:lnSpc>
                <a:spcPct val="90000"/>
              </a:lnSpc>
              <a:spcBef>
                <a:spcPts val="1000"/>
              </a:spcBef>
              <a:spcAft>
                <a:spcPts val="0"/>
              </a:spcAft>
              <a:buSzPts val="2800"/>
              <a:buChar char="⮚"/>
            </a:pPr>
            <a:r>
              <a:rPr lang="en-US">
                <a:solidFill>
                  <a:srgbClr val="1A1A1A"/>
                </a:solidFill>
              </a:rPr>
              <a:t>Лесен достъп до виртуалана класна стая</a:t>
            </a:r>
            <a:endParaRPr/>
          </a:p>
        </p:txBody>
      </p:sp>
      <p:pic>
        <p:nvPicPr>
          <p:cNvPr id="165" name="Google Shape;165;p13"/>
          <p:cNvPicPr preferRelativeResize="0"/>
          <p:nvPr/>
        </p:nvPicPr>
        <p:blipFill rotWithShape="1">
          <a:blip r:embed="rId4">
            <a:alphaModFix/>
          </a:blip>
          <a:srcRect b="0" l="0" r="0" t="0"/>
          <a:stretch/>
        </p:blipFill>
        <p:spPr>
          <a:xfrm>
            <a:off x="-186274" y="6028754"/>
            <a:ext cx="1886369" cy="1078018"/>
          </a:xfrm>
          <a:prstGeom prst="rect">
            <a:avLst/>
          </a:prstGeom>
          <a:noFill/>
          <a:ln>
            <a:noFill/>
          </a:ln>
        </p:spPr>
      </p:pic>
      <p:pic>
        <p:nvPicPr>
          <p:cNvPr descr="Download Moodle Logo in SVG Vector or PNG File Format - Logo ..." id="166" name="Google Shape;166;p13"/>
          <p:cNvPicPr preferRelativeResize="0"/>
          <p:nvPr/>
        </p:nvPicPr>
        <p:blipFill rotWithShape="1">
          <a:blip r:embed="rId5">
            <a:alphaModFix/>
          </a:blip>
          <a:srcRect b="0" l="0" r="0" t="0"/>
          <a:stretch/>
        </p:blipFill>
        <p:spPr>
          <a:xfrm>
            <a:off x="2329499" y="5194705"/>
            <a:ext cx="1806383" cy="1204255"/>
          </a:xfrm>
          <a:prstGeom prst="rect">
            <a:avLst/>
          </a:prstGeom>
          <a:noFill/>
          <a:ln>
            <a:noFill/>
          </a:ln>
        </p:spPr>
      </p:pic>
      <p:pic>
        <p:nvPicPr>
          <p:cNvPr descr="Google Classroom Logo, symbol, meaning, history, PNG, brand" id="167" name="Google Shape;167;p13"/>
          <p:cNvPicPr preferRelativeResize="0"/>
          <p:nvPr/>
        </p:nvPicPr>
        <p:blipFill rotWithShape="1">
          <a:blip r:embed="rId6">
            <a:alphaModFix/>
          </a:blip>
          <a:srcRect b="0" l="0" r="0" t="0"/>
          <a:stretch/>
        </p:blipFill>
        <p:spPr>
          <a:xfrm>
            <a:off x="4795926" y="5147616"/>
            <a:ext cx="1595657" cy="897557"/>
          </a:xfrm>
          <a:prstGeom prst="rect">
            <a:avLst/>
          </a:prstGeom>
          <a:noFill/>
          <a:ln>
            <a:noFill/>
          </a:ln>
        </p:spPr>
      </p:pic>
      <p:pic>
        <p:nvPicPr>
          <p:cNvPr id="168" name="Google Shape;168;p13"/>
          <p:cNvPicPr preferRelativeResize="0"/>
          <p:nvPr/>
        </p:nvPicPr>
        <p:blipFill rotWithShape="1">
          <a:blip r:embed="rId7">
            <a:alphaModFix/>
          </a:blip>
          <a:srcRect b="0" l="0" r="0" t="0"/>
          <a:stretch/>
        </p:blipFill>
        <p:spPr>
          <a:xfrm>
            <a:off x="7096942" y="5334500"/>
            <a:ext cx="1622903" cy="7010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590326" y="203761"/>
            <a:ext cx="6719495" cy="705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Интерактивни въпросници</a:t>
            </a:r>
            <a:endParaRPr/>
          </a:p>
        </p:txBody>
      </p:sp>
      <p:sp>
        <p:nvSpPr>
          <p:cNvPr id="175" name="Google Shape;175;p14"/>
          <p:cNvSpPr txBox="1"/>
          <p:nvPr>
            <p:ph idx="1" type="body"/>
          </p:nvPr>
        </p:nvSpPr>
        <p:spPr>
          <a:xfrm>
            <a:off x="590550" y="1065213"/>
            <a:ext cx="6719888" cy="5691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sz="2000"/>
              <a:t>Тестване на знанията на учениците автоматично.</a:t>
            </a:r>
            <a:endParaRPr sz="2000"/>
          </a:p>
          <a:p>
            <a:pPr indent="0" lvl="0" marL="0" rtl="0" algn="l">
              <a:lnSpc>
                <a:spcPct val="90000"/>
              </a:lnSpc>
              <a:spcBef>
                <a:spcPts val="1000"/>
              </a:spcBef>
              <a:spcAft>
                <a:spcPts val="0"/>
              </a:spcAft>
              <a:buSzPts val="2000"/>
              <a:buNone/>
            </a:pPr>
            <a:r>
              <a:rPr lang="en-US" sz="2000"/>
              <a:t>Банка с въпроси, използване на етикети, избор на най-подходящите.</a:t>
            </a:r>
            <a:endParaRPr/>
          </a:p>
          <a:p>
            <a:pPr indent="0" lvl="0" marL="0" rtl="0" algn="l">
              <a:lnSpc>
                <a:spcPct val="90000"/>
              </a:lnSpc>
              <a:spcBef>
                <a:spcPts val="1000"/>
              </a:spcBef>
              <a:spcAft>
                <a:spcPts val="0"/>
              </a:spcAft>
              <a:buSzPts val="2000"/>
              <a:buNone/>
            </a:pPr>
            <a:r>
              <a:rPr lang="en-US" sz="2000"/>
              <a:t>Разбъркване, уникален вариант за всеки студент.</a:t>
            </a:r>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Персонализирани въпроси, допълнения и подсказки за повече/по-малко точки.</a:t>
            </a:r>
            <a:endParaRPr/>
          </a:p>
          <a:p>
            <a:pPr indent="0" lvl="0" marL="0" rtl="0" algn="l">
              <a:lnSpc>
                <a:spcPct val="90000"/>
              </a:lnSpc>
              <a:spcBef>
                <a:spcPts val="1000"/>
              </a:spcBef>
              <a:spcAft>
                <a:spcPts val="0"/>
              </a:spcAft>
              <a:buSzPts val="2000"/>
              <a:buNone/>
            </a:pPr>
            <a:r>
              <a:rPr lang="en-US" sz="2000"/>
              <a:t>Мултимедия и интерактивност привличат вниманието на студентите</a:t>
            </a:r>
            <a:endParaRPr/>
          </a:p>
          <a:p>
            <a:pPr indent="0" lvl="0" marL="0" rtl="0" algn="l">
              <a:lnSpc>
                <a:spcPct val="90000"/>
              </a:lnSpc>
              <a:spcBef>
                <a:spcPts val="1000"/>
              </a:spcBef>
              <a:spcAft>
                <a:spcPts val="0"/>
              </a:spcAft>
              <a:buSzPts val="2000"/>
              <a:buNone/>
            </a:pPr>
            <a:r>
              <a:rPr lang="en-US" sz="2000"/>
              <a:t>Получавате резултати веднага и можете да дискутирате.</a:t>
            </a:r>
            <a:endParaRPr/>
          </a:p>
          <a:p>
            <a:pPr indent="0" lvl="0" marL="0" rtl="0" algn="l">
              <a:lnSpc>
                <a:spcPct val="90000"/>
              </a:lnSpc>
              <a:spcBef>
                <a:spcPts val="1000"/>
              </a:spcBef>
              <a:spcAft>
                <a:spcPts val="0"/>
              </a:spcAft>
              <a:buSzPts val="2000"/>
              <a:buNone/>
            </a:pPr>
            <a:r>
              <a:rPr lang="en-US" sz="2000"/>
              <a:t>Избягване на конфронтация за време и оценка.</a:t>
            </a:r>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Може да се ползва често и по-малко по време да учене. </a:t>
            </a:r>
            <a:endParaRPr/>
          </a:p>
          <a:p>
            <a:pPr indent="0" lvl="0" marL="0" rtl="0" algn="l">
              <a:lnSpc>
                <a:spcPct val="90000"/>
              </a:lnSpc>
              <a:spcBef>
                <a:spcPts val="1000"/>
              </a:spcBef>
              <a:spcAft>
                <a:spcPts val="0"/>
              </a:spcAft>
              <a:buSzPts val="2000"/>
              <a:buNone/>
            </a:pPr>
            <a:r>
              <a:rPr lang="en-US" sz="2000"/>
              <a:t>Позволете да студентите повече опити, използвайте препрадки към материала, който е объркан.</a:t>
            </a:r>
            <a:endParaRPr sz="2000"/>
          </a:p>
        </p:txBody>
      </p:sp>
      <p:pic>
        <p:nvPicPr>
          <p:cNvPr id="176" name="Google Shape;176;p14"/>
          <p:cNvPicPr preferRelativeResize="0"/>
          <p:nvPr/>
        </p:nvPicPr>
        <p:blipFill rotWithShape="1">
          <a:blip r:embed="rId3">
            <a:alphaModFix/>
          </a:blip>
          <a:srcRect b="0" l="0" r="0" t="0"/>
          <a:stretch/>
        </p:blipFill>
        <p:spPr>
          <a:xfrm>
            <a:off x="7668537" y="2698839"/>
            <a:ext cx="1362085" cy="352428"/>
          </a:xfrm>
          <a:prstGeom prst="rect">
            <a:avLst/>
          </a:prstGeom>
          <a:noFill/>
          <a:ln>
            <a:noFill/>
          </a:ln>
        </p:spPr>
      </p:pic>
      <p:pic>
        <p:nvPicPr>
          <p:cNvPr descr="Download Moodle Logo in SVG Vector or PNG File Format - Logo ..." id="177" name="Google Shape;177;p14"/>
          <p:cNvPicPr preferRelativeResize="0"/>
          <p:nvPr/>
        </p:nvPicPr>
        <p:blipFill rotWithShape="1">
          <a:blip r:embed="rId4">
            <a:alphaModFix/>
          </a:blip>
          <a:srcRect b="0" l="0" r="0" t="0"/>
          <a:stretch/>
        </p:blipFill>
        <p:spPr>
          <a:xfrm>
            <a:off x="7555162" y="535600"/>
            <a:ext cx="1588838" cy="1059225"/>
          </a:xfrm>
          <a:prstGeom prst="rect">
            <a:avLst/>
          </a:prstGeom>
          <a:noFill/>
          <a:ln>
            <a:noFill/>
          </a:ln>
        </p:spPr>
      </p:pic>
      <p:pic>
        <p:nvPicPr>
          <p:cNvPr id="178" name="Google Shape;178;p14"/>
          <p:cNvPicPr preferRelativeResize="0"/>
          <p:nvPr/>
        </p:nvPicPr>
        <p:blipFill rotWithShape="1">
          <a:blip r:embed="rId5">
            <a:alphaModFix/>
          </a:blip>
          <a:srcRect b="0" l="0" r="0" t="0"/>
          <a:stretch/>
        </p:blipFill>
        <p:spPr>
          <a:xfrm>
            <a:off x="7615771" y="4327415"/>
            <a:ext cx="1467615" cy="352869"/>
          </a:xfrm>
          <a:prstGeom prst="rect">
            <a:avLst/>
          </a:prstGeom>
          <a:noFill/>
          <a:ln>
            <a:noFill/>
          </a:ln>
        </p:spPr>
      </p:pic>
      <p:pic>
        <p:nvPicPr>
          <p:cNvPr id="179" name="Google Shape;179;p14"/>
          <p:cNvPicPr preferRelativeResize="0"/>
          <p:nvPr/>
        </p:nvPicPr>
        <p:blipFill rotWithShape="1">
          <a:blip r:embed="rId6">
            <a:alphaModFix/>
          </a:blip>
          <a:srcRect b="0" l="0" r="0" t="0"/>
          <a:stretch/>
        </p:blipFill>
        <p:spPr>
          <a:xfrm>
            <a:off x="7686892" y="3665039"/>
            <a:ext cx="1406242" cy="213171"/>
          </a:xfrm>
          <a:prstGeom prst="rect">
            <a:avLst/>
          </a:prstGeom>
          <a:noFill/>
          <a:ln>
            <a:noFill/>
          </a:ln>
        </p:spPr>
      </p:pic>
      <p:pic>
        <p:nvPicPr>
          <p:cNvPr id="180" name="Google Shape;180;p14"/>
          <p:cNvPicPr preferRelativeResize="0"/>
          <p:nvPr/>
        </p:nvPicPr>
        <p:blipFill rotWithShape="1">
          <a:blip r:embed="rId7">
            <a:alphaModFix/>
          </a:blip>
          <a:srcRect b="0" l="0" r="0" t="0"/>
          <a:stretch/>
        </p:blipFill>
        <p:spPr>
          <a:xfrm>
            <a:off x="7589216" y="1787805"/>
            <a:ext cx="1568973" cy="424651"/>
          </a:xfrm>
          <a:prstGeom prst="rect">
            <a:avLst/>
          </a:prstGeom>
          <a:noFill/>
          <a:ln>
            <a:noFill/>
          </a:ln>
        </p:spPr>
      </p:pic>
      <p:pic>
        <p:nvPicPr>
          <p:cNvPr id="181" name="Google Shape;181;p14"/>
          <p:cNvPicPr preferRelativeResize="0"/>
          <p:nvPr/>
        </p:nvPicPr>
        <p:blipFill rotWithShape="1">
          <a:blip r:embed="rId8">
            <a:alphaModFix/>
          </a:blip>
          <a:srcRect b="0" l="0" r="0" t="0"/>
          <a:stretch/>
        </p:blipFill>
        <p:spPr>
          <a:xfrm>
            <a:off x="7735211" y="5145054"/>
            <a:ext cx="1228734" cy="3714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Игровизация </a:t>
            </a:r>
            <a:endParaRPr/>
          </a:p>
        </p:txBody>
      </p:sp>
      <p:sp>
        <p:nvSpPr>
          <p:cNvPr id="188" name="Google Shape;188;p15"/>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189" name="Google Shape;189;p15"/>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t/>
            </a:r>
            <a:endParaRPr/>
          </a:p>
        </p:txBody>
      </p:sp>
      <p:sp>
        <p:nvSpPr>
          <p:cNvPr id="190" name="Google Shape;190;p15"/>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
        <p:nvSpPr>
          <p:cNvPr id="191" name="Google Shape;191;p15"/>
          <p:cNvSpPr txBox="1"/>
          <p:nvPr>
            <p:ph idx="1" type="body"/>
          </p:nvPr>
        </p:nvSpPr>
        <p:spPr>
          <a:xfrm>
            <a:off x="252413" y="1000125"/>
            <a:ext cx="8649539" cy="501808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lang="en-US"/>
              <a:t>Учене докато играем игра:</a:t>
            </a:r>
            <a:endParaRPr/>
          </a:p>
          <a:p>
            <a:pPr indent="-228600" lvl="0" marL="228600" rtl="0" algn="l">
              <a:lnSpc>
                <a:spcPct val="90000"/>
              </a:lnSpc>
              <a:spcBef>
                <a:spcPts val="1000"/>
              </a:spcBef>
              <a:spcAft>
                <a:spcPts val="0"/>
              </a:spcAft>
              <a:buSzPts val="2800"/>
              <a:buFont typeface="Noto Sans Symbols"/>
              <a:buChar char="▪"/>
            </a:pPr>
            <a:r>
              <a:rPr lang="en-US"/>
              <a:t>практическото занимание повишава вниманието</a:t>
            </a:r>
            <a:endParaRPr/>
          </a:p>
          <a:p>
            <a:pPr indent="-228600" lvl="0" marL="228600" rtl="0" algn="l">
              <a:lnSpc>
                <a:spcPct val="90000"/>
              </a:lnSpc>
              <a:spcBef>
                <a:spcPts val="1000"/>
              </a:spcBef>
              <a:spcAft>
                <a:spcPts val="0"/>
              </a:spcAft>
              <a:buSzPts val="2800"/>
              <a:buFont typeface="Noto Sans Symbols"/>
              <a:buChar char="▪"/>
            </a:pPr>
            <a:r>
              <a:rPr lang="en-US"/>
              <a:t>провокира учениците да мислят, решават проблем</a:t>
            </a:r>
            <a:endParaRPr/>
          </a:p>
          <a:p>
            <a:pPr indent="-228600" lvl="0" marL="228600" rtl="0" algn="l">
              <a:lnSpc>
                <a:spcPct val="90000"/>
              </a:lnSpc>
              <a:spcBef>
                <a:spcPts val="1000"/>
              </a:spcBef>
              <a:spcAft>
                <a:spcPts val="0"/>
              </a:spcAft>
              <a:buSzPts val="2800"/>
              <a:buFont typeface="Noto Sans Symbols"/>
              <a:buChar char="▪"/>
            </a:pPr>
            <a:r>
              <a:rPr lang="en-US"/>
              <a:t>да се „борят“ заедно или индивидуално</a:t>
            </a:r>
            <a:endParaRPr/>
          </a:p>
          <a:p>
            <a:pPr indent="-228600" lvl="0" marL="228600" rtl="0" algn="l">
              <a:lnSpc>
                <a:spcPct val="90000"/>
              </a:lnSpc>
              <a:spcBef>
                <a:spcPts val="1000"/>
              </a:spcBef>
              <a:spcAft>
                <a:spcPts val="0"/>
              </a:spcAft>
              <a:buSzPts val="2800"/>
              <a:buFont typeface="Noto Sans Symbols"/>
              <a:buChar char="▪"/>
            </a:pPr>
            <a:r>
              <a:rPr lang="en-US"/>
              <a:t>стимулира изобретателност и сътрудничество</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Въведете история, провокирайте състезателен дух или съчувствие към героя</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Повишава се мотивацията, като се дават точки, значки, статус в ранглиста, и др.</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192" name="Google Shape;192;p15"/>
          <p:cNvSpPr txBox="1"/>
          <p:nvPr/>
        </p:nvSpPr>
        <p:spPr>
          <a:xfrm>
            <a:off x="3775587" y="6391618"/>
            <a:ext cx="3633091"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E2E2E"/>
                </a:solidFill>
                <a:latin typeface="Calibri"/>
                <a:ea typeface="Calibri"/>
                <a:cs typeface="Calibri"/>
                <a:sym typeface="Calibri"/>
              </a:rPr>
              <a:t>Човекът е напълно човек, само когато играе</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6"/>
          <p:cNvPicPr preferRelativeResize="0"/>
          <p:nvPr/>
        </p:nvPicPr>
        <p:blipFill rotWithShape="1">
          <a:blip r:embed="rId3">
            <a:alphaModFix/>
          </a:blip>
          <a:srcRect b="0" l="0" r="0" t="0"/>
          <a:stretch/>
        </p:blipFill>
        <p:spPr>
          <a:xfrm>
            <a:off x="0" y="832359"/>
            <a:ext cx="9144000" cy="51932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7"/>
          <p:cNvPicPr preferRelativeResize="0"/>
          <p:nvPr/>
        </p:nvPicPr>
        <p:blipFill rotWithShape="1">
          <a:blip r:embed="rId3">
            <a:alphaModFix/>
          </a:blip>
          <a:srcRect b="0" l="0" r="0" t="0"/>
          <a:stretch/>
        </p:blipFill>
        <p:spPr>
          <a:xfrm>
            <a:off x="0" y="832359"/>
            <a:ext cx="9144000" cy="5193282"/>
          </a:xfrm>
          <a:prstGeom prst="rect">
            <a:avLst/>
          </a:prstGeom>
          <a:noFill/>
          <a:ln>
            <a:noFill/>
          </a:ln>
        </p:spPr>
      </p:pic>
      <p:pic>
        <p:nvPicPr>
          <p:cNvPr id="205" name="Google Shape;205;p17"/>
          <p:cNvPicPr preferRelativeResize="0"/>
          <p:nvPr/>
        </p:nvPicPr>
        <p:blipFill rotWithShape="1">
          <a:blip r:embed="rId4">
            <a:alphaModFix/>
          </a:blip>
          <a:srcRect b="0" l="0" r="0" t="0"/>
          <a:stretch/>
        </p:blipFill>
        <p:spPr>
          <a:xfrm>
            <a:off x="0" y="836612"/>
            <a:ext cx="9144000" cy="5184775"/>
          </a:xfrm>
          <a:prstGeom prst="rect">
            <a:avLst/>
          </a:prstGeom>
          <a:noFill/>
          <a:ln>
            <a:noFill/>
          </a:ln>
        </p:spPr>
      </p:pic>
      <p:pic>
        <p:nvPicPr>
          <p:cNvPr id="206" name="Google Shape;206;p17"/>
          <p:cNvPicPr preferRelativeResize="0"/>
          <p:nvPr/>
        </p:nvPicPr>
        <p:blipFill rotWithShape="1">
          <a:blip r:embed="rId5">
            <a:alphaModFix/>
          </a:blip>
          <a:srcRect b="0" l="0" r="0" t="0"/>
          <a:stretch/>
        </p:blipFill>
        <p:spPr>
          <a:xfrm>
            <a:off x="2784496" y="3703529"/>
            <a:ext cx="4495308" cy="2840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Наблюдение дейността на учениците</a:t>
            </a:r>
            <a:endParaRPr/>
          </a:p>
        </p:txBody>
      </p:sp>
      <p:sp>
        <p:nvSpPr>
          <p:cNvPr id="213" name="Google Shape;213;p18"/>
          <p:cNvSpPr txBox="1"/>
          <p:nvPr>
            <p:ph idx="1" type="body"/>
          </p:nvPr>
        </p:nvSpPr>
        <p:spPr>
          <a:xfrm>
            <a:off x="252413" y="1000125"/>
            <a:ext cx="8569534" cy="39250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0" i="0" lang="en-US">
                <a:solidFill>
                  <a:srgbClr val="1A1A1A"/>
                </a:solidFill>
              </a:rPr>
              <a:t>Наблюдавайте в реално време какво гледат </a:t>
            </a:r>
            <a:r>
              <a:rPr lang="en-US">
                <a:solidFill>
                  <a:srgbClr val="1A1A1A"/>
                </a:solidFill>
              </a:rPr>
              <a:t>студентите </a:t>
            </a:r>
            <a:r>
              <a:rPr b="0" i="0" lang="en-US">
                <a:solidFill>
                  <a:srgbClr val="1A1A1A"/>
                </a:solidFill>
              </a:rPr>
              <a:t>на екрана, какво пишат или слушат</a:t>
            </a:r>
            <a:endParaRPr/>
          </a:p>
          <a:p>
            <a:pPr indent="0" lvl="0" marL="0" rtl="0" algn="l">
              <a:lnSpc>
                <a:spcPct val="90000"/>
              </a:lnSpc>
              <a:spcBef>
                <a:spcPts val="1000"/>
              </a:spcBef>
              <a:spcAft>
                <a:spcPts val="0"/>
              </a:spcAft>
              <a:buSzPts val="2800"/>
              <a:buNone/>
            </a:pPr>
            <a:r>
              <a:rPr lang="en-US">
                <a:solidFill>
                  <a:srgbClr val="1A1A1A"/>
                </a:solidFill>
              </a:rPr>
              <a:t>Кои приложения са пуснати и колко време се ползват</a:t>
            </a:r>
            <a:endParaRPr/>
          </a:p>
          <a:p>
            <a:pPr indent="0" lvl="0" marL="0" rtl="0" algn="l">
              <a:lnSpc>
                <a:spcPct val="90000"/>
              </a:lnSpc>
              <a:spcBef>
                <a:spcPts val="1000"/>
              </a:spcBef>
              <a:spcAft>
                <a:spcPts val="0"/>
              </a:spcAft>
              <a:buSzPts val="2800"/>
              <a:buNone/>
            </a:pPr>
            <a:r>
              <a:rPr b="0" i="0" lang="en-US">
                <a:solidFill>
                  <a:srgbClr val="1A1A1A"/>
                </a:solidFill>
              </a:rPr>
              <a:t>Какво са написали, какв</a:t>
            </a:r>
            <a:r>
              <a:rPr lang="en-US">
                <a:solidFill>
                  <a:srgbClr val="1A1A1A"/>
                </a:solidFill>
              </a:rPr>
              <a:t>и опити са правили преди</a:t>
            </a:r>
            <a:endParaRPr b="0" i="0">
              <a:solidFill>
                <a:srgbClr val="1A1A1A"/>
              </a:solidFill>
            </a:endParaRPr>
          </a:p>
          <a:p>
            <a:pPr indent="0" lvl="0" marL="0" rtl="0" algn="l">
              <a:lnSpc>
                <a:spcPct val="90000"/>
              </a:lnSpc>
              <a:spcBef>
                <a:spcPts val="1000"/>
              </a:spcBef>
              <a:spcAft>
                <a:spcPts val="0"/>
              </a:spcAft>
              <a:buSzPts val="2800"/>
              <a:buNone/>
            </a:pPr>
            <a:r>
              <a:rPr lang="en-US">
                <a:solidFill>
                  <a:srgbClr val="1A1A1A"/>
                </a:solidFill>
              </a:rPr>
              <a:t>К</a:t>
            </a:r>
            <a:r>
              <a:rPr b="0" i="0" lang="en-US">
                <a:solidFill>
                  <a:srgbClr val="1A1A1A"/>
                </a:solidFill>
              </a:rPr>
              <a:t>ак учениците ползват интернет</a:t>
            </a:r>
            <a:endParaRPr/>
          </a:p>
          <a:p>
            <a:pPr indent="0" lvl="0" marL="0" rtl="0" algn="l">
              <a:lnSpc>
                <a:spcPct val="90000"/>
              </a:lnSpc>
              <a:spcBef>
                <a:spcPts val="1000"/>
              </a:spcBef>
              <a:spcAft>
                <a:spcPts val="0"/>
              </a:spcAft>
              <a:buSzPts val="2800"/>
              <a:buNone/>
            </a:pPr>
            <a:r>
              <a:rPr lang="en-US">
                <a:solidFill>
                  <a:srgbClr val="1A1A1A"/>
                </a:solidFill>
              </a:rPr>
              <a:t>Контрол на достъпа до определени ресурси</a:t>
            </a:r>
            <a:endParaRPr/>
          </a:p>
          <a:p>
            <a:pPr indent="0" lvl="0" marL="0" rtl="0" algn="l">
              <a:lnSpc>
                <a:spcPct val="90000"/>
              </a:lnSpc>
              <a:spcBef>
                <a:spcPts val="1000"/>
              </a:spcBef>
              <a:spcAft>
                <a:spcPts val="0"/>
              </a:spcAft>
              <a:buSzPts val="2800"/>
              <a:buNone/>
            </a:pPr>
            <a:r>
              <a:t/>
            </a:r>
            <a:endParaRPr b="0" i="0">
              <a:solidFill>
                <a:srgbClr val="1A1A1A"/>
              </a:solidFill>
            </a:endParaRPr>
          </a:p>
        </p:txBody>
      </p:sp>
      <p:pic>
        <p:nvPicPr>
          <p:cNvPr id="214" name="Google Shape;214;p18"/>
          <p:cNvPicPr preferRelativeResize="0"/>
          <p:nvPr/>
        </p:nvPicPr>
        <p:blipFill rotWithShape="1">
          <a:blip r:embed="rId3">
            <a:alphaModFix/>
          </a:blip>
          <a:srcRect b="0" l="0" r="0" t="0"/>
          <a:stretch/>
        </p:blipFill>
        <p:spPr>
          <a:xfrm>
            <a:off x="464740" y="4987235"/>
            <a:ext cx="2095515" cy="828681"/>
          </a:xfrm>
          <a:prstGeom prst="rect">
            <a:avLst/>
          </a:prstGeom>
          <a:noFill/>
          <a:ln>
            <a:noFill/>
          </a:ln>
        </p:spPr>
      </p:pic>
      <p:pic>
        <p:nvPicPr>
          <p:cNvPr id="215" name="Google Shape;215;p18"/>
          <p:cNvPicPr preferRelativeResize="0"/>
          <p:nvPr/>
        </p:nvPicPr>
        <p:blipFill rotWithShape="1">
          <a:blip r:embed="rId4">
            <a:alphaModFix/>
          </a:blip>
          <a:srcRect b="0" l="0" r="0" t="0"/>
          <a:stretch/>
        </p:blipFill>
        <p:spPr>
          <a:xfrm>
            <a:off x="3219578" y="5077363"/>
            <a:ext cx="2327761" cy="738553"/>
          </a:xfrm>
          <a:prstGeom prst="rect">
            <a:avLst/>
          </a:prstGeom>
          <a:noFill/>
          <a:ln>
            <a:noFill/>
          </a:ln>
        </p:spPr>
      </p:pic>
      <p:sp>
        <p:nvSpPr>
          <p:cNvPr id="216" name="Google Shape;216;p18"/>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217" name="Google Shape;217;p18"/>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590326" y="203761"/>
            <a:ext cx="6719495" cy="7052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Адаптация според ситуацията</a:t>
            </a:r>
            <a:endParaRPr/>
          </a:p>
        </p:txBody>
      </p:sp>
      <p:sp>
        <p:nvSpPr>
          <p:cNvPr id="223" name="Google Shape;223;p19"/>
          <p:cNvSpPr txBox="1"/>
          <p:nvPr>
            <p:ph idx="1" type="body"/>
          </p:nvPr>
        </p:nvSpPr>
        <p:spPr>
          <a:xfrm>
            <a:off x="478462" y="1018018"/>
            <a:ext cx="7085012" cy="5691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Инструментите позволяват да следите различни статистики за резултатите на класа, на отделен студент или на отделна задача</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Показват графики за развитие на тези метрики във времето и намира тенденции, база и аномалии</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Позволяват адаптиране на материала, преговар, задаване на по-сложни или по-лесни задачи, персонализиране по студент</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224" name="Google Shape;224;p19"/>
          <p:cNvSpPr txBox="1"/>
          <p:nvPr>
            <p:ph idx="2" type="body"/>
          </p:nvPr>
        </p:nvSpPr>
        <p:spPr>
          <a:xfrm>
            <a:off x="7675563" y="1065213"/>
            <a:ext cx="1366837" cy="2270125"/>
          </a:xfrm>
          <a:prstGeom prst="rect">
            <a:avLst/>
          </a:prstGeom>
          <a:solidFill>
            <a:schemeClr val="accent2"/>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200"/>
              <a:buNone/>
            </a:pPr>
            <a:r>
              <a:rPr lang="en-US"/>
              <a:t>Адаптирайте съдържанието и нивото на трудност според резултатите на класа</a:t>
            </a:r>
            <a:endParaRPr/>
          </a:p>
        </p:txBody>
      </p:sp>
      <p:sp>
        <p:nvSpPr>
          <p:cNvPr id="225" name="Google Shape;225;p19"/>
          <p:cNvSpPr txBox="1"/>
          <p:nvPr>
            <p:ph idx="3" type="body"/>
          </p:nvPr>
        </p:nvSpPr>
        <p:spPr>
          <a:xfrm>
            <a:off x="7675562" y="3522663"/>
            <a:ext cx="1366837" cy="1662523"/>
          </a:xfrm>
          <a:prstGeom prst="rect">
            <a:avLst/>
          </a:prstGeom>
          <a:solidFill>
            <a:schemeClr val="accent3"/>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200"/>
              <a:buNone/>
            </a:pPr>
            <a:r>
              <a:rPr lang="en-US"/>
              <a:t>Следете тенденции в реално време в графики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2" type="body"/>
          </p:nvPr>
        </p:nvSpPr>
        <p:spPr>
          <a:xfrm>
            <a:off x="1092380" y="1605761"/>
            <a:ext cx="6858000" cy="124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Защо да сменяме метода  на преподаване, който работи толкова години?</a:t>
            </a:r>
            <a:endParaRPr sz="4400"/>
          </a:p>
        </p:txBody>
      </p:sp>
      <p:sp>
        <p:nvSpPr>
          <p:cNvPr id="72" name="Google Shape;72;p2"/>
          <p:cNvSpPr txBox="1"/>
          <p:nvPr/>
        </p:nvSpPr>
        <p:spPr>
          <a:xfrm>
            <a:off x="1092380" y="4141037"/>
            <a:ext cx="7039500" cy="10587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rPr b="0" i="0" lang="en-US" sz="3200" u="none" cap="none" strike="noStrike">
                <a:solidFill>
                  <a:srgbClr val="000000"/>
                </a:solidFill>
                <a:latin typeface="Calibri"/>
                <a:ea typeface="Calibri"/>
                <a:cs typeface="Calibri"/>
                <a:sym typeface="Calibri"/>
              </a:rPr>
              <a:t>Пандемията свърши...</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idx="2" type="body"/>
          </p:nvPr>
        </p:nvSpPr>
        <p:spPr>
          <a:xfrm>
            <a:off x="1143000" y="2106085"/>
            <a:ext cx="6858000" cy="246591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Учебното съдържание е навсякъде и във всевъзможни формати</a:t>
            </a:r>
            <a:endParaRPr sz="4400"/>
          </a:p>
        </p:txBody>
      </p:sp>
      <p:sp>
        <p:nvSpPr>
          <p:cNvPr id="231" name="Google Shape;231;p20"/>
          <p:cNvSpPr txBox="1"/>
          <p:nvPr/>
        </p:nvSpPr>
        <p:spPr>
          <a:xfrm>
            <a:off x="2286000" y="7331641"/>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Предаване на знания и умения на Z</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Съдържанието</a:t>
            </a:r>
            <a:endParaRPr/>
          </a:p>
        </p:txBody>
      </p:sp>
      <p:sp>
        <p:nvSpPr>
          <p:cNvPr id="238" name="Google Shape;238;p21"/>
          <p:cNvSpPr txBox="1"/>
          <p:nvPr>
            <p:ph idx="1" type="body"/>
          </p:nvPr>
        </p:nvSpPr>
        <p:spPr>
          <a:xfrm>
            <a:off x="252413" y="1000125"/>
            <a:ext cx="8650287" cy="50180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Font typeface="Noto Sans Symbols"/>
              <a:buChar char="▪"/>
            </a:pPr>
            <a:r>
              <a:rPr lang="en-US"/>
              <a:t>Учебното съдържание е дигитално, достъпно от всякъде, силно визуално и интерактивно</a:t>
            </a:r>
            <a:endParaRPr/>
          </a:p>
          <a:p>
            <a:pPr indent="-228600" lvl="0" marL="228600" rtl="0" algn="l">
              <a:lnSpc>
                <a:spcPct val="90000"/>
              </a:lnSpc>
              <a:spcBef>
                <a:spcPts val="1000"/>
              </a:spcBef>
              <a:spcAft>
                <a:spcPts val="0"/>
              </a:spcAft>
              <a:buSzPts val="2800"/>
              <a:buFont typeface="Noto Sans Symbols"/>
              <a:buChar char="▪"/>
            </a:pPr>
            <a:r>
              <a:rPr lang="en-US"/>
              <a:t>Мултимедия, 3Д модели и визуализации</a:t>
            </a:r>
            <a:endParaRPr/>
          </a:p>
          <a:p>
            <a:pPr indent="-228600" lvl="0" marL="228600" rtl="0" algn="l">
              <a:lnSpc>
                <a:spcPct val="90000"/>
              </a:lnSpc>
              <a:spcBef>
                <a:spcPts val="1000"/>
              </a:spcBef>
              <a:spcAft>
                <a:spcPts val="0"/>
              </a:spcAft>
              <a:buSzPts val="2800"/>
              <a:buFont typeface="Noto Sans Symbols"/>
              <a:buChar char="▪"/>
            </a:pPr>
            <a:r>
              <a:rPr lang="en-US"/>
              <a:t>Персонализация, учениците могат да ги променят и видят от много гледни точки</a:t>
            </a:r>
            <a:endParaRPr/>
          </a:p>
          <a:p>
            <a:pPr indent="-228600" lvl="0" marL="228600" rtl="0" algn="l">
              <a:lnSpc>
                <a:spcPct val="90000"/>
              </a:lnSpc>
              <a:spcBef>
                <a:spcPts val="1000"/>
              </a:spcBef>
              <a:spcAft>
                <a:spcPts val="0"/>
              </a:spcAft>
              <a:buSzPts val="2800"/>
              <a:buFont typeface="Noto Sans Symbols"/>
              <a:buChar char="▪"/>
            </a:pPr>
            <a:r>
              <a:rPr lang="en-US"/>
              <a:t>Микро-лекции, флаш-карти, shorts</a:t>
            </a:r>
            <a:endParaRPr/>
          </a:p>
          <a:p>
            <a:pPr indent="-50800" lvl="0" marL="228600" rtl="0" algn="l">
              <a:lnSpc>
                <a:spcPct val="90000"/>
              </a:lnSpc>
              <a:spcBef>
                <a:spcPts val="1000"/>
              </a:spcBef>
              <a:spcAft>
                <a:spcPts val="0"/>
              </a:spcAft>
              <a:buSzPts val="2800"/>
              <a:buFont typeface="Noto Sans Symbols"/>
              <a:buNone/>
            </a:pPr>
            <a:r>
              <a:t/>
            </a:r>
            <a:endParaRPr/>
          </a:p>
        </p:txBody>
      </p:sp>
      <p:pic>
        <p:nvPicPr>
          <p:cNvPr id="239" name="Google Shape;239;p21"/>
          <p:cNvPicPr preferRelativeResize="0"/>
          <p:nvPr/>
        </p:nvPicPr>
        <p:blipFill rotWithShape="1">
          <a:blip r:embed="rId3">
            <a:alphaModFix/>
          </a:blip>
          <a:srcRect b="0" l="0" r="0" t="0"/>
          <a:stretch/>
        </p:blipFill>
        <p:spPr>
          <a:xfrm>
            <a:off x="786231" y="5334262"/>
            <a:ext cx="1664055" cy="416708"/>
          </a:xfrm>
          <a:prstGeom prst="rect">
            <a:avLst/>
          </a:prstGeom>
          <a:noFill/>
          <a:ln>
            <a:noFill/>
          </a:ln>
        </p:spPr>
      </p:pic>
      <p:pic>
        <p:nvPicPr>
          <p:cNvPr descr="Youtube Logo - Free Vectors &amp; PSDs to Download" id="240" name="Google Shape;240;p21"/>
          <p:cNvPicPr preferRelativeResize="0"/>
          <p:nvPr/>
        </p:nvPicPr>
        <p:blipFill rotWithShape="1">
          <a:blip r:embed="rId4">
            <a:alphaModFix/>
          </a:blip>
          <a:srcRect b="0" l="0" r="0" t="0"/>
          <a:stretch/>
        </p:blipFill>
        <p:spPr>
          <a:xfrm>
            <a:off x="192332" y="4107562"/>
            <a:ext cx="937813" cy="937813"/>
          </a:xfrm>
          <a:prstGeom prst="rect">
            <a:avLst/>
          </a:prstGeom>
          <a:noFill/>
          <a:ln>
            <a:noFill/>
          </a:ln>
        </p:spPr>
      </p:pic>
      <p:pic>
        <p:nvPicPr>
          <p:cNvPr id="241" name="Google Shape;241;p21"/>
          <p:cNvPicPr preferRelativeResize="0"/>
          <p:nvPr/>
        </p:nvPicPr>
        <p:blipFill rotWithShape="1">
          <a:blip r:embed="rId5">
            <a:alphaModFix/>
          </a:blip>
          <a:srcRect b="0" l="0" r="0" t="0"/>
          <a:stretch/>
        </p:blipFill>
        <p:spPr>
          <a:xfrm>
            <a:off x="1991326" y="4379275"/>
            <a:ext cx="1564618" cy="457292"/>
          </a:xfrm>
          <a:prstGeom prst="rect">
            <a:avLst/>
          </a:prstGeom>
          <a:noFill/>
          <a:ln>
            <a:noFill/>
          </a:ln>
        </p:spPr>
      </p:pic>
      <p:pic>
        <p:nvPicPr>
          <p:cNvPr descr="What do you think about the Coursera's logo? - Quora" id="242" name="Google Shape;242;p21"/>
          <p:cNvPicPr preferRelativeResize="0"/>
          <p:nvPr/>
        </p:nvPicPr>
        <p:blipFill rotWithShape="1">
          <a:blip r:embed="rId6">
            <a:alphaModFix/>
          </a:blip>
          <a:srcRect b="0" l="0" r="0" t="0"/>
          <a:stretch/>
        </p:blipFill>
        <p:spPr>
          <a:xfrm>
            <a:off x="5503141" y="4836567"/>
            <a:ext cx="1097740" cy="1047842"/>
          </a:xfrm>
          <a:prstGeom prst="rect">
            <a:avLst/>
          </a:prstGeom>
          <a:noFill/>
          <a:ln>
            <a:noFill/>
          </a:ln>
        </p:spPr>
      </p:pic>
      <p:pic>
        <p:nvPicPr>
          <p:cNvPr id="243" name="Google Shape;243;p21"/>
          <p:cNvPicPr preferRelativeResize="0"/>
          <p:nvPr/>
        </p:nvPicPr>
        <p:blipFill rotWithShape="1">
          <a:blip r:embed="rId7">
            <a:alphaModFix/>
          </a:blip>
          <a:srcRect b="0" l="0" r="0" t="0"/>
          <a:stretch/>
        </p:blipFill>
        <p:spPr>
          <a:xfrm>
            <a:off x="3252789" y="5199528"/>
            <a:ext cx="1664055" cy="622027"/>
          </a:xfrm>
          <a:prstGeom prst="rect">
            <a:avLst/>
          </a:prstGeom>
          <a:noFill/>
          <a:ln>
            <a:noFill/>
          </a:ln>
        </p:spPr>
      </p:pic>
      <p:pic>
        <p:nvPicPr>
          <p:cNvPr descr="Harvard Logo, symbol, meaning, history, PNG, brand" id="244" name="Google Shape;244;p21"/>
          <p:cNvPicPr preferRelativeResize="0"/>
          <p:nvPr/>
        </p:nvPicPr>
        <p:blipFill rotWithShape="1">
          <a:blip r:embed="rId8">
            <a:alphaModFix/>
          </a:blip>
          <a:srcRect b="0" l="0" r="0" t="0"/>
          <a:stretch/>
        </p:blipFill>
        <p:spPr>
          <a:xfrm>
            <a:off x="6559035" y="3912279"/>
            <a:ext cx="2095500" cy="1181100"/>
          </a:xfrm>
          <a:prstGeom prst="rect">
            <a:avLst/>
          </a:prstGeom>
          <a:noFill/>
          <a:ln>
            <a:noFill/>
          </a:ln>
        </p:spPr>
      </p:pic>
      <p:pic>
        <p:nvPicPr>
          <p:cNvPr descr="MIT Logo and symbol, meaning, history, PNG, brand" id="245" name="Google Shape;245;p21"/>
          <p:cNvPicPr preferRelativeResize="0"/>
          <p:nvPr/>
        </p:nvPicPr>
        <p:blipFill rotWithShape="1">
          <a:blip r:embed="rId9">
            <a:alphaModFix/>
          </a:blip>
          <a:srcRect b="0" l="0" r="0" t="0"/>
          <a:stretch/>
        </p:blipFill>
        <p:spPr>
          <a:xfrm>
            <a:off x="6812376" y="4910466"/>
            <a:ext cx="2133600" cy="1200150"/>
          </a:xfrm>
          <a:prstGeom prst="rect">
            <a:avLst/>
          </a:prstGeom>
          <a:noFill/>
          <a:ln>
            <a:noFill/>
          </a:ln>
        </p:spPr>
      </p:pic>
      <p:pic>
        <p:nvPicPr>
          <p:cNvPr descr="The Instagram logo: a history | Creative Bloq" id="246" name="Google Shape;246;p21"/>
          <p:cNvPicPr preferRelativeResize="0"/>
          <p:nvPr/>
        </p:nvPicPr>
        <p:blipFill rotWithShape="1">
          <a:blip r:embed="rId10">
            <a:alphaModFix/>
          </a:blip>
          <a:srcRect b="0" l="0" r="0" t="0"/>
          <a:stretch/>
        </p:blipFill>
        <p:spPr>
          <a:xfrm>
            <a:off x="3854138" y="4150142"/>
            <a:ext cx="1720368" cy="9688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Интерактивните упражнения </a:t>
            </a:r>
            <a:endParaRPr/>
          </a:p>
        </p:txBody>
      </p:sp>
      <p:sp>
        <p:nvSpPr>
          <p:cNvPr id="253" name="Google Shape;253;p22"/>
          <p:cNvSpPr txBox="1"/>
          <p:nvPr>
            <p:ph idx="1" type="body"/>
          </p:nvPr>
        </p:nvSpPr>
        <p:spPr>
          <a:xfrm>
            <a:off x="246856" y="943998"/>
            <a:ext cx="8650287" cy="50180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1. Учителят намира или създава подходящи задачи</a:t>
            </a:r>
            <a:endParaRPr/>
          </a:p>
          <a:p>
            <a:pPr indent="0" lvl="0" marL="0" rtl="0" algn="l">
              <a:lnSpc>
                <a:spcPct val="90000"/>
              </a:lnSpc>
              <a:spcBef>
                <a:spcPts val="1000"/>
              </a:spcBef>
              <a:spcAft>
                <a:spcPts val="0"/>
              </a:spcAft>
              <a:buSzPts val="2800"/>
              <a:buNone/>
            </a:pPr>
            <a:r>
              <a:rPr lang="en-US"/>
              <a:t>2. Прави задание за своите ученици</a:t>
            </a:r>
            <a:endParaRPr/>
          </a:p>
          <a:p>
            <a:pPr indent="0" lvl="0" marL="0" rtl="0" algn="l">
              <a:lnSpc>
                <a:spcPct val="90000"/>
              </a:lnSpc>
              <a:spcBef>
                <a:spcPts val="1000"/>
              </a:spcBef>
              <a:spcAft>
                <a:spcPts val="0"/>
              </a:spcAft>
              <a:buSzPts val="2800"/>
              <a:buNone/>
            </a:pPr>
            <a:r>
              <a:rPr lang="en-US"/>
              <a:t>3. Следи в реално време техния прогрес и резултати</a:t>
            </a:r>
            <a:endParaRPr/>
          </a:p>
          <a:p>
            <a:pPr indent="0" lvl="0" marL="0" rtl="0" algn="l">
              <a:lnSpc>
                <a:spcPct val="90000"/>
              </a:lnSpc>
              <a:spcBef>
                <a:spcPts val="1000"/>
              </a:spcBef>
              <a:spcAft>
                <a:spcPts val="0"/>
              </a:spcAft>
              <a:buSzPts val="2800"/>
              <a:buNone/>
            </a:pPr>
            <a:r>
              <a:rPr lang="en-US"/>
              <a:t>4. Помога и предава знания и умения на учениците</a:t>
            </a:r>
            <a:endParaRPr/>
          </a:p>
          <a:p>
            <a:pPr indent="0" lvl="0" marL="0" rtl="0" algn="l">
              <a:lnSpc>
                <a:spcPct val="90000"/>
              </a:lnSpc>
              <a:spcBef>
                <a:spcPts val="1000"/>
              </a:spcBef>
              <a:spcAft>
                <a:spcPts val="0"/>
              </a:spcAft>
              <a:buSzPts val="2800"/>
              <a:buNone/>
            </a:pPr>
            <a:r>
              <a:rPr lang="en-US"/>
              <a:t>5. Анализира резултатите, адаптира съдържанието</a:t>
            </a:r>
            <a:endParaRPr/>
          </a:p>
          <a:p>
            <a:pPr indent="0" lvl="0" marL="0" rtl="0" algn="l">
              <a:lnSpc>
                <a:spcPct val="90000"/>
              </a:lnSpc>
              <a:spcBef>
                <a:spcPts val="1000"/>
              </a:spcBef>
              <a:spcAft>
                <a:spcPts val="0"/>
              </a:spcAft>
              <a:buSzPts val="2800"/>
              <a:buNone/>
            </a:pPr>
            <a:r>
              <a:rPr lang="en-US"/>
              <a:t>	 и се връща на т.1</a:t>
            </a:r>
            <a:endParaRPr/>
          </a:p>
        </p:txBody>
      </p:sp>
      <p:sp>
        <p:nvSpPr>
          <p:cNvPr id="254" name="Google Shape;254;p22"/>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255" name="Google Shape;255;p22"/>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rPr lang="en-US"/>
              <a:t>Footer</a:t>
            </a:r>
            <a:endParaRPr/>
          </a:p>
        </p:txBody>
      </p:sp>
      <p:sp>
        <p:nvSpPr>
          <p:cNvPr id="256" name="Google Shape;256;p22"/>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pic>
        <p:nvPicPr>
          <p:cNvPr descr="GitHub Classroom" id="257" name="Google Shape;257;p22"/>
          <p:cNvPicPr preferRelativeResize="0"/>
          <p:nvPr/>
        </p:nvPicPr>
        <p:blipFill rotWithShape="1">
          <a:blip r:embed="rId3">
            <a:alphaModFix/>
          </a:blip>
          <a:srcRect b="0" l="0" r="0" t="0"/>
          <a:stretch/>
        </p:blipFill>
        <p:spPr>
          <a:xfrm>
            <a:off x="4071057" y="5221588"/>
            <a:ext cx="1692817" cy="890094"/>
          </a:xfrm>
          <a:prstGeom prst="rect">
            <a:avLst/>
          </a:prstGeom>
          <a:noFill/>
          <a:ln>
            <a:noFill/>
          </a:ln>
        </p:spPr>
      </p:pic>
      <p:pic>
        <p:nvPicPr>
          <p:cNvPr descr="Codecademy" id="258" name="Google Shape;258;p22"/>
          <p:cNvPicPr preferRelativeResize="0"/>
          <p:nvPr/>
        </p:nvPicPr>
        <p:blipFill rotWithShape="1">
          <a:blip r:embed="rId4">
            <a:alphaModFix/>
          </a:blip>
          <a:srcRect b="0" l="0" r="0" t="0"/>
          <a:stretch/>
        </p:blipFill>
        <p:spPr>
          <a:xfrm>
            <a:off x="2015521" y="5221588"/>
            <a:ext cx="1448253" cy="900468"/>
          </a:xfrm>
          <a:prstGeom prst="rect">
            <a:avLst/>
          </a:prstGeom>
          <a:noFill/>
          <a:ln>
            <a:noFill/>
          </a:ln>
        </p:spPr>
      </p:pic>
      <p:pic>
        <p:nvPicPr>
          <p:cNvPr descr="What do you think about the Coursera's logo? - Quora" id="259" name="Google Shape;259;p22"/>
          <p:cNvPicPr preferRelativeResize="0"/>
          <p:nvPr/>
        </p:nvPicPr>
        <p:blipFill rotWithShape="1">
          <a:blip r:embed="rId5">
            <a:alphaModFix/>
          </a:blip>
          <a:srcRect b="0" l="0" r="0" t="0"/>
          <a:stretch/>
        </p:blipFill>
        <p:spPr>
          <a:xfrm>
            <a:off x="357275" y="4953004"/>
            <a:ext cx="1257113" cy="1199971"/>
          </a:xfrm>
          <a:prstGeom prst="rect">
            <a:avLst/>
          </a:prstGeom>
          <a:noFill/>
          <a:ln>
            <a:noFill/>
          </a:ln>
        </p:spPr>
      </p:pic>
      <p:pic>
        <p:nvPicPr>
          <p:cNvPr id="260" name="Google Shape;260;p22"/>
          <p:cNvPicPr preferRelativeResize="0"/>
          <p:nvPr/>
        </p:nvPicPr>
        <p:blipFill rotWithShape="1">
          <a:blip r:embed="rId6">
            <a:alphaModFix/>
          </a:blip>
          <a:srcRect b="0" l="0" r="0" t="0"/>
          <a:stretch/>
        </p:blipFill>
        <p:spPr>
          <a:xfrm>
            <a:off x="4332165" y="4143547"/>
            <a:ext cx="927211" cy="913055"/>
          </a:xfrm>
          <a:prstGeom prst="rect">
            <a:avLst/>
          </a:prstGeom>
          <a:noFill/>
          <a:ln>
            <a:noFill/>
          </a:ln>
        </p:spPr>
      </p:pic>
      <p:pic>
        <p:nvPicPr>
          <p:cNvPr descr="Khan Academy full logo transparent PNG - StickPNG" id="261" name="Google Shape;261;p22"/>
          <p:cNvPicPr preferRelativeResize="0"/>
          <p:nvPr/>
        </p:nvPicPr>
        <p:blipFill rotWithShape="1">
          <a:blip r:embed="rId7">
            <a:alphaModFix/>
          </a:blip>
          <a:srcRect b="0" l="0" r="0" t="0"/>
          <a:stretch/>
        </p:blipFill>
        <p:spPr>
          <a:xfrm>
            <a:off x="7412019" y="3777836"/>
            <a:ext cx="1457325" cy="1457325"/>
          </a:xfrm>
          <a:prstGeom prst="rect">
            <a:avLst/>
          </a:prstGeom>
          <a:noFill/>
          <a:ln>
            <a:noFill/>
          </a:ln>
        </p:spPr>
      </p:pic>
      <p:pic>
        <p:nvPicPr>
          <p:cNvPr descr="Codio | London, United Kingdom" id="262" name="Google Shape;262;p22"/>
          <p:cNvPicPr preferRelativeResize="0"/>
          <p:nvPr/>
        </p:nvPicPr>
        <p:blipFill rotWithShape="1">
          <a:blip r:embed="rId8">
            <a:alphaModFix/>
          </a:blip>
          <a:srcRect b="0" l="0" r="0" t="0"/>
          <a:stretch/>
        </p:blipFill>
        <p:spPr>
          <a:xfrm>
            <a:off x="6245609" y="5308505"/>
            <a:ext cx="2175355" cy="844470"/>
          </a:xfrm>
          <a:prstGeom prst="rect">
            <a:avLst/>
          </a:prstGeom>
          <a:noFill/>
          <a:ln>
            <a:noFill/>
          </a:ln>
        </p:spPr>
      </p:pic>
      <p:pic>
        <p:nvPicPr>
          <p:cNvPr descr="CodeGrade" id="263" name="Google Shape;263;p22"/>
          <p:cNvPicPr preferRelativeResize="0"/>
          <p:nvPr/>
        </p:nvPicPr>
        <p:blipFill rotWithShape="1">
          <a:blip r:embed="rId9">
            <a:alphaModFix/>
          </a:blip>
          <a:srcRect b="0" l="0" r="0" t="0"/>
          <a:stretch/>
        </p:blipFill>
        <p:spPr>
          <a:xfrm>
            <a:off x="5915208" y="4067013"/>
            <a:ext cx="992313" cy="10661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ph idx="1" type="subTitle"/>
          </p:nvPr>
        </p:nvSpPr>
        <p:spPr>
          <a:xfrm>
            <a:off x="1072662" y="3347061"/>
            <a:ext cx="6858000" cy="1655762"/>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750"/>
              </a:spcBef>
              <a:spcAft>
                <a:spcPts val="0"/>
              </a:spcAft>
              <a:buClr>
                <a:schemeClr val="dk1"/>
              </a:buClr>
              <a:buSzPts val="3200"/>
              <a:buFont typeface="Arial"/>
              <a:buNone/>
            </a:pPr>
            <a:r>
              <a:t/>
            </a:r>
            <a:endParaRPr/>
          </a:p>
        </p:txBody>
      </p:sp>
      <p:sp>
        <p:nvSpPr>
          <p:cNvPr id="270" name="Google Shape;270;p23"/>
          <p:cNvSpPr txBox="1"/>
          <p:nvPr>
            <p:ph idx="2" type="body"/>
          </p:nvPr>
        </p:nvSpPr>
        <p:spPr>
          <a:xfrm>
            <a:off x="1072663" y="2097741"/>
            <a:ext cx="6858000" cy="1249320"/>
          </a:xfrm>
          <a:prstGeom prst="rect">
            <a:avLst/>
          </a:prstGeom>
          <a:noFill/>
          <a:ln>
            <a:noFill/>
          </a:ln>
        </p:spPr>
        <p:txBody>
          <a:bodyPr anchorCtr="0" anchor="t" bIns="91425" lIns="91425" spcFirstLastPara="1" rIns="91425" wrap="square" tIns="91425">
            <a:noAutofit/>
          </a:bodyPr>
          <a:lstStyle/>
          <a:p>
            <a:pPr indent="-228600" lvl="0" marL="457200" marR="0" rtl="0" algn="ctr">
              <a:lnSpc>
                <a:spcPct val="90000"/>
              </a:lnSpc>
              <a:spcBef>
                <a:spcPts val="750"/>
              </a:spcBef>
              <a:spcAft>
                <a:spcPts val="0"/>
              </a:spcAft>
              <a:buClr>
                <a:schemeClr val="accent2"/>
              </a:buClr>
              <a:buSzPts val="4500"/>
              <a:buFont typeface="Arial"/>
              <a:buNone/>
            </a:pPr>
            <a:r>
              <a:t/>
            </a:r>
            <a:endParaRPr/>
          </a:p>
        </p:txBody>
      </p:sp>
      <p:pic>
        <p:nvPicPr>
          <p:cNvPr id="271" name="Google Shape;271;p23"/>
          <p:cNvPicPr preferRelativeResize="0"/>
          <p:nvPr/>
        </p:nvPicPr>
        <p:blipFill rotWithShape="1">
          <a:blip r:embed="rId3">
            <a:alphaModFix/>
          </a:blip>
          <a:srcRect b="0" l="0" r="0" t="0"/>
          <a:stretch/>
        </p:blipFill>
        <p:spPr>
          <a:xfrm>
            <a:off x="0" y="1411706"/>
            <a:ext cx="9144000" cy="5422281"/>
          </a:xfrm>
          <a:prstGeom prst="rect">
            <a:avLst/>
          </a:prstGeom>
          <a:noFill/>
          <a:ln>
            <a:noFill/>
          </a:ln>
        </p:spPr>
      </p:pic>
      <p:sp>
        <p:nvSpPr>
          <p:cNvPr id="272" name="Google Shape;272;p23"/>
          <p:cNvSpPr txBox="1"/>
          <p:nvPr/>
        </p:nvSpPr>
        <p:spPr>
          <a:xfrm>
            <a:off x="0" y="162386"/>
            <a:ext cx="9144000" cy="1249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b="1" i="0" lang="en-US" sz="4400" u="none" cap="none" strike="noStrike">
                <a:solidFill>
                  <a:schemeClr val="accent2"/>
                </a:solidFill>
                <a:latin typeface="Calibri"/>
                <a:ea typeface="Calibri"/>
                <a:cs typeface="Calibri"/>
                <a:sym typeface="Calibri"/>
              </a:rPr>
              <a:t>От 8 551 курса, 250 имат каквито и да е coding exercises</a:t>
            </a:r>
            <a:endParaRPr b="1" i="0" sz="4400" u="none" cap="none" strike="noStrike">
              <a:solidFill>
                <a:schemeClr val="accent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txBox="1"/>
          <p:nvPr>
            <p:ph idx="1" type="body"/>
          </p:nvPr>
        </p:nvSpPr>
        <p:spPr>
          <a:xfrm>
            <a:off x="0" y="2097088"/>
            <a:ext cx="6858000" cy="1249362"/>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1. Учителят намира или създава подходящи задачи</a:t>
            </a:r>
            <a:endParaRPr/>
          </a:p>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2. Прави задание за своите ученици</a:t>
            </a:r>
            <a:endParaRPr/>
          </a:p>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3. Следи в реално време техния прогрес и резултати</a:t>
            </a:r>
            <a:endParaRPr/>
          </a:p>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4. Помога и предава знания и умения на учениците</a:t>
            </a:r>
            <a:endParaRPr/>
          </a:p>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5. Анализира резултатите, адаптира съдържанието</a:t>
            </a:r>
            <a:endParaRPr/>
          </a:p>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Calibri"/>
                <a:ea typeface="Calibri"/>
                <a:cs typeface="Calibri"/>
                <a:sym typeface="Calibri"/>
              </a:rPr>
              <a:t>	 и се връща на т.1</a:t>
            </a:r>
            <a:endParaRPr b="0" i="0" sz="1400" u="none" cap="none" strike="noStrike">
              <a:solidFill>
                <a:srgbClr val="000000"/>
              </a:solidFill>
              <a:latin typeface="Calibri"/>
              <a:ea typeface="Calibri"/>
              <a:cs typeface="Calibri"/>
              <a:sym typeface="Calibri"/>
            </a:endParaRPr>
          </a:p>
        </p:txBody>
      </p:sp>
      <p:pic>
        <p:nvPicPr>
          <p:cNvPr id="279" name="Google Shape;279;p24"/>
          <p:cNvPicPr preferRelativeResize="0"/>
          <p:nvPr/>
        </p:nvPicPr>
        <p:blipFill rotWithShape="1">
          <a:blip r:embed="rId3">
            <a:alphaModFix/>
          </a:blip>
          <a:srcRect b="0" l="0" r="0" t="0"/>
          <a:stretch/>
        </p:blipFill>
        <p:spPr>
          <a:xfrm>
            <a:off x="0" y="966787"/>
            <a:ext cx="9144000" cy="4924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5"/>
          <p:cNvSpPr txBox="1"/>
          <p:nvPr>
            <p:ph idx="2" type="body"/>
          </p:nvPr>
        </p:nvSpPr>
        <p:spPr>
          <a:xfrm>
            <a:off x="1495976" y="1728157"/>
            <a:ext cx="6858000" cy="1249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Нека видим демо на един нов продукт, разработван изцяло в България</a:t>
            </a:r>
            <a:endParaRPr sz="4400"/>
          </a:p>
        </p:txBody>
      </p:sp>
      <p:pic>
        <p:nvPicPr>
          <p:cNvPr id="285" name="Google Shape;285;p25"/>
          <p:cNvPicPr preferRelativeResize="0"/>
          <p:nvPr/>
        </p:nvPicPr>
        <p:blipFill rotWithShape="1">
          <a:blip r:embed="rId3">
            <a:alphaModFix/>
          </a:blip>
          <a:srcRect b="0" l="0" r="0" t="0"/>
          <a:stretch/>
        </p:blipFill>
        <p:spPr>
          <a:xfrm rot="322812">
            <a:off x="-530253" y="3447918"/>
            <a:ext cx="3810008" cy="3810008"/>
          </a:xfrm>
          <a:prstGeom prst="rect">
            <a:avLst/>
          </a:prstGeom>
          <a:noFill/>
          <a:ln>
            <a:noFill/>
          </a:ln>
        </p:spPr>
      </p:pic>
      <p:sp>
        <p:nvSpPr>
          <p:cNvPr id="286" name="Google Shape;286;p25"/>
          <p:cNvSpPr txBox="1"/>
          <p:nvPr/>
        </p:nvSpPr>
        <p:spPr>
          <a:xfrm>
            <a:off x="1495976" y="4061684"/>
            <a:ext cx="7039619" cy="1058753"/>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rPr b="0" i="0" lang="en-US" sz="3200" u="none" cap="none" strike="noStrike">
                <a:solidFill>
                  <a:srgbClr val="000000"/>
                </a:solidFill>
                <a:latin typeface="Calibri"/>
                <a:ea typeface="Calibri"/>
                <a:cs typeface="Calibri"/>
                <a:sym typeface="Calibri"/>
              </a:rPr>
              <a:t>Abies.io</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247089" y="12494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ABIES</a:t>
            </a:r>
            <a:endParaRPr/>
          </a:p>
        </p:txBody>
      </p:sp>
      <p:sp>
        <p:nvSpPr>
          <p:cNvPr id="293" name="Google Shape;293;p26"/>
          <p:cNvSpPr txBox="1"/>
          <p:nvPr>
            <p:ph idx="1" type="body"/>
          </p:nvPr>
        </p:nvSpPr>
        <p:spPr>
          <a:xfrm>
            <a:off x="264862" y="865647"/>
            <a:ext cx="7340424" cy="51441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Име: Род (биологична таксономия) – ЕЛА, вечнозелено иглолистно дърво сем. Борови</a:t>
            </a:r>
            <a:endParaRPr/>
          </a:p>
          <a:p>
            <a:pPr indent="0" lvl="0" marL="0" rtl="0" algn="l">
              <a:lnSpc>
                <a:spcPct val="90000"/>
              </a:lnSpc>
              <a:spcBef>
                <a:spcPts val="1000"/>
              </a:spcBef>
              <a:spcAft>
                <a:spcPts val="0"/>
              </a:spcAft>
              <a:buSzPts val="2800"/>
              <a:buNone/>
            </a:pPr>
            <a:r>
              <a:rPr lang="en-US"/>
              <a:t>Етимологията на името говори за два вероятни корена:</a:t>
            </a:r>
            <a:endParaRPr/>
          </a:p>
          <a:p>
            <a:pPr indent="-457200" lvl="0" marL="457200" rtl="0" algn="l">
              <a:lnSpc>
                <a:spcPct val="90000"/>
              </a:lnSpc>
              <a:spcBef>
                <a:spcPts val="1000"/>
              </a:spcBef>
              <a:spcAft>
                <a:spcPts val="0"/>
              </a:spcAft>
              <a:buClr>
                <a:schemeClr val="accent2"/>
              </a:buClr>
              <a:buSzPts val="2800"/>
              <a:buFont typeface="Noto Sans Symbols"/>
              <a:buChar char="▪"/>
            </a:pPr>
            <a:r>
              <a:rPr lang="en-US"/>
              <a:t> „отивам много далеч“(латински) </a:t>
            </a:r>
            <a:endParaRPr/>
          </a:p>
          <a:p>
            <a:pPr indent="-457200" lvl="0" marL="457200" rtl="0" algn="l">
              <a:lnSpc>
                <a:spcPct val="90000"/>
              </a:lnSpc>
              <a:spcBef>
                <a:spcPts val="1000"/>
              </a:spcBef>
              <a:spcAft>
                <a:spcPts val="0"/>
              </a:spcAft>
              <a:buClr>
                <a:schemeClr val="accent2"/>
              </a:buClr>
              <a:buSzPts val="2800"/>
              <a:buFont typeface="Noto Sans Symbols"/>
              <a:buChar char="▪"/>
            </a:pPr>
            <a:r>
              <a:rPr lang="en-US"/>
              <a:t>„</a:t>
            </a:r>
            <a:r>
              <a:rPr lang="en-US"/>
              <a:t>живее</a:t>
            </a:r>
            <a:r>
              <a:rPr lang="en-US"/>
              <a:t> дълго / устойчив“ (гръцки)</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Abies.io - Система от софтуерни инструменти, разработени за да подпомогнат работата на учителите по информатика и да оптимизират учебния процес</a:t>
            </a:r>
            <a:endParaRPr/>
          </a:p>
        </p:txBody>
      </p:sp>
      <p:sp>
        <p:nvSpPr>
          <p:cNvPr id="294" name="Google Shape;294;p26"/>
          <p:cNvSpPr txBox="1"/>
          <p:nvPr>
            <p:ph idx="2" type="body"/>
          </p:nvPr>
        </p:nvSpPr>
        <p:spPr>
          <a:xfrm>
            <a:off x="7623059" y="1207288"/>
            <a:ext cx="1366837" cy="2270125"/>
          </a:xfrm>
          <a:prstGeom prst="rect">
            <a:avLst/>
          </a:prstGeom>
          <a:solidFill>
            <a:schemeClr val="accent2"/>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200"/>
              <a:buNone/>
            </a:pPr>
            <a:r>
              <a:rPr lang="en-US"/>
              <a:t>Повече детайли за продукта</a:t>
            </a:r>
            <a:endParaRPr/>
          </a:p>
          <a:p>
            <a:pPr indent="0" lvl="0" marL="0" rtl="0" algn="ctr">
              <a:lnSpc>
                <a:spcPct val="90000"/>
              </a:lnSpc>
              <a:spcBef>
                <a:spcPts val="1000"/>
              </a:spcBef>
              <a:spcAft>
                <a:spcPts val="0"/>
              </a:spcAft>
              <a:buSzPts val="1200"/>
              <a:buNone/>
            </a:pPr>
            <a:r>
              <a:t/>
            </a:r>
            <a:endParaRPr/>
          </a:p>
          <a:p>
            <a:pPr indent="0" lvl="0" marL="0" rtl="0" algn="ctr">
              <a:lnSpc>
                <a:spcPct val="90000"/>
              </a:lnSpc>
              <a:spcBef>
                <a:spcPts val="1000"/>
              </a:spcBef>
              <a:spcAft>
                <a:spcPts val="0"/>
              </a:spcAft>
              <a:buSzPts val="1200"/>
              <a:buNone/>
            </a:pPr>
            <a:r>
              <a:rPr lang="en-US"/>
              <a:t>Hа нашия уебсайт   </a:t>
            </a:r>
            <a:r>
              <a:rPr lang="en-US" u="sng">
                <a:solidFill>
                  <a:schemeClr val="hlink"/>
                </a:solidFill>
                <a:hlinkClick r:id="rId3"/>
              </a:rPr>
              <a:t>https://abies.io</a:t>
            </a:r>
            <a:endParaRPr/>
          </a:p>
          <a:p>
            <a:pPr indent="0" lvl="0" marL="0" rtl="0" algn="ctr">
              <a:lnSpc>
                <a:spcPct val="90000"/>
              </a:lnSpc>
              <a:spcBef>
                <a:spcPts val="1000"/>
              </a:spcBef>
              <a:spcAft>
                <a:spcPts val="0"/>
              </a:spcAft>
              <a:buSzPts val="1200"/>
              <a:buNone/>
            </a:pPr>
            <a:r>
              <a:rPr lang="en-US"/>
              <a:t>Свалете брошура </a:t>
            </a:r>
            <a:r>
              <a:rPr lang="en-US" u="sng">
                <a:solidFill>
                  <a:schemeClr val="hlink"/>
                </a:solidFill>
                <a:hlinkClick r:id="rId4"/>
              </a:rPr>
              <a:t>abies.io/brochure</a:t>
            </a:r>
            <a:endParaRPr/>
          </a:p>
          <a:p>
            <a:pPr indent="0" lvl="0" marL="0" rtl="0" algn="ctr">
              <a:lnSpc>
                <a:spcPct val="90000"/>
              </a:lnSpc>
              <a:spcBef>
                <a:spcPts val="1000"/>
              </a:spcBef>
              <a:spcAft>
                <a:spcPts val="0"/>
              </a:spcAft>
              <a:buSzPts val="1200"/>
              <a:buNone/>
            </a:pPr>
            <a:r>
              <a:rPr lang="en-US"/>
              <a:t>Гледайте демо </a:t>
            </a:r>
            <a:r>
              <a:rPr lang="en-US" u="sng">
                <a:solidFill>
                  <a:schemeClr val="hlink"/>
                </a:solidFill>
                <a:hlinkClick r:id="rId5"/>
              </a:rPr>
              <a:t>abies.io/demo</a:t>
            </a:r>
            <a:endParaRPr/>
          </a:p>
        </p:txBody>
      </p:sp>
      <p:sp>
        <p:nvSpPr>
          <p:cNvPr id="295" name="Google Shape;295;p26"/>
          <p:cNvSpPr txBox="1"/>
          <p:nvPr>
            <p:ph idx="3" type="body"/>
          </p:nvPr>
        </p:nvSpPr>
        <p:spPr>
          <a:xfrm>
            <a:off x="7629365" y="3819054"/>
            <a:ext cx="1366837" cy="1662523"/>
          </a:xfrm>
          <a:prstGeom prst="rect">
            <a:avLst/>
          </a:prstGeom>
          <a:solidFill>
            <a:schemeClr val="accent3"/>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200"/>
              <a:buNone/>
            </a:pPr>
            <a:r>
              <a:rPr lang="en-US"/>
              <a:t>Подобрява ангажираността и мотивацията на учениците </a:t>
            </a:r>
            <a:endParaRPr/>
          </a:p>
        </p:txBody>
      </p:sp>
      <p:sp>
        <p:nvSpPr>
          <p:cNvPr id="296" name="Google Shape;296;p26"/>
          <p:cNvSpPr txBox="1"/>
          <p:nvPr/>
        </p:nvSpPr>
        <p:spPr>
          <a:xfrm>
            <a:off x="7554835" y="6436911"/>
            <a:ext cx="939879" cy="4516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2"/>
              </a:buClr>
              <a:buSzPts val="1000"/>
              <a:buFont typeface="Noto Sans Symbols"/>
              <a:buNone/>
            </a:pPr>
            <a:r>
              <a:rPr b="0" i="0" lang="en-US" sz="1000" u="none" cap="none" strike="noStrike">
                <a:solidFill>
                  <a:schemeClr val="dk1"/>
                </a:solidFill>
                <a:latin typeface="Calibri"/>
                <a:ea typeface="Calibri"/>
                <a:cs typeface="Calibri"/>
                <a:sym typeface="Calibri"/>
              </a:rPr>
              <a:t>Sept 2023</a:t>
            </a:r>
            <a:endParaRPr/>
          </a:p>
        </p:txBody>
      </p:sp>
      <p:sp>
        <p:nvSpPr>
          <p:cNvPr id="297" name="Google Shape;297;p26"/>
          <p:cNvSpPr txBox="1"/>
          <p:nvPr/>
        </p:nvSpPr>
        <p:spPr>
          <a:xfrm>
            <a:off x="8406428" y="6432331"/>
            <a:ext cx="673026" cy="432768"/>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1000"/>
              <a:buFont typeface="Noto Sans Symbols"/>
              <a:buNone/>
            </a:pPr>
            <a:fld id="{00000000-1234-1234-1234-123412341234}" type="slidenum">
              <a:rPr b="0" i="0" lang="en-US" sz="1000" u="none" cap="none" strike="noStrike">
                <a:solidFill>
                  <a:schemeClr val="dk1"/>
                </a:solidFill>
                <a:latin typeface="Calibri"/>
                <a:ea typeface="Calibri"/>
                <a:cs typeface="Calibri"/>
                <a:sym typeface="Calibri"/>
              </a:rPr>
              <a:t>‹#›</a:t>
            </a:fld>
            <a:r>
              <a:rPr b="0" i="0" lang="en-US" sz="1000" u="none" cap="none" strike="noStrike">
                <a:solidFill>
                  <a:schemeClr val="dk1"/>
                </a:solidFill>
                <a:latin typeface="Calibri"/>
                <a:ea typeface="Calibri"/>
                <a:cs typeface="Calibri"/>
                <a:sym typeface="Calibri"/>
              </a:rPr>
              <a:t> of 40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7"/>
          <p:cNvSpPr txBox="1"/>
          <p:nvPr>
            <p:ph idx="2" type="body"/>
          </p:nvPr>
        </p:nvSpPr>
        <p:spPr>
          <a:xfrm>
            <a:off x="1092380" y="2179680"/>
            <a:ext cx="6858000" cy="1249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А как се намесва Изкуственият Интелект?</a:t>
            </a:r>
            <a:endParaRPr sz="4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ChatGPT</a:t>
            </a:r>
            <a:endParaRPr/>
          </a:p>
        </p:txBody>
      </p:sp>
      <p:sp>
        <p:nvSpPr>
          <p:cNvPr id="309" name="Google Shape;309;p28"/>
          <p:cNvSpPr txBox="1"/>
          <p:nvPr>
            <p:ph idx="1" type="body"/>
          </p:nvPr>
        </p:nvSpPr>
        <p:spPr>
          <a:xfrm>
            <a:off x="252413" y="1000125"/>
            <a:ext cx="8650287" cy="50180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За да намерят информация</a:t>
            </a:r>
            <a:endParaRPr/>
          </a:p>
          <a:p>
            <a:pPr indent="-228600" lvl="0" marL="228600" rtl="0" algn="l">
              <a:lnSpc>
                <a:spcPct val="90000"/>
              </a:lnSpc>
              <a:spcBef>
                <a:spcPts val="1000"/>
              </a:spcBef>
              <a:spcAft>
                <a:spcPts val="0"/>
              </a:spcAft>
              <a:buSzPts val="2800"/>
              <a:buChar char="⮚"/>
            </a:pPr>
            <a:r>
              <a:rPr lang="en-US"/>
              <a:t>За да си напишат домашното или не съвсем</a:t>
            </a:r>
            <a:endParaRPr/>
          </a:p>
        </p:txBody>
      </p:sp>
      <p:pic>
        <p:nvPicPr>
          <p:cNvPr id="310" name="Google Shape;310;p28"/>
          <p:cNvPicPr preferRelativeResize="0"/>
          <p:nvPr/>
        </p:nvPicPr>
        <p:blipFill rotWithShape="1">
          <a:blip r:embed="rId3">
            <a:alphaModFix/>
          </a:blip>
          <a:srcRect b="0" l="0" r="0" t="0"/>
          <a:stretch/>
        </p:blipFill>
        <p:spPr>
          <a:xfrm>
            <a:off x="357357" y="2225694"/>
            <a:ext cx="6824398" cy="3520278"/>
          </a:xfrm>
          <a:prstGeom prst="rect">
            <a:avLst/>
          </a:prstGeom>
          <a:noFill/>
          <a:ln>
            <a:noFill/>
          </a:ln>
        </p:spPr>
      </p:pic>
      <p:sp>
        <p:nvSpPr>
          <p:cNvPr id="311" name="Google Shape;311;p28"/>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312" name="Google Shape;312;p28"/>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ph idx="2" type="body"/>
          </p:nvPr>
        </p:nvSpPr>
        <p:spPr>
          <a:xfrm>
            <a:off x="1230403" y="2412331"/>
            <a:ext cx="6858000" cy="12493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A на работа ChatGPT ли ще ти пише задачата?</a:t>
            </a:r>
            <a:endParaRPr sz="4400"/>
          </a:p>
        </p:txBody>
      </p:sp>
      <p:sp>
        <p:nvSpPr>
          <p:cNvPr id="318" name="Google Shape;318;p29"/>
          <p:cNvSpPr txBox="1"/>
          <p:nvPr/>
        </p:nvSpPr>
        <p:spPr>
          <a:xfrm>
            <a:off x="1048784" y="4418520"/>
            <a:ext cx="7039619" cy="791835"/>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rPr b="0" i="0" lang="en-US" sz="3200" u="none" cap="none" strike="noStrike">
                <a:solidFill>
                  <a:srgbClr val="000000"/>
                </a:solidFill>
                <a:latin typeface="Calibri"/>
                <a:ea typeface="Calibri"/>
                <a:cs typeface="Calibri"/>
                <a:sym typeface="Calibri"/>
              </a:rPr>
              <a:t>Всъщност: Да</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Различните обучаеми</a:t>
            </a:r>
            <a:endParaRPr/>
          </a:p>
        </p:txBody>
      </p:sp>
      <p:sp>
        <p:nvSpPr>
          <p:cNvPr id="79" name="Google Shape;79;p3"/>
          <p:cNvSpPr txBox="1"/>
          <p:nvPr>
            <p:ph idx="1" type="body"/>
          </p:nvPr>
        </p:nvSpPr>
        <p:spPr>
          <a:xfrm>
            <a:off x="252131" y="1017379"/>
            <a:ext cx="8650287" cy="50180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Общоприета теория за поколенията. Светът се променя и променя хората, които променят света:</a:t>
            </a:r>
            <a:endParaRPr/>
          </a:p>
          <a:p>
            <a:pPr indent="-228600" lvl="0" marL="228600" rtl="0" algn="l">
              <a:lnSpc>
                <a:spcPct val="90000"/>
              </a:lnSpc>
              <a:spcBef>
                <a:spcPts val="1000"/>
              </a:spcBef>
              <a:spcAft>
                <a:spcPts val="0"/>
              </a:spcAft>
              <a:buSzPts val="2800"/>
              <a:buChar char="⮚"/>
            </a:pPr>
            <a:r>
              <a:rPr lang="en-US"/>
              <a:t>Технологиите</a:t>
            </a:r>
            <a:endParaRPr/>
          </a:p>
          <a:p>
            <a:pPr indent="-228600" lvl="0" marL="228600" rtl="0" algn="l">
              <a:lnSpc>
                <a:spcPct val="90000"/>
              </a:lnSpc>
              <a:spcBef>
                <a:spcPts val="1000"/>
              </a:spcBef>
              <a:spcAft>
                <a:spcPts val="0"/>
              </a:spcAft>
              <a:buSzPts val="2800"/>
              <a:buChar char="⮚"/>
            </a:pPr>
            <a:r>
              <a:rPr lang="en-US"/>
              <a:t>Икономиката</a:t>
            </a:r>
            <a:endParaRPr/>
          </a:p>
          <a:p>
            <a:pPr indent="-228600" lvl="0" marL="228600" rtl="0" algn="l">
              <a:lnSpc>
                <a:spcPct val="90000"/>
              </a:lnSpc>
              <a:spcBef>
                <a:spcPts val="1000"/>
              </a:spcBef>
              <a:spcAft>
                <a:spcPts val="0"/>
              </a:spcAft>
              <a:buSzPts val="2800"/>
              <a:buChar char="⮚"/>
            </a:pPr>
            <a:r>
              <a:rPr lang="en-US"/>
              <a:t>Родители и родителска философия</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Всяко поколение има своите особености и нужди, за да получи оптимални резултати </a:t>
            </a:r>
            <a:endParaRPr/>
          </a:p>
        </p:txBody>
      </p:sp>
      <p:sp>
        <p:nvSpPr>
          <p:cNvPr id="80" name="Google Shape;80;p3"/>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81" name="Google Shape;81;p3"/>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rPr lang="en-US"/>
              <a:t>Footer</a:t>
            </a:r>
            <a:endParaRPr/>
          </a:p>
        </p:txBody>
      </p:sp>
      <p:sp>
        <p:nvSpPr>
          <p:cNvPr id="82" name="Google Shape;82;p3"/>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
        <p:nvSpPr>
          <p:cNvPr id="83" name="Google Shape;83;p3"/>
          <p:cNvSpPr txBox="1"/>
          <p:nvPr/>
        </p:nvSpPr>
        <p:spPr>
          <a:xfrm>
            <a:off x="2138500" y="5081360"/>
            <a:ext cx="6480456" cy="95410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2800" u="none" cap="none" strike="noStrike">
                <a:solidFill>
                  <a:schemeClr val="lt1"/>
                </a:solidFill>
                <a:latin typeface="Calibri"/>
                <a:ea typeface="Calibri"/>
                <a:cs typeface="Calibri"/>
                <a:sym typeface="Calibri"/>
              </a:rPr>
              <a:t>"Времето е в нас и ние сме във времето"</a:t>
            </a:r>
            <a:endParaRPr b="0" i="0" sz="2800" u="none" cap="none" strike="noStrike">
              <a:solidFill>
                <a:schemeClr val="lt1"/>
              </a:solidFill>
              <a:latin typeface="Calibri"/>
              <a:ea typeface="Calibri"/>
              <a:cs typeface="Calibri"/>
              <a:sym typeface="Calibri"/>
            </a:endParaRPr>
          </a:p>
          <a:p>
            <a:pPr indent="0" lvl="0" marL="0" marR="0" rtl="0" algn="r">
              <a:lnSpc>
                <a:spcPct val="100000"/>
              </a:lnSpc>
              <a:spcBef>
                <a:spcPts val="0"/>
              </a:spcBef>
              <a:spcAft>
                <a:spcPts val="0"/>
              </a:spcAft>
              <a:buNone/>
            </a:pPr>
            <a:r>
              <a:rPr b="0" i="0" lang="en-US" sz="2800" u="none" cap="none" strike="noStrike">
                <a:solidFill>
                  <a:schemeClr val="lt1"/>
                </a:solidFill>
                <a:latin typeface="Calibri"/>
                <a:ea typeface="Calibri"/>
                <a:cs typeface="Calibri"/>
                <a:sym typeface="Calibri"/>
              </a:rPr>
              <a:t>В. Левски</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0"/>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0" lang="en-US" sz="3959" u="none" cap="none" strike="noStrike">
                <a:solidFill>
                  <a:schemeClr val="dk1"/>
                </a:solidFill>
              </a:rPr>
              <a:t>Благодарим за вниманието</a:t>
            </a:r>
            <a:endParaRPr b="0" i="0" sz="3959" u="none" cap="none" strike="noStrike">
              <a:solidFill>
                <a:schemeClr val="dk1"/>
              </a:solidFill>
            </a:endParaRPr>
          </a:p>
        </p:txBody>
      </p:sp>
      <p:sp>
        <p:nvSpPr>
          <p:cNvPr id="325" name="Google Shape;325;p30"/>
          <p:cNvSpPr txBox="1"/>
          <p:nvPr>
            <p:ph idx="10" type="dt"/>
          </p:nvPr>
        </p:nvSpPr>
        <p:spPr>
          <a:xfrm>
            <a:off x="7567372" y="6355070"/>
            <a:ext cx="913652"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r>
              <a:rPr lang="en-US" sz="1200">
                <a:solidFill>
                  <a:srgbClr val="000000"/>
                </a:solidFill>
              </a:rPr>
              <a:t>Sept 2023</a:t>
            </a:r>
            <a:endParaRPr b="0" i="0" sz="1000" u="none" cap="none" strike="noStrike">
              <a:solidFill>
                <a:srgbClr val="000000"/>
              </a:solidFill>
            </a:endParaRPr>
          </a:p>
        </p:txBody>
      </p:sp>
      <p:sp>
        <p:nvSpPr>
          <p:cNvPr id="326" name="Google Shape;326;p30"/>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lang="en-US" sz="1000">
                <a:solidFill>
                  <a:schemeClr val="dk1"/>
                </a:solidFill>
                <a:latin typeface="Calibri"/>
                <a:ea typeface="Calibri"/>
                <a:cs typeface="Calibri"/>
                <a:sym typeface="Calibri"/>
              </a:rPr>
              <a:t>‹#›</a:t>
            </a:fld>
            <a:r>
              <a:rPr lang="en-US" sz="1000">
                <a:solidFill>
                  <a:schemeClr val="dk1"/>
                </a:solidFill>
                <a:latin typeface="Calibri"/>
                <a:ea typeface="Calibri"/>
                <a:cs typeface="Calibri"/>
                <a:sym typeface="Calibri"/>
              </a:rPr>
              <a:t> of </a:t>
            </a:r>
            <a:r>
              <a:rPr lang="en-US">
                <a:solidFill>
                  <a:schemeClr val="dk1"/>
                </a:solidFill>
                <a:latin typeface="Calibri"/>
                <a:ea typeface="Calibri"/>
                <a:cs typeface="Calibri"/>
                <a:sym typeface="Calibri"/>
              </a:rPr>
              <a:t>30</a:t>
            </a:r>
            <a:endParaRPr sz="1000">
              <a:solidFill>
                <a:schemeClr val="dk1"/>
              </a:solidFill>
              <a:latin typeface="Calibri"/>
              <a:ea typeface="Calibri"/>
              <a:cs typeface="Calibri"/>
              <a:sym typeface="Calibri"/>
            </a:endParaRPr>
          </a:p>
        </p:txBody>
      </p:sp>
      <p:pic>
        <p:nvPicPr>
          <p:cNvPr id="327" name="Google Shape;327;p30"/>
          <p:cNvPicPr preferRelativeResize="0"/>
          <p:nvPr/>
        </p:nvPicPr>
        <p:blipFill rotWithShape="1">
          <a:blip r:embed="rId3">
            <a:alphaModFix/>
          </a:blip>
          <a:srcRect b="0" l="0" r="0" t="0"/>
          <a:stretch/>
        </p:blipFill>
        <p:spPr>
          <a:xfrm>
            <a:off x="813328" y="799056"/>
            <a:ext cx="7822466" cy="5377377"/>
          </a:xfrm>
          <a:prstGeom prst="rect">
            <a:avLst/>
          </a:prstGeom>
          <a:noFill/>
          <a:ln>
            <a:noFill/>
          </a:ln>
        </p:spPr>
      </p:pic>
      <p:sp>
        <p:nvSpPr>
          <p:cNvPr id="328" name="Google Shape;328;p30"/>
          <p:cNvSpPr txBox="1"/>
          <p:nvPr/>
        </p:nvSpPr>
        <p:spPr>
          <a:xfrm>
            <a:off x="392226" y="4555815"/>
            <a:ext cx="7938446" cy="12493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Noto Sans Symbols"/>
              <a:buNone/>
            </a:pPr>
            <a:r>
              <a:rPr b="0" i="0" lang="en-US" sz="2800" u="none" cap="none" strike="noStrike">
                <a:solidFill>
                  <a:schemeClr val="dk1"/>
                </a:solidFill>
                <a:latin typeface="Calibri"/>
                <a:ea typeface="Calibri"/>
                <a:cs typeface="Calibri"/>
                <a:sym typeface="Calibri"/>
              </a:rPr>
              <a:t>Да обсъдим още нещо?</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2324"/>
              </a:buClr>
              <a:buSzPts val="4400"/>
              <a:buFont typeface="Calibri"/>
              <a:buNone/>
            </a:pPr>
            <a:r>
              <a:rPr lang="en-US">
                <a:solidFill>
                  <a:srgbClr val="212324"/>
                </a:solidFill>
              </a:rPr>
              <a:t>Теория за поколенията</a:t>
            </a:r>
            <a:endParaRPr b="0" i="0" sz="4400" u="none" cap="none" strike="noStrike">
              <a:solidFill>
                <a:schemeClr val="dk1"/>
              </a:solidFill>
            </a:endParaRPr>
          </a:p>
        </p:txBody>
      </p:sp>
      <p:sp>
        <p:nvSpPr>
          <p:cNvPr id="89" name="Google Shape;89;p4"/>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90" name="Google Shape;90;p4"/>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
        <p:nvSpPr>
          <p:cNvPr id="91" name="Google Shape;91;p4"/>
          <p:cNvSpPr txBox="1"/>
          <p:nvPr>
            <p:ph idx="1" type="body"/>
          </p:nvPr>
        </p:nvSpPr>
        <p:spPr>
          <a:xfrm>
            <a:off x="252413" y="1000125"/>
            <a:ext cx="8650287" cy="50180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400"/>
              <a:buNone/>
            </a:pPr>
            <a:r>
              <a:t/>
            </a:r>
            <a:endParaRPr sz="2400"/>
          </a:p>
          <a:p>
            <a:pPr indent="0" lvl="0" marL="0" marR="0" rtl="0" algn="l">
              <a:lnSpc>
                <a:spcPct val="90000"/>
              </a:lnSpc>
              <a:spcBef>
                <a:spcPts val="0"/>
              </a:spcBef>
              <a:spcAft>
                <a:spcPts val="0"/>
              </a:spcAft>
              <a:buSzPts val="2400"/>
              <a:buNone/>
            </a:pPr>
            <a:r>
              <a:t/>
            </a:r>
            <a:endParaRPr sz="2400"/>
          </a:p>
          <a:p>
            <a:pPr indent="0" lvl="0" marL="0" marR="0" rtl="0" algn="l">
              <a:lnSpc>
                <a:spcPct val="90000"/>
              </a:lnSpc>
              <a:spcBef>
                <a:spcPts val="0"/>
              </a:spcBef>
              <a:spcAft>
                <a:spcPts val="0"/>
              </a:spcAft>
              <a:buSzPts val="2400"/>
              <a:buNone/>
            </a:pPr>
            <a:r>
              <a:t/>
            </a:r>
            <a:endParaRPr sz="2400"/>
          </a:p>
          <a:p>
            <a:pPr indent="0" lvl="0" marL="0" marR="0" rtl="0" algn="l">
              <a:lnSpc>
                <a:spcPct val="90000"/>
              </a:lnSpc>
              <a:spcBef>
                <a:spcPts val="0"/>
              </a:spcBef>
              <a:spcAft>
                <a:spcPts val="0"/>
              </a:spcAft>
              <a:buSzPts val="2400"/>
              <a:buNone/>
            </a:pPr>
            <a:r>
              <a:t/>
            </a:r>
            <a:endParaRPr sz="2400"/>
          </a:p>
        </p:txBody>
      </p:sp>
      <p:graphicFrame>
        <p:nvGraphicFramePr>
          <p:cNvPr id="92" name="Google Shape;92;p4"/>
          <p:cNvGraphicFramePr/>
          <p:nvPr/>
        </p:nvGraphicFramePr>
        <p:xfrm>
          <a:off x="252131" y="839097"/>
          <a:ext cx="3000000" cy="3000000"/>
        </p:xfrm>
        <a:graphic>
          <a:graphicData uri="http://schemas.openxmlformats.org/drawingml/2006/table">
            <a:tbl>
              <a:tblPr bandRow="1" firstRow="1">
                <a:noFill/>
                <a:tableStyleId>{C6116310-1E9E-4D5C-9E36-1DEB0FEBF2C9}</a:tableStyleId>
              </a:tblPr>
              <a:tblGrid>
                <a:gridCol w="1168825"/>
                <a:gridCol w="1000675"/>
                <a:gridCol w="2989125"/>
                <a:gridCol w="3532450"/>
              </a:tblGrid>
              <a:tr h="467500">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Набор</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Събития</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r>
              <a:tr h="1570025">
                <a:tc>
                  <a:txBody>
                    <a:bodyPr/>
                    <a:lstStyle/>
                    <a:p>
                      <a:pPr indent="0" lvl="0" marL="0" marR="0" rtl="0" algn="l">
                        <a:spcBef>
                          <a:spcPts val="0"/>
                        </a:spcBef>
                        <a:spcAft>
                          <a:spcPts val="0"/>
                        </a:spcAft>
                        <a:buNone/>
                      </a:pPr>
                      <a:r>
                        <a:rPr lang="en-US" sz="1600">
                          <a:latin typeface="Calibri"/>
                          <a:ea typeface="Calibri"/>
                          <a:cs typeface="Calibri"/>
                          <a:sym typeface="Calibri"/>
                        </a:rPr>
                        <a:t>X</a:t>
                      </a:r>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родени от 1965 до 1980</a:t>
                      </a:r>
                      <a:endParaRPr/>
                    </a:p>
                  </a:txBody>
                  <a:tcPr marT="45725" marB="45725" marR="91450" marL="91450"/>
                </a:tc>
                <a:tc>
                  <a:txBody>
                    <a:bodyPr/>
                    <a:lstStyle/>
                    <a:p>
                      <a:pPr indent="0" lvl="0" marL="0" marR="0" rtl="0" algn="l">
                        <a:spcBef>
                          <a:spcPts val="0"/>
                        </a:spcBef>
                        <a:spcAft>
                          <a:spcPts val="0"/>
                        </a:spcAft>
                        <a:buNone/>
                      </a:pPr>
                      <a:r>
                        <a:rPr b="0" i="0" lang="en-US" sz="1600">
                          <a:solidFill>
                            <a:schemeClr val="dk1"/>
                          </a:solidFill>
                          <a:latin typeface="Calibri"/>
                          <a:ea typeface="Calibri"/>
                          <a:cs typeface="Calibri"/>
                          <a:sym typeface="Calibri"/>
                        </a:rPr>
                        <a:t>разпадането на социалистическата система,</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икономически кризи, фалит на банки, финансови пирамиди</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присъединяване към ЕС и НАТО</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глобализация на икономиката</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Силно изразена идентичност и индивидуалност, самостоятелни, Прагматични, ефикасни, независими</a:t>
                      </a:r>
                      <a:endParaRPr/>
                    </a:p>
                    <a:p>
                      <a:pPr indent="0" lvl="0" marL="0" marR="0" rtl="0" algn="l">
                        <a:spcBef>
                          <a:spcPts val="0"/>
                        </a:spcBef>
                        <a:spcAft>
                          <a:spcPts val="0"/>
                        </a:spcAft>
                        <a:buNone/>
                      </a:pPr>
                      <a:r>
                        <a:rPr lang="en-US" sz="1600">
                          <a:latin typeface="Calibri"/>
                          <a:ea typeface="Calibri"/>
                          <a:cs typeface="Calibri"/>
                          <a:sym typeface="Calibri"/>
                        </a:rPr>
                        <a:t>Общата култура е ценност,</a:t>
                      </a:r>
                      <a:endParaRPr/>
                    </a:p>
                    <a:p>
                      <a:pPr indent="0" lvl="0" marL="0" marR="0" rtl="0" algn="l">
                        <a:spcBef>
                          <a:spcPts val="0"/>
                        </a:spcBef>
                        <a:spcAft>
                          <a:spcPts val="0"/>
                        </a:spcAft>
                        <a:buNone/>
                      </a:pPr>
                      <a:r>
                        <a:rPr lang="en-US" sz="1600">
                          <a:latin typeface="Calibri"/>
                          <a:ea typeface="Calibri"/>
                          <a:cs typeface="Calibri"/>
                          <a:sym typeface="Calibri"/>
                        </a:rPr>
                        <a:t>Висок интерес към история, изкуство, културни и спортни събития</a:t>
                      </a:r>
                      <a:endParaRPr sz="1600">
                        <a:latin typeface="Calibri"/>
                        <a:ea typeface="Calibri"/>
                        <a:cs typeface="Calibri"/>
                        <a:sym typeface="Calibri"/>
                      </a:endParaRPr>
                    </a:p>
                  </a:txBody>
                  <a:tcPr marT="45725" marB="45725" marR="91450" marL="91450"/>
                </a:tc>
              </a:tr>
              <a:tr h="909650">
                <a:tc>
                  <a:txBody>
                    <a:bodyPr/>
                    <a:lstStyle/>
                    <a:p>
                      <a:pPr indent="0" lvl="0" marL="0" marR="0" rtl="0" algn="l">
                        <a:spcBef>
                          <a:spcPts val="0"/>
                        </a:spcBef>
                        <a:spcAft>
                          <a:spcPts val="0"/>
                        </a:spcAft>
                        <a:buNone/>
                      </a:pPr>
                      <a:r>
                        <a:rPr lang="en-US" sz="1600">
                          <a:latin typeface="Calibri"/>
                          <a:ea typeface="Calibri"/>
                          <a:cs typeface="Calibri"/>
                          <a:sym typeface="Calibri"/>
                        </a:rPr>
                        <a:t>Y, Millennials</a:t>
                      </a:r>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родени от 1980 до 1994</a:t>
                      </a:r>
                      <a:endParaRPr/>
                    </a:p>
                  </a:txBody>
                  <a:tcPr marT="45725" marB="45725" marR="91450" marL="91450"/>
                </a:tc>
                <a:tc>
                  <a:txBody>
                    <a:bodyPr/>
                    <a:lstStyle/>
                    <a:p>
                      <a:pPr indent="0" lvl="0" marL="0" marR="0" rtl="0" algn="l">
                        <a:spcBef>
                          <a:spcPts val="0"/>
                        </a:spcBef>
                        <a:spcAft>
                          <a:spcPts val="0"/>
                        </a:spcAft>
                        <a:buNone/>
                      </a:pPr>
                      <a:r>
                        <a:rPr b="1" i="0" lang="en-US" sz="1600">
                          <a:solidFill>
                            <a:schemeClr val="dk1"/>
                          </a:solidFill>
                          <a:latin typeface="Calibri"/>
                          <a:ea typeface="Calibri"/>
                          <a:cs typeface="Calibri"/>
                          <a:sym typeface="Calibri"/>
                        </a:rPr>
                        <a:t>Дигитализацията</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граждани на света, </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глобализация,</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учене и работа в чужбина</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икономическа несигурност (БГ)</a:t>
                      </a:r>
                      <a:endParaRPr b="0" i="0"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демографска криза</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Високо образовани, самочувствие,</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гъвкави, адаптивни</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Недоверчиви, предпазливи, но и оптимисти и спонтанни </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Консуматорски насочени, по-ниска лоялност към марки, материалисти </a:t>
                      </a:r>
                      <a:endParaRPr b="0" i="0" sz="1600">
                        <a:solidFill>
                          <a:schemeClr val="dk1"/>
                        </a:solidFill>
                        <a:latin typeface="Calibri"/>
                        <a:ea typeface="Calibri"/>
                        <a:cs typeface="Calibri"/>
                        <a:sym typeface="Calibri"/>
                      </a:endParaRPr>
                    </a:p>
                  </a:txBody>
                  <a:tcPr marT="45725" marB="45725" marR="91450" marL="91450"/>
                </a:tc>
              </a:tr>
              <a:tr h="909650">
                <a:tc>
                  <a:txBody>
                    <a:bodyPr/>
                    <a:lstStyle/>
                    <a:p>
                      <a:pPr indent="0" lvl="0" marL="0" marR="0" rtl="0" algn="l">
                        <a:spcBef>
                          <a:spcPts val="0"/>
                        </a:spcBef>
                        <a:spcAft>
                          <a:spcPts val="0"/>
                        </a:spcAft>
                        <a:buNone/>
                      </a:pPr>
                      <a:r>
                        <a:rPr lang="en-US" sz="1600">
                          <a:latin typeface="Calibri"/>
                          <a:ea typeface="Calibri"/>
                          <a:cs typeface="Calibri"/>
                          <a:sym typeface="Calibri"/>
                        </a:rPr>
                        <a:t>Z,</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iGen,</a:t>
                      </a:r>
                      <a:endParaRPr/>
                    </a:p>
                    <a:p>
                      <a:pPr indent="0" lvl="0" marL="0" marR="0" rtl="0" algn="l">
                        <a:spcBef>
                          <a:spcPts val="0"/>
                        </a:spcBef>
                        <a:spcAft>
                          <a:spcPts val="0"/>
                        </a:spcAft>
                        <a:buNone/>
                      </a:pPr>
                      <a:r>
                        <a:rPr b="0" i="0" lang="en-US" sz="1600">
                          <a:solidFill>
                            <a:schemeClr val="dk1"/>
                          </a:solidFill>
                          <a:latin typeface="Calibri"/>
                          <a:ea typeface="Calibri"/>
                          <a:cs typeface="Calibri"/>
                          <a:sym typeface="Calibri"/>
                        </a:rPr>
                        <a:t>Centennials</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lang="en-US" sz="1600">
                          <a:latin typeface="Calibri"/>
                          <a:ea typeface="Calibri"/>
                          <a:cs typeface="Calibri"/>
                          <a:sym typeface="Calibri"/>
                        </a:rPr>
                        <a:t>родени от 1994 до 2012</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1" i="0" lang="en-US" sz="1600">
                          <a:solidFill>
                            <a:schemeClr val="dk1"/>
                          </a:solidFill>
                          <a:latin typeface="Calibri"/>
                          <a:ea typeface="Calibri"/>
                          <a:cs typeface="Calibri"/>
                          <a:sym typeface="Calibri"/>
                        </a:rPr>
                        <a:t>Не помнят време без устройсто</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икономическа криза (2008),</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несигурност след</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Глобална пандемия</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“Digital nomads”, гледат света през филтър, мерят в брой харесвания</a:t>
                      </a:r>
                      <a:endParaRPr/>
                    </a:p>
                    <a:p>
                      <a:pPr indent="0" lvl="0" marL="0" marR="0" rtl="0" algn="l">
                        <a:lnSpc>
                          <a:spcPct val="100000"/>
                        </a:lnSpc>
                        <a:spcBef>
                          <a:spcPts val="0"/>
                        </a:spcBef>
                        <a:spcAft>
                          <a:spcPts val="0"/>
                        </a:spcAft>
                        <a:buClr>
                          <a:schemeClr val="dk1"/>
                        </a:buClr>
                        <a:buSzPts val="1600"/>
                        <a:buFont typeface="Calibri"/>
                        <a:buNone/>
                      </a:pPr>
                      <a:r>
                        <a:rPr b="0" i="0" lang="en-US" sz="1600">
                          <a:solidFill>
                            <a:schemeClr val="dk1"/>
                          </a:solidFill>
                          <a:latin typeface="Calibri"/>
                          <a:ea typeface="Calibri"/>
                          <a:cs typeface="Calibri"/>
                          <a:sym typeface="Calibri"/>
                        </a:rPr>
                        <a:t>Социално ангажирани, multi-tasking, Свободата и избор, ценят общността, сигурността, </a:t>
                      </a:r>
                      <a:r>
                        <a:rPr lang="en-US" sz="1600">
                          <a:latin typeface="Calibri"/>
                          <a:ea typeface="Calibri"/>
                          <a:cs typeface="Calibri"/>
                          <a:sym typeface="Calibri"/>
                        </a:rPr>
                        <a:t>life-long learning</a:t>
                      </a:r>
                      <a:endParaRPr sz="1600">
                        <a:latin typeface="Calibri"/>
                        <a:ea typeface="Calibri"/>
                        <a:cs typeface="Calibri"/>
                        <a:sym typeface="Calibri"/>
                      </a:endParaRPr>
                    </a:p>
                  </a:txBody>
                  <a:tcPr marT="45725" marB="45725" marR="91450" marL="91450"/>
                </a:tc>
              </a:tr>
              <a:tr h="909650">
                <a:tc>
                  <a:txBody>
                    <a:bodyPr/>
                    <a:lstStyle/>
                    <a:p>
                      <a:pPr indent="0" lvl="0" marL="0" marR="0" rtl="0" algn="l">
                        <a:spcBef>
                          <a:spcPts val="0"/>
                        </a:spcBef>
                        <a:spcAft>
                          <a:spcPts val="0"/>
                        </a:spcAft>
                        <a:buNone/>
                      </a:pPr>
                      <a:r>
                        <a:rPr b="0" i="0" lang="en-US" sz="1600">
                          <a:solidFill>
                            <a:schemeClr val="dk1"/>
                          </a:solidFill>
                          <a:latin typeface="Calibri"/>
                          <a:ea typeface="Calibri"/>
                          <a:cs typeface="Calibri"/>
                          <a:sym typeface="Calibri"/>
                        </a:rPr>
                        <a:t>Alpha</a:t>
                      </a:r>
                      <a:r>
                        <a:rPr b="0" i="0" lang="en-US" sz="1600" u="none" cap="none" strike="noStrike">
                          <a:solidFill>
                            <a:schemeClr val="dk1"/>
                          </a:solidFill>
                          <a:latin typeface="Calibri"/>
                          <a:ea typeface="Calibri"/>
                          <a:cs typeface="Calibri"/>
                          <a:sym typeface="Calibri"/>
                        </a:rPr>
                        <a:t>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родени от 2013 до 2025</a:t>
                      </a:r>
                      <a:endParaRPr/>
                    </a:p>
                  </a:txBody>
                  <a:tcPr marT="45725" marB="45725" marR="91450" marL="91450"/>
                </a:tc>
                <a:tc>
                  <a:txBody>
                    <a:bodyPr/>
                    <a:lstStyle/>
                    <a:p>
                      <a:pPr indent="0" lvl="0" marL="0" marR="0" rtl="0" algn="just">
                        <a:spcBef>
                          <a:spcPts val="0"/>
                        </a:spcBef>
                        <a:spcAft>
                          <a:spcPts val="0"/>
                        </a:spcAft>
                        <a:buNone/>
                      </a:pPr>
                      <a:r>
                        <a:rPr lang="en-US" sz="1600">
                          <a:solidFill>
                            <a:srgbClr val="333333"/>
                          </a:solidFill>
                          <a:latin typeface="Calibri"/>
                          <a:ea typeface="Calibri"/>
                          <a:cs typeface="Calibri"/>
                          <a:sym typeface="Calibri"/>
                        </a:rPr>
                        <a:t>умни сгради; среда, интегрирана с   устройствата; гъвкаво онлайн</a:t>
                      </a:r>
                      <a:endParaRPr/>
                    </a:p>
                    <a:p>
                      <a:pPr indent="0" lvl="0" marL="0" marR="0" rtl="0" algn="just">
                        <a:spcBef>
                          <a:spcPts val="0"/>
                        </a:spcBef>
                        <a:spcAft>
                          <a:spcPts val="0"/>
                        </a:spcAft>
                        <a:buNone/>
                      </a:pPr>
                      <a:r>
                        <a:rPr lang="en-US" sz="1600">
                          <a:solidFill>
                            <a:srgbClr val="333333"/>
                          </a:solidFill>
                          <a:latin typeface="Calibri"/>
                          <a:ea typeface="Calibri"/>
                          <a:cs typeface="Calibri"/>
                          <a:sym typeface="Calibri"/>
                        </a:rPr>
                        <a:t>обучение, виртуална реалност</a:t>
                      </a:r>
                      <a:endParaRPr/>
                    </a:p>
                  </a:txBody>
                  <a:tcPr marT="25400" marB="25400" marR="25400" marL="25400"/>
                </a:tc>
                <a:tc>
                  <a:txBody>
                    <a:bodyPr/>
                    <a:lstStyle/>
                    <a:p>
                      <a:pPr indent="0" lvl="0" marL="0" marR="0" rtl="0" algn="just">
                        <a:spcBef>
                          <a:spcPts val="0"/>
                        </a:spcBef>
                        <a:spcAft>
                          <a:spcPts val="0"/>
                        </a:spcAft>
                        <a:buNone/>
                      </a:pPr>
                      <a:r>
                        <a:rPr lang="en-US" sz="1600">
                          <a:solidFill>
                            <a:srgbClr val="333333"/>
                          </a:solidFill>
                          <a:latin typeface="Calibri"/>
                          <a:ea typeface="Calibri"/>
                          <a:cs typeface="Calibri"/>
                          <a:sym typeface="Calibri"/>
                        </a:rPr>
                        <a:t> в момента ученици до 4-ти клас</a:t>
                      </a:r>
                      <a:endParaRPr/>
                    </a:p>
                    <a:p>
                      <a:pPr indent="0" lvl="0" marL="0" marR="0" rtl="0" algn="just">
                        <a:spcBef>
                          <a:spcPts val="0"/>
                        </a:spcBef>
                        <a:spcAft>
                          <a:spcPts val="0"/>
                        </a:spcAft>
                        <a:buNone/>
                      </a:pPr>
                      <a:r>
                        <a:t/>
                      </a:r>
                      <a:endParaRPr sz="1600">
                        <a:solidFill>
                          <a:srgbClr val="333333"/>
                        </a:solidFill>
                        <a:latin typeface="Calibri"/>
                        <a:ea typeface="Calibri"/>
                        <a:cs typeface="Calibri"/>
                        <a:sym typeface="Calibri"/>
                      </a:endParaRPr>
                    </a:p>
                  </a:txBody>
                  <a:tcPr marT="25400" marB="25400" marR="25400" marL="2540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nvSpPr>
        <p:spPr>
          <a:xfrm>
            <a:off x="71402" y="1548052"/>
            <a:ext cx="7748295"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Образователните приложения съставляват почти 10% от всички изтеглени приложения в iTunes, магазинът за приложения на компания Епъл. Това е третата по големина категория. 80% от тях са проектирани за деца. </a:t>
            </a:r>
            <a:endParaRPr b="0" i="0" sz="2400" u="none" cap="none" strike="noStrike">
              <a:solidFill>
                <a:schemeClr val="lt1"/>
              </a:solidFill>
              <a:latin typeface="Calibri"/>
              <a:ea typeface="Calibri"/>
              <a:cs typeface="Calibri"/>
              <a:sym typeface="Calibri"/>
            </a:endParaRPr>
          </a:p>
        </p:txBody>
      </p:sp>
      <p:sp>
        <p:nvSpPr>
          <p:cNvPr id="99" name="Google Shape;99;p5"/>
          <p:cNvSpPr txBox="1"/>
          <p:nvPr/>
        </p:nvSpPr>
        <p:spPr>
          <a:xfrm>
            <a:off x="4171827" y="5821922"/>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00" name="Google Shape;100;p5"/>
          <p:cNvSpPr txBox="1"/>
          <p:nvPr/>
        </p:nvSpPr>
        <p:spPr>
          <a:xfrm>
            <a:off x="633217" y="3351742"/>
            <a:ext cx="8390965" cy="830997"/>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2400" u="none" cap="none" strike="noStrike">
                <a:solidFill>
                  <a:srgbClr val="191919"/>
                </a:solidFill>
                <a:latin typeface="Calibri"/>
                <a:ea typeface="Calibri"/>
                <a:cs typeface="Calibri"/>
                <a:sym typeface="Calibri"/>
              </a:rPr>
              <a:t>65% от учителите подкрепят използването на публични ресурси онлайн със свободен достъп (Statista, 2020).</a:t>
            </a:r>
            <a:endParaRPr b="0" i="0" sz="2400" u="none" cap="none" strike="noStrike">
              <a:solidFill>
                <a:schemeClr val="lt1"/>
              </a:solidFill>
              <a:latin typeface="Calibri"/>
              <a:ea typeface="Calibri"/>
              <a:cs typeface="Calibri"/>
              <a:sym typeface="Calibri"/>
            </a:endParaRPr>
          </a:p>
        </p:txBody>
      </p:sp>
      <p:sp>
        <p:nvSpPr>
          <p:cNvPr id="101" name="Google Shape;101;p5"/>
          <p:cNvSpPr txBox="1"/>
          <p:nvPr/>
        </p:nvSpPr>
        <p:spPr>
          <a:xfrm>
            <a:off x="799496" y="5821922"/>
            <a:ext cx="8224686" cy="830997"/>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191919"/>
                </a:solidFill>
                <a:latin typeface="Calibri"/>
                <a:ea typeface="Calibri"/>
                <a:cs typeface="Calibri"/>
                <a:sym typeface="Calibri"/>
              </a:rPr>
              <a:t>93% от учителите в САЩ са провеждали отдалечено част от обучителната дейност от вкъщи. (EdWeek, 2020).</a:t>
            </a:r>
            <a:endParaRPr/>
          </a:p>
        </p:txBody>
      </p:sp>
      <p:sp>
        <p:nvSpPr>
          <p:cNvPr id="102" name="Google Shape;102;p5"/>
          <p:cNvSpPr txBox="1"/>
          <p:nvPr/>
        </p:nvSpPr>
        <p:spPr>
          <a:xfrm>
            <a:off x="77708" y="4360016"/>
            <a:ext cx="7905949" cy="120032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50% от младежите поколение Z са свързани в интернет повече от 10 часа на ден; 80% чувстват дискомфорт, когато са далеч от електронните си устройства</a:t>
            </a:r>
            <a:endParaRPr b="0" i="0" sz="2400" u="none" cap="none" strike="noStrike">
              <a:solidFill>
                <a:schemeClr val="lt1"/>
              </a:solidFill>
              <a:latin typeface="Calibri"/>
              <a:ea typeface="Calibri"/>
              <a:cs typeface="Calibri"/>
              <a:sym typeface="Calibri"/>
            </a:endParaRPr>
          </a:p>
        </p:txBody>
      </p:sp>
      <p:sp>
        <p:nvSpPr>
          <p:cNvPr id="103" name="Google Shape;103;p5"/>
          <p:cNvSpPr txBox="1"/>
          <p:nvPr/>
        </p:nvSpPr>
        <p:spPr>
          <a:xfrm>
            <a:off x="519142" y="176043"/>
            <a:ext cx="8390965" cy="1200329"/>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191919"/>
                </a:solidFill>
                <a:latin typeface="Calibri"/>
                <a:ea typeface="Calibri"/>
                <a:cs typeface="Calibri"/>
                <a:sym typeface="Calibri"/>
              </a:rPr>
              <a:t>Илон Мъск откри частно училище на бъдещето – </a:t>
            </a:r>
            <a:r>
              <a:rPr b="0" i="0" lang="en-US" sz="2400" u="none" cap="none" strike="noStrike">
                <a:solidFill>
                  <a:srgbClr val="000000"/>
                </a:solidFill>
                <a:latin typeface="Calibri"/>
                <a:ea typeface="Calibri"/>
                <a:cs typeface="Calibri"/>
                <a:sym typeface="Calibri"/>
              </a:rPr>
              <a:t>Astra Nova,  </a:t>
            </a:r>
            <a:r>
              <a:rPr b="0" i="0" lang="en-US" sz="2400" u="none" cap="none" strike="noStrike">
                <a:solidFill>
                  <a:srgbClr val="191919"/>
                </a:solidFill>
                <a:latin typeface="Calibri"/>
                <a:ea typeface="Calibri"/>
                <a:cs typeface="Calibri"/>
                <a:sym typeface="Calibri"/>
              </a:rPr>
              <a:t>изцяло онлайн, където да учат децата му, за да са подготвени за предизвикателствата и професиите на бъдещето</a:t>
            </a:r>
            <a:endParaRPr b="0" i="0" sz="2400" u="none" cap="none" strike="noStrike">
              <a:solidFill>
                <a:srgbClr val="19191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type="title"/>
          </p:nvPr>
        </p:nvSpPr>
        <p:spPr>
          <a:xfrm>
            <a:off x="252131" y="98397"/>
            <a:ext cx="8649821" cy="74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Особености в образованието</a:t>
            </a:r>
            <a:endParaRPr/>
          </a:p>
        </p:txBody>
      </p:sp>
      <p:sp>
        <p:nvSpPr>
          <p:cNvPr id="110" name="Google Shape;110;p6"/>
          <p:cNvSpPr txBox="1"/>
          <p:nvPr>
            <p:ph idx="1" type="body"/>
          </p:nvPr>
        </p:nvSpPr>
        <p:spPr>
          <a:xfrm>
            <a:off x="252131" y="839096"/>
            <a:ext cx="8782601" cy="53345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sz="2000"/>
              <a:t>Свобода и избор – какво да учат, къде, материали, колко често, по колко време и по кое време, колко да почиват между сесиите, дали да виждат учителя или останалите участници в класа и много други</a:t>
            </a:r>
            <a:endParaRPr sz="2000"/>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Не помнят и не търсят проактивно информация </a:t>
            </a:r>
            <a:r>
              <a:rPr b="0" i="0" lang="en-US" sz="2000">
                <a:solidFill>
                  <a:schemeClr val="dk1"/>
                </a:solidFill>
              </a:rPr>
              <a:t>- ще я намерят, когато е нужна</a:t>
            </a:r>
            <a:endParaRPr/>
          </a:p>
          <a:p>
            <a:pPr indent="0" lvl="0" marL="0" rtl="0" algn="l">
              <a:lnSpc>
                <a:spcPct val="90000"/>
              </a:lnSpc>
              <a:spcBef>
                <a:spcPts val="1000"/>
              </a:spcBef>
              <a:spcAft>
                <a:spcPts val="0"/>
              </a:spcAft>
              <a:buSzPts val="2000"/>
              <a:buNone/>
            </a:pPr>
            <a:r>
              <a:rPr b="0" i="0" lang="en-US" sz="2000">
                <a:solidFill>
                  <a:schemeClr val="dk1"/>
                </a:solidFill>
              </a:rPr>
              <a:t> </a:t>
            </a:r>
            <a:endParaRPr/>
          </a:p>
          <a:p>
            <a:pPr indent="0" lvl="0" marL="0" marR="0" rtl="0" algn="l">
              <a:lnSpc>
                <a:spcPct val="100000"/>
              </a:lnSpc>
              <a:spcBef>
                <a:spcPts val="0"/>
              </a:spcBef>
              <a:spcAft>
                <a:spcPts val="0"/>
              </a:spcAft>
              <a:buClr>
                <a:schemeClr val="dk1"/>
              </a:buClr>
              <a:buSzPts val="2000"/>
              <a:buFont typeface="Calibri"/>
              <a:buNone/>
            </a:pPr>
            <a:r>
              <a:rPr b="0" i="0" lang="en-US" sz="2000">
                <a:solidFill>
                  <a:schemeClr val="dk1"/>
                </a:solidFill>
              </a:rPr>
              <a:t>Чувствителни и уязвими, но не се справят добре с изразяването на емоции. </a:t>
            </a:r>
            <a:endParaRPr b="0" i="0" sz="2000">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rPr b="0" i="0" lang="en-US" sz="2000">
                <a:solidFill>
                  <a:schemeClr val="dk1"/>
                </a:solidFill>
              </a:rPr>
              <a:t>Не приемат добре негативна обратна връзка.</a:t>
            </a:r>
            <a:endParaRPr b="0" i="0" sz="2000">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t/>
            </a:r>
            <a:endParaRPr b="0" i="0" sz="2000">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rPr lang="en-US" sz="2000"/>
              <a:t>Ценят спокойствието, сигурността, личностното развитие, да са щастливи. Не реагират добре на срес, конфронтация, страх - дисоциират се от ситуацията</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Clr>
                <a:schemeClr val="dk1"/>
              </a:buClr>
              <a:buSzPts val="2000"/>
              <a:buNone/>
            </a:pPr>
            <a:r>
              <a:rPr lang="en-US" sz="2000"/>
              <a:t>Трудолюбието и усърдната работа, търпението отстъпват като ценности на изобретателността и иновативността</a:t>
            </a:r>
            <a:endParaRPr sz="2000"/>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90000"/>
              </a:lnSpc>
              <a:spcBef>
                <a:spcPts val="1000"/>
              </a:spcBef>
              <a:spcAft>
                <a:spcPts val="0"/>
              </a:spcAft>
              <a:buSzPts val="2000"/>
              <a:buNone/>
            </a:pPr>
            <a:r>
              <a:rPr lang="en-US" sz="2000"/>
              <a:t>Липсва уважение към авторитети, статус, позиция</a:t>
            </a:r>
            <a:endParaRPr/>
          </a:p>
        </p:txBody>
      </p:sp>
      <p:sp>
        <p:nvSpPr>
          <p:cNvPr id="111" name="Google Shape;111;p6"/>
          <p:cNvSpPr txBox="1"/>
          <p:nvPr>
            <p:ph idx="10" type="dt"/>
          </p:nvPr>
        </p:nvSpPr>
        <p:spPr>
          <a:xfrm>
            <a:off x="7626499" y="6354931"/>
            <a:ext cx="779929"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Sept 2023</a:t>
            </a:r>
            <a:endParaRPr/>
          </a:p>
        </p:txBody>
      </p:sp>
      <p:sp>
        <p:nvSpPr>
          <p:cNvPr id="112" name="Google Shape;112;p6"/>
          <p:cNvSpPr txBox="1"/>
          <p:nvPr>
            <p:ph idx="11" type="ftr"/>
          </p:nvPr>
        </p:nvSpPr>
        <p:spPr>
          <a:xfrm>
            <a:off x="4287595" y="6357471"/>
            <a:ext cx="31244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r>
              <a:rPr lang="en-US"/>
              <a:t>Footer</a:t>
            </a:r>
            <a:endParaRPr/>
          </a:p>
        </p:txBody>
      </p:sp>
      <p:sp>
        <p:nvSpPr>
          <p:cNvPr id="113" name="Google Shape;113;p6"/>
          <p:cNvSpPr txBox="1"/>
          <p:nvPr>
            <p:ph idx="12" type="sldNum"/>
          </p:nvPr>
        </p:nvSpPr>
        <p:spPr>
          <a:xfrm>
            <a:off x="8406428" y="6354931"/>
            <a:ext cx="67302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latin typeface="Calibri"/>
                <a:ea typeface="Calibri"/>
                <a:cs typeface="Calibri"/>
                <a:sym typeface="Calibri"/>
              </a:rPr>
              <a:t>‹#›</a:t>
            </a:fld>
            <a:r>
              <a:rPr lang="en-US">
                <a:latin typeface="Calibri"/>
                <a:ea typeface="Calibri"/>
                <a:cs typeface="Calibri"/>
                <a:sym typeface="Calibri"/>
              </a:rPr>
              <a:t> of 40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idx="2" type="body"/>
          </p:nvPr>
        </p:nvSpPr>
        <p:spPr>
          <a:xfrm>
            <a:off x="1316667" y="2009765"/>
            <a:ext cx="6858000" cy="30453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Arial"/>
              <a:buNone/>
            </a:pPr>
            <a:r>
              <a:rPr lang="en-US" sz="4400"/>
              <a:t>Това е поколението изследователи и изобретатели, иноватори, от което имаме нужда</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nvSpPr>
        <p:spPr>
          <a:xfrm>
            <a:off x="1001570" y="4536320"/>
            <a:ext cx="7039619" cy="2452955"/>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accent2"/>
              </a:buClr>
              <a:buSzPts val="4400"/>
              <a:buFont typeface="Arial"/>
              <a:buNone/>
            </a:pPr>
            <a:r>
              <a:t/>
            </a:r>
            <a:endParaRPr b="0" i="0" sz="3200" u="none" cap="none" strike="noStrike">
              <a:solidFill>
                <a:srgbClr val="000000"/>
              </a:solidFill>
              <a:latin typeface="Calibri"/>
              <a:ea typeface="Calibri"/>
              <a:cs typeface="Calibri"/>
              <a:sym typeface="Calibri"/>
            </a:endParaRPr>
          </a:p>
        </p:txBody>
      </p:sp>
      <p:pic>
        <p:nvPicPr>
          <p:cNvPr id="124" name="Google Shape;124;p8"/>
          <p:cNvPicPr preferRelativeResize="0"/>
          <p:nvPr/>
        </p:nvPicPr>
        <p:blipFill rotWithShape="1">
          <a:blip r:embed="rId3">
            <a:alphaModFix/>
          </a:blip>
          <a:srcRect b="0" l="0" r="0" t="0"/>
          <a:stretch/>
        </p:blipFill>
        <p:spPr>
          <a:xfrm>
            <a:off x="131482" y="844959"/>
            <a:ext cx="8881036" cy="4724143"/>
          </a:xfrm>
          <a:prstGeom prst="rect">
            <a:avLst/>
          </a:prstGeom>
          <a:noFill/>
          <a:ln>
            <a:noFill/>
          </a:ln>
        </p:spPr>
      </p:pic>
      <p:sp>
        <p:nvSpPr>
          <p:cNvPr id="125" name="Google Shape;125;p8"/>
          <p:cNvSpPr txBox="1"/>
          <p:nvPr/>
        </p:nvSpPr>
        <p:spPr>
          <a:xfrm>
            <a:off x="364743" y="6273592"/>
            <a:ext cx="831327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Source: Barnes &amp; Noble College | Getting to Know Gen Z – Exploring Middle and High Schoolers’ Expectations for Higher Education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9"/>
          <p:cNvPicPr preferRelativeResize="0"/>
          <p:nvPr/>
        </p:nvPicPr>
        <p:blipFill rotWithShape="1">
          <a:blip r:embed="rId3">
            <a:alphaModFix/>
          </a:blip>
          <a:srcRect b="0" l="0" r="0" t="0"/>
          <a:stretch/>
        </p:blipFill>
        <p:spPr>
          <a:xfrm>
            <a:off x="-5976" y="1276713"/>
            <a:ext cx="9080202" cy="3936471"/>
          </a:xfrm>
          <a:prstGeom prst="rect">
            <a:avLst/>
          </a:prstGeom>
          <a:noFill/>
          <a:ln>
            <a:noFill/>
          </a:ln>
        </p:spPr>
      </p:pic>
      <p:sp>
        <p:nvSpPr>
          <p:cNvPr id="131" name="Google Shape;131;p9"/>
          <p:cNvSpPr txBox="1"/>
          <p:nvPr/>
        </p:nvSpPr>
        <p:spPr>
          <a:xfrm>
            <a:off x="364743" y="6273592"/>
            <a:ext cx="831327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Source: Barnes &amp; Noble College | Getting to Know Gen Z – Exploring Middle and High Schoolers’ Expectations for Higher Education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ertical">
  <a:themeElements>
    <a:clrScheme name="ReachUPColors">
      <a:dk1>
        <a:srgbClr val="000000"/>
      </a:dk1>
      <a:lt1>
        <a:srgbClr val="FFFFFF"/>
      </a:lt1>
      <a:dk2>
        <a:srgbClr val="44546A"/>
      </a:dk2>
      <a:lt2>
        <a:srgbClr val="E7E6E6"/>
      </a:lt2>
      <a:accent1>
        <a:srgbClr val="C91435"/>
      </a:accent1>
      <a:accent2>
        <a:srgbClr val="0E8B64"/>
      </a:accent2>
      <a:accent3>
        <a:srgbClr val="BDBFC1"/>
      </a:accent3>
      <a:accent4>
        <a:srgbClr val="005641"/>
      </a:accent4>
      <a:accent5>
        <a:srgbClr val="7D0016"/>
      </a:accent5>
      <a:accent6>
        <a:srgbClr val="A20722"/>
      </a:accent6>
      <a:hlink>
        <a:srgbClr val="00206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nt">
  <a:themeElements>
    <a:clrScheme name="ReachUPColors">
      <a:dk1>
        <a:srgbClr val="000000"/>
      </a:dk1>
      <a:lt1>
        <a:srgbClr val="FFFFFF"/>
      </a:lt1>
      <a:dk2>
        <a:srgbClr val="44546A"/>
      </a:dk2>
      <a:lt2>
        <a:srgbClr val="E7E6E6"/>
      </a:lt2>
      <a:accent1>
        <a:srgbClr val="C91435"/>
      </a:accent1>
      <a:accent2>
        <a:srgbClr val="0E8B64"/>
      </a:accent2>
      <a:accent3>
        <a:srgbClr val="BDBFC1"/>
      </a:accent3>
      <a:accent4>
        <a:srgbClr val="005641"/>
      </a:accent4>
      <a:accent5>
        <a:srgbClr val="7D0016"/>
      </a:accent5>
      <a:accent6>
        <a:srgbClr val="A20722"/>
      </a:accent6>
      <a:hlink>
        <a:srgbClr val="00206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orizontal">
  <a:themeElements>
    <a:clrScheme name="ReachUPColors">
      <a:dk1>
        <a:srgbClr val="000000"/>
      </a:dk1>
      <a:lt1>
        <a:srgbClr val="FFFFFF"/>
      </a:lt1>
      <a:dk2>
        <a:srgbClr val="44546A"/>
      </a:dk2>
      <a:lt2>
        <a:srgbClr val="E7E6E6"/>
      </a:lt2>
      <a:accent1>
        <a:srgbClr val="C91435"/>
      </a:accent1>
      <a:accent2>
        <a:srgbClr val="0E8B64"/>
      </a:accent2>
      <a:accent3>
        <a:srgbClr val="BDBFC1"/>
      </a:accent3>
      <a:accent4>
        <a:srgbClr val="005641"/>
      </a:accent4>
      <a:accent5>
        <a:srgbClr val="7D0016"/>
      </a:accent5>
      <a:accent6>
        <a:srgbClr val="A20722"/>
      </a:accent6>
      <a:hlink>
        <a:srgbClr val="00206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a:themeElements>
    <a:clrScheme name="reachUpComplementary">
      <a:dk1>
        <a:srgbClr val="000000"/>
      </a:dk1>
      <a:lt1>
        <a:srgbClr val="FFFFFF"/>
      </a:lt1>
      <a:dk2>
        <a:srgbClr val="44546A"/>
      </a:dk2>
      <a:lt2>
        <a:srgbClr val="E7E6E6"/>
      </a:lt2>
      <a:accent1>
        <a:srgbClr val="BDBFC1"/>
      </a:accent1>
      <a:accent2>
        <a:srgbClr val="C91435"/>
      </a:accent2>
      <a:accent3>
        <a:srgbClr val="0E8B64"/>
      </a:accent3>
      <a:accent4>
        <a:srgbClr val="005641"/>
      </a:accent4>
      <a:accent5>
        <a:srgbClr val="7D0016"/>
      </a:accent5>
      <a:accent6>
        <a:srgbClr val="A20722"/>
      </a:accent6>
      <a:hlink>
        <a:srgbClr val="00206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Mira</dc:creator>
</cp:coreProperties>
</file>