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embeddedFontLst>
    <p:embeddedFont>
      <p:font typeface="Arial Narrow" panose="020B0606020202030204" pitchFamily="34" charset="0"/>
      <p:regular r:id="rId20"/>
      <p:bold r:id="rId21"/>
      <p:italic r:id="rId22"/>
      <p:boldItalic r:id="rId23"/>
    </p:embeddedFont>
    <p:embeddedFont>
      <p:font typeface="Oi" panose="020B0604020202020204" charset="0"/>
      <p:regular r:id="rId24"/>
    </p:embeddedFont>
    <p:embeddedFont>
      <p:font typeface="Ruge Boogie" panose="020B0604020202020204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gY4U4SlYwnbnrv1dCHBr3wFoGb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6AA37A6-582B-4B65-958C-FEFCB2CEC914}">
  <a:tblStyle styleId="{E6AA37A6-582B-4B65-958C-FEFCB2CEC91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 b="off" i="off"/>
      <a:tcStyle>
        <a:tcBdr/>
        <a:fill>
          <a:solidFill>
            <a:srgbClr val="D0DEEF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0DEEF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A3F50582-F9F6-4E33-A285-FE9DEB2AE67E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customschemas.google.com/relationships/presentationmetadata" Target="metadata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SEMINARI__Inf-IzvynklasnaRabota\2023\standing_D_&#1042;&#1089;&#1080;&#1095;&#1082;&#1080;_2022-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SEMINARI__Inf-IzvynklasnaRabota\2023\standing_D_&#1042;&#1089;&#1080;&#1095;&#1082;&#1080;_2022-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'Задачи група D'!$J$3</c:f>
              <c:strCache>
                <c:ptCount val="1"/>
                <c:pt idx="0">
                  <c:v>k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'Задачи група D'!$E$4:$E$21</c:f>
              <c:strCache>
                <c:ptCount val="18"/>
                <c:pt idx="0">
                  <c:v>prod</c:v>
                </c:pt>
                <c:pt idx="1">
                  <c:v>numbers</c:v>
                </c:pt>
                <c:pt idx="2">
                  <c:v>recover</c:v>
                </c:pt>
                <c:pt idx="3">
                  <c:v>brackets</c:v>
                </c:pt>
                <c:pt idx="4">
                  <c:v>minesweeper</c:v>
                </c:pt>
                <c:pt idx="5">
                  <c:v>red </c:v>
                </c:pt>
                <c:pt idx="6">
                  <c:v>wall</c:v>
                </c:pt>
                <c:pt idx="7">
                  <c:v>brackets</c:v>
                </c:pt>
                <c:pt idx="8">
                  <c:v>escape</c:v>
                </c:pt>
                <c:pt idx="9">
                  <c:v>nice</c:v>
                </c:pt>
                <c:pt idx="10">
                  <c:v>sightseeing</c:v>
                </c:pt>
                <c:pt idx="11">
                  <c:v>snake   </c:v>
                </c:pt>
                <c:pt idx="12">
                  <c:v>alike</c:v>
                </c:pt>
                <c:pt idx="13">
                  <c:v>rect</c:v>
                </c:pt>
                <c:pt idx="14">
                  <c:v>pretty</c:v>
                </c:pt>
                <c:pt idx="15">
                  <c:v>AnotherGame</c:v>
                </c:pt>
                <c:pt idx="16">
                  <c:v>beautiful</c:v>
                </c:pt>
                <c:pt idx="17">
                  <c:v>flowers </c:v>
                </c:pt>
              </c:strCache>
            </c:strRef>
          </c:cat>
          <c:val>
            <c:numRef>
              <c:f>'Задачи група D'!$J$4:$J$21</c:f>
              <c:numCache>
                <c:formatCode>0.00</c:formatCode>
                <c:ptCount val="18"/>
                <c:pt idx="0">
                  <c:v>0.84</c:v>
                </c:pt>
                <c:pt idx="1">
                  <c:v>-0.3</c:v>
                </c:pt>
                <c:pt idx="2">
                  <c:v>0.89</c:v>
                </c:pt>
                <c:pt idx="3">
                  <c:v>0.65</c:v>
                </c:pt>
                <c:pt idx="4">
                  <c:v>0.83</c:v>
                </c:pt>
                <c:pt idx="5">
                  <c:v>0.28999999999999998</c:v>
                </c:pt>
                <c:pt idx="6">
                  <c:v>0.44</c:v>
                </c:pt>
                <c:pt idx="7">
                  <c:v>1</c:v>
                </c:pt>
                <c:pt idx="8">
                  <c:v>0.23</c:v>
                </c:pt>
                <c:pt idx="9">
                  <c:v>0</c:v>
                </c:pt>
                <c:pt idx="10">
                  <c:v>0.54</c:v>
                </c:pt>
                <c:pt idx="11">
                  <c:v>0.47</c:v>
                </c:pt>
                <c:pt idx="12">
                  <c:v>0.03</c:v>
                </c:pt>
                <c:pt idx="13">
                  <c:v>0.95</c:v>
                </c:pt>
                <c:pt idx="14">
                  <c:v>0.72</c:v>
                </c:pt>
                <c:pt idx="15">
                  <c:v>0.77</c:v>
                </c:pt>
                <c:pt idx="16">
                  <c:v>0.78</c:v>
                </c:pt>
                <c:pt idx="17">
                  <c:v>0.76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9D5E-46BD-91E1-D246DE742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528323967"/>
        <c:axId val="528333951"/>
        <c:axId val="0"/>
      </c:bar3DChart>
      <c:catAx>
        <c:axId val="5283239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8333951"/>
        <c:crosses val="autoZero"/>
        <c:auto val="1"/>
        <c:lblAlgn val="ctr"/>
        <c:lblOffset val="100"/>
        <c:noMultiLvlLbl val="0"/>
      </c:catAx>
      <c:valAx>
        <c:axId val="5283339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83239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63500" cap="rnd" cmpd="tri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 cap="rnd">
                <a:noFill/>
              </a:ln>
              <a:effectLst/>
            </c:spPr>
            <c:txPr>
              <a:bodyPr rot="0" spcFirstLastPara="1" vertOverflow="overflow" horzOverflow="overflow" vert="horz" wrap="none" lIns="36000" tIns="19050" rIns="36000" bIns="19050" anchor="ctr" anchorCtr="1">
                <a:no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2"/>
                </a:solidFill>
              </a:ln>
              <a:effectLst/>
            </c:spPr>
            <c:trendlineType val="log"/>
            <c:dispRSqr val="0"/>
            <c:dispEq val="0"/>
          </c:trendline>
          <c:cat>
            <c:strRef>
              <c:f>'Задачи група D'!$E$4:$E$21</c:f>
              <c:strCache>
                <c:ptCount val="18"/>
                <c:pt idx="0">
                  <c:v>prod</c:v>
                </c:pt>
                <c:pt idx="1">
                  <c:v>numbers</c:v>
                </c:pt>
                <c:pt idx="2">
                  <c:v>recover</c:v>
                </c:pt>
                <c:pt idx="3">
                  <c:v>brackets</c:v>
                </c:pt>
                <c:pt idx="4">
                  <c:v>minesweeper</c:v>
                </c:pt>
                <c:pt idx="5">
                  <c:v>red </c:v>
                </c:pt>
                <c:pt idx="6">
                  <c:v>wall</c:v>
                </c:pt>
                <c:pt idx="7">
                  <c:v>brackets</c:v>
                </c:pt>
                <c:pt idx="8">
                  <c:v>escape</c:v>
                </c:pt>
                <c:pt idx="9">
                  <c:v>nice</c:v>
                </c:pt>
                <c:pt idx="10">
                  <c:v>sightseeing</c:v>
                </c:pt>
                <c:pt idx="11">
                  <c:v>snake   </c:v>
                </c:pt>
                <c:pt idx="12">
                  <c:v>alike</c:v>
                </c:pt>
                <c:pt idx="13">
                  <c:v>rect</c:v>
                </c:pt>
                <c:pt idx="14">
                  <c:v>pretty</c:v>
                </c:pt>
                <c:pt idx="15">
                  <c:v>AnotherGame</c:v>
                </c:pt>
                <c:pt idx="16">
                  <c:v>beautiful</c:v>
                </c:pt>
                <c:pt idx="17">
                  <c:v>flowers </c:v>
                </c:pt>
              </c:strCache>
            </c:strRef>
          </c:cat>
          <c:val>
            <c:numRef>
              <c:f>'Задачи група D'!$J$4:$J$21</c:f>
              <c:numCache>
                <c:formatCode>0.00</c:formatCode>
                <c:ptCount val="18"/>
                <c:pt idx="0">
                  <c:v>0.84</c:v>
                </c:pt>
                <c:pt idx="1">
                  <c:v>-0.3</c:v>
                </c:pt>
                <c:pt idx="2">
                  <c:v>0.89</c:v>
                </c:pt>
                <c:pt idx="3">
                  <c:v>0.65</c:v>
                </c:pt>
                <c:pt idx="4">
                  <c:v>0.83</c:v>
                </c:pt>
                <c:pt idx="5">
                  <c:v>0.28999999999999998</c:v>
                </c:pt>
                <c:pt idx="6">
                  <c:v>0.44</c:v>
                </c:pt>
                <c:pt idx="7">
                  <c:v>1</c:v>
                </c:pt>
                <c:pt idx="8">
                  <c:v>0.23</c:v>
                </c:pt>
                <c:pt idx="9">
                  <c:v>0</c:v>
                </c:pt>
                <c:pt idx="10">
                  <c:v>0.54</c:v>
                </c:pt>
                <c:pt idx="11">
                  <c:v>0.47</c:v>
                </c:pt>
                <c:pt idx="12">
                  <c:v>0.03</c:v>
                </c:pt>
                <c:pt idx="13">
                  <c:v>0.95</c:v>
                </c:pt>
                <c:pt idx="14">
                  <c:v>0.72</c:v>
                </c:pt>
                <c:pt idx="15">
                  <c:v>0.77</c:v>
                </c:pt>
                <c:pt idx="16">
                  <c:v>0.78</c:v>
                </c:pt>
                <c:pt idx="17">
                  <c:v>0.76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F75-4132-B0C5-1705EC2FFC8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27247599"/>
        <c:axId val="627249263"/>
      </c:lineChart>
      <c:catAx>
        <c:axId val="6272475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none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249263"/>
        <c:crosses val="autoZero"/>
        <c:auto val="1"/>
        <c:lblAlgn val="ctr"/>
        <c:lblOffset val="100"/>
        <c:noMultiLvlLbl val="0"/>
      </c:catAx>
      <c:valAx>
        <c:axId val="627249263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crossAx val="6272475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bg-BG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bg-BG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bg-BG" b="1">
                <a:solidFill>
                  <a:srgbClr val="C00000"/>
                </a:solidFill>
              </a:rPr>
              <a:t>Не знам дали има смисъл да остава тази диаграма, след като тя е със същата информация като предната???</a:t>
            </a:r>
            <a:endParaRPr b="1">
              <a:solidFill>
                <a:srgbClr val="C00000"/>
              </a:solidFill>
            </a:endParaRPr>
          </a:p>
        </p:txBody>
      </p:sp>
      <p:sp>
        <p:nvSpPr>
          <p:cNvPr id="162" name="Google Shape;162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bg-BG" b="1"/>
              <a:t>мисля да отпадне.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bg-BG" b="1"/>
              <a:t>Ако я има тази таблица, си усложняваме презентирането, защото може да ни задълбаят в подробности по някои от задачите. </a:t>
            </a:r>
            <a:endParaRPr b="1"/>
          </a:p>
        </p:txBody>
      </p:sp>
      <p:sp>
        <p:nvSpPr>
          <p:cNvPr id="188" name="Google Shape;18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bg-BG" b="1"/>
              <a:t>мисля да отпадне.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bg-BG" b="1"/>
              <a:t>Ако я има тази таблица, си усложняваме презентирането, защото може да ни задълбаят в подробности по някои от задачите. 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/>
          </a:p>
        </p:txBody>
      </p:sp>
      <p:sp>
        <p:nvSpPr>
          <p:cNvPr id="194" name="Google Shape;19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0" name="Google Shape;20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" name="Google Shape;20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" name="Google Shape;21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bg-BG" b="1"/>
              <a:t>Автори с най-много предложени задачи: </a:t>
            </a:r>
            <a:r>
              <a:rPr lang="bg-BG"/>
              <a:t>Б. Михов (8 + 1 съвместна с Ал. Гатев), Кинка Кир. (5), Пламенка Хр. (4), Ал. Гатев (3) и Иван Лупов (3).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bg-BG" b="1"/>
              <a:t>Автори с най-висока трудност на задачите: </a:t>
            </a:r>
            <a:r>
              <a:rPr lang="bg-BG"/>
              <a:t>Б. Михов (brackets_NOI-3_1.00), Павел Петров (rect_PSI_0.95)</a:t>
            </a: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bg-BG"/>
              <a:t>Ако </a:t>
            </a:r>
            <a:r>
              <a:rPr lang="bg-BG" b="1"/>
              <a:t>k</a:t>
            </a:r>
            <a:r>
              <a:rPr lang="bg-BG"/>
              <a:t> е близо до 1 – задачата е трудна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bg-BG"/>
              <a:t>Ако </a:t>
            </a:r>
            <a:r>
              <a:rPr lang="bg-BG" b="1"/>
              <a:t>k</a:t>
            </a:r>
            <a:r>
              <a:rPr lang="bg-BG"/>
              <a:t> &lt; 0 – задачата е лесна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bg-BG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" name="Google Shape;1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2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able" type="tbl">
  <p:cSld name="TABL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>
            <a:spLocks noGrp="1"/>
          </p:cNvSpPr>
          <p:nvPr>
            <p:ph type="title"/>
          </p:nvPr>
        </p:nvSpPr>
        <p:spPr>
          <a:xfrm>
            <a:off x="508000" y="381000"/>
            <a:ext cx="106680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3000">
              <a:schemeClr val="lt1"/>
            </a:gs>
            <a:gs pos="27000">
              <a:schemeClr val="lt1"/>
            </a:gs>
            <a:gs pos="67000">
              <a:schemeClr val="lt1"/>
            </a:gs>
            <a:gs pos="84000">
              <a:srgbClr val="DDEAF6"/>
            </a:gs>
            <a:gs pos="95000">
              <a:srgbClr val="FFFFD9"/>
            </a:gs>
            <a:gs pos="100000">
              <a:srgbClr val="FFFFD9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 txBox="1">
            <a:spLocks noGrp="1"/>
          </p:cNvSpPr>
          <p:nvPr>
            <p:ph type="ctrTitle"/>
          </p:nvPr>
        </p:nvSpPr>
        <p:spPr>
          <a:xfrm>
            <a:off x="2455800" y="1280150"/>
            <a:ext cx="7543800" cy="38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Ruge Boogie"/>
              <a:buNone/>
            </a:pPr>
            <a:r>
              <a:rPr lang="bg-BG" sz="3600" b="1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Относителна трудност </a:t>
            </a:r>
            <a:br>
              <a:rPr lang="bg-BG" sz="3600" b="1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bg-BG" sz="3600" b="1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на задачите </a:t>
            </a:r>
            <a:endParaRPr sz="3600" b="1">
              <a:solidFill>
                <a:srgbClr val="0070C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Ruge Boogie"/>
              <a:buNone/>
            </a:pPr>
            <a:r>
              <a:rPr lang="bg-BG" sz="3600" b="1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от националните състезания </a:t>
            </a:r>
            <a:br>
              <a:rPr lang="bg-BG" sz="3600" b="1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bg-BG" sz="3600" b="1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по информатика за група D </a:t>
            </a:r>
            <a:r>
              <a:rPr lang="bg-BG" sz="360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/>
            </a:r>
            <a:br>
              <a:rPr lang="bg-BG" sz="360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bg-BG" sz="360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bg-BG" sz="3600" b="1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2022-2023 година</a:t>
            </a:r>
            <a:endParaRPr sz="3600" b="1">
              <a:solidFill>
                <a:srgbClr val="0070C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Ruge Boogie"/>
              <a:buNone/>
            </a:pPr>
            <a:endParaRPr sz="3600">
              <a:solidFill>
                <a:srgbClr val="0070C0"/>
              </a:solidFill>
              <a:latin typeface="Oi"/>
              <a:ea typeface="Oi"/>
              <a:cs typeface="Oi"/>
              <a:sym typeface="Oi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7980300" y="6314551"/>
            <a:ext cx="4038600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</a:pPr>
            <a:r>
              <a:rPr lang="bg-BG" sz="20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Узана, 2023 година</a:t>
            </a:r>
            <a:endParaRPr sz="20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Ruge Boogie"/>
              <a:ea typeface="Ruge Boogie"/>
              <a:cs typeface="Ruge Boogie"/>
              <a:sym typeface="Ruge Boogi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1"/>
          <p:cNvSpPr txBox="1">
            <a:spLocks noGrp="1"/>
          </p:cNvSpPr>
          <p:nvPr>
            <p:ph type="title"/>
          </p:nvPr>
        </p:nvSpPr>
        <p:spPr>
          <a:xfrm>
            <a:off x="2209800" y="187164"/>
            <a:ext cx="7924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Calibri"/>
              <a:buNone/>
            </a:pPr>
            <a:r>
              <a:rPr lang="bg-BG" sz="3200" b="1">
                <a:solidFill>
                  <a:srgbClr val="0070C0"/>
                </a:solidFill>
              </a:rPr>
              <a:t>Относителна трудност на задачите </a:t>
            </a:r>
            <a:endParaRPr sz="3200" b="1">
              <a:solidFill>
                <a:srgbClr val="0070C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83224" y="1304925"/>
            <a:ext cx="11266964" cy="4775835"/>
            <a:chOff x="583224" y="1304925"/>
            <a:chExt cx="11266964" cy="4775835"/>
          </a:xfrm>
        </p:grpSpPr>
        <p:grpSp>
          <p:nvGrpSpPr>
            <p:cNvPr id="150" name="Google Shape;150;p31"/>
            <p:cNvGrpSpPr/>
            <p:nvPr/>
          </p:nvGrpSpPr>
          <p:grpSpPr>
            <a:xfrm>
              <a:off x="583224" y="1304925"/>
              <a:ext cx="11218251" cy="4756785"/>
              <a:chOff x="0" y="0"/>
              <a:chExt cx="8168640" cy="5097780"/>
            </a:xfrm>
          </p:grpSpPr>
          <p:grpSp>
            <p:nvGrpSpPr>
              <p:cNvPr id="151" name="Google Shape;151;p31"/>
              <p:cNvGrpSpPr/>
              <p:nvPr/>
            </p:nvGrpSpPr>
            <p:grpSpPr>
              <a:xfrm>
                <a:off x="0" y="358140"/>
                <a:ext cx="8168640" cy="4739640"/>
                <a:chOff x="0" y="358140"/>
                <a:chExt cx="8168640" cy="4739640"/>
              </a:xfrm>
            </p:grpSpPr>
            <p:graphicFrame>
              <p:nvGraphicFramePr>
                <p:cNvPr id="152" name="Google Shape;152;p31"/>
                <p:cNvGraphicFramePr/>
                <p:nvPr/>
              </p:nvGraphicFramePr>
              <p:xfrm>
                <a:off x="0" y="365760"/>
                <a:ext cx="8168640" cy="473202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  <p:cxnSp>
              <p:nvCxnSpPr>
                <p:cNvPr id="153" name="Google Shape;153;p31"/>
                <p:cNvCxnSpPr/>
                <p:nvPr/>
              </p:nvCxnSpPr>
              <p:spPr>
                <a:xfrm>
                  <a:off x="1813510" y="358140"/>
                  <a:ext cx="0" cy="329946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C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54" name="Google Shape;154;p31"/>
                <p:cNvCxnSpPr/>
                <p:nvPr/>
              </p:nvCxnSpPr>
              <p:spPr>
                <a:xfrm>
                  <a:off x="3009849" y="365760"/>
                  <a:ext cx="0" cy="329946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C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55" name="Google Shape;155;p31"/>
                <p:cNvCxnSpPr/>
                <p:nvPr/>
              </p:nvCxnSpPr>
              <p:spPr>
                <a:xfrm>
                  <a:off x="5387290" y="373380"/>
                  <a:ext cx="0" cy="329946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C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56" name="Google Shape;156;p31"/>
                <p:cNvCxnSpPr/>
                <p:nvPr/>
              </p:nvCxnSpPr>
              <p:spPr>
                <a:xfrm>
                  <a:off x="6568378" y="381000"/>
                  <a:ext cx="0" cy="329946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C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57" name="Google Shape;157;p31"/>
                <p:cNvCxnSpPr/>
                <p:nvPr/>
              </p:nvCxnSpPr>
              <p:spPr>
                <a:xfrm>
                  <a:off x="541020" y="358140"/>
                  <a:ext cx="0" cy="329946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C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58" name="Google Shape;158;p31"/>
                <p:cNvCxnSpPr/>
                <p:nvPr/>
              </p:nvCxnSpPr>
              <p:spPr>
                <a:xfrm>
                  <a:off x="7924800" y="388620"/>
                  <a:ext cx="0" cy="329946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C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sp>
            <p:nvSpPr>
              <p:cNvPr id="159" name="Google Shape;159;p31"/>
              <p:cNvSpPr txBox="1"/>
              <p:nvPr/>
            </p:nvSpPr>
            <p:spPr>
              <a:xfrm>
                <a:off x="541020" y="0"/>
                <a:ext cx="7169811" cy="3297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bg-BG" sz="1400" b="1" i="0" u="none" strike="noStrike" cap="none">
                    <a:solidFill>
                      <a:srgbClr val="C00000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    Есенен Турнир                     НОИ-2                                                     НОИ-3                                      Пролетни състез.          Летен Турнир</a:t>
                </a:r>
                <a:endParaRPr sz="1400" b="1" i="0" u="none" strike="noStrike" cap="none">
                  <a:solidFill>
                    <a:srgbClr val="C00000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1638" y="1365885"/>
              <a:ext cx="11258550" cy="47148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3"/>
          <p:cNvSpPr txBox="1">
            <a:spLocks noGrp="1"/>
          </p:cNvSpPr>
          <p:nvPr>
            <p:ph type="title"/>
          </p:nvPr>
        </p:nvSpPr>
        <p:spPr>
          <a:xfrm>
            <a:off x="2209800" y="187164"/>
            <a:ext cx="7924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Calibri"/>
              <a:buNone/>
            </a:pPr>
            <a:r>
              <a:rPr lang="bg-BG" sz="3200" b="1">
                <a:solidFill>
                  <a:srgbClr val="0070C0"/>
                </a:solidFill>
              </a:rPr>
              <a:t>Относителна трудност на задачите </a:t>
            </a:r>
            <a:endParaRPr sz="3200" b="1">
              <a:solidFill>
                <a:srgbClr val="0070C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93454" y="1330027"/>
            <a:ext cx="11125200" cy="5198988"/>
            <a:chOff x="593454" y="1330027"/>
            <a:chExt cx="11125200" cy="5198988"/>
          </a:xfrm>
        </p:grpSpPr>
        <p:grpSp>
          <p:nvGrpSpPr>
            <p:cNvPr id="165" name="Google Shape;165;p33"/>
            <p:cNvGrpSpPr/>
            <p:nvPr/>
          </p:nvGrpSpPr>
          <p:grpSpPr>
            <a:xfrm>
              <a:off x="625500" y="1330027"/>
              <a:ext cx="11093154" cy="5189463"/>
              <a:chOff x="0" y="45011"/>
              <a:chExt cx="8039100" cy="4283149"/>
            </a:xfrm>
          </p:grpSpPr>
          <p:graphicFrame>
            <p:nvGraphicFramePr>
              <p:cNvPr id="166" name="Google Shape;166;p33"/>
              <p:cNvGraphicFramePr/>
              <p:nvPr/>
            </p:nvGraphicFramePr>
            <p:xfrm>
              <a:off x="0" y="342900"/>
              <a:ext cx="8039100" cy="398526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grpSp>
            <p:nvGrpSpPr>
              <p:cNvPr id="167" name="Google Shape;167;p33"/>
              <p:cNvGrpSpPr/>
              <p:nvPr/>
            </p:nvGrpSpPr>
            <p:grpSpPr>
              <a:xfrm>
                <a:off x="145794" y="358140"/>
                <a:ext cx="7798927" cy="2912689"/>
                <a:chOff x="152400" y="358140"/>
                <a:chExt cx="7798927" cy="3151194"/>
              </a:xfrm>
            </p:grpSpPr>
            <p:cxnSp>
              <p:nvCxnSpPr>
                <p:cNvPr id="168" name="Google Shape;168;p33"/>
                <p:cNvCxnSpPr/>
                <p:nvPr/>
              </p:nvCxnSpPr>
              <p:spPr>
                <a:xfrm>
                  <a:off x="1375082" y="358140"/>
                  <a:ext cx="0" cy="3136706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C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69" name="Google Shape;169;p33"/>
                <p:cNvCxnSpPr/>
                <p:nvPr/>
              </p:nvCxnSpPr>
              <p:spPr>
                <a:xfrm>
                  <a:off x="2717183" y="365384"/>
                  <a:ext cx="0" cy="3136706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C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70" name="Google Shape;170;p33"/>
                <p:cNvCxnSpPr/>
                <p:nvPr/>
              </p:nvCxnSpPr>
              <p:spPr>
                <a:xfrm>
                  <a:off x="5306064" y="372628"/>
                  <a:ext cx="0" cy="3136706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C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71" name="Google Shape;171;p33"/>
                <p:cNvCxnSpPr/>
                <p:nvPr/>
              </p:nvCxnSpPr>
              <p:spPr>
                <a:xfrm>
                  <a:off x="6633304" y="363384"/>
                  <a:ext cx="0" cy="3136706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C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72" name="Google Shape;172;p33"/>
                <p:cNvCxnSpPr/>
                <p:nvPr/>
              </p:nvCxnSpPr>
              <p:spPr>
                <a:xfrm>
                  <a:off x="152400" y="358140"/>
                  <a:ext cx="0" cy="3136706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C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73" name="Google Shape;173;p33"/>
                <p:cNvCxnSpPr/>
                <p:nvPr/>
              </p:nvCxnSpPr>
              <p:spPr>
                <a:xfrm>
                  <a:off x="7951327" y="370629"/>
                  <a:ext cx="0" cy="3136706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C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sp>
            <p:nvSpPr>
              <p:cNvPr id="174" name="Google Shape;174;p33"/>
              <p:cNvSpPr txBox="1"/>
              <p:nvPr/>
            </p:nvSpPr>
            <p:spPr>
              <a:xfrm>
                <a:off x="255410" y="45011"/>
                <a:ext cx="7783690" cy="2835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bg-BG" sz="1400" b="1" i="0" u="none" strike="noStrike" cap="none">
                    <a:solidFill>
                      <a:srgbClr val="C00000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Есенен Турнир                         НОИ-2                                                          НОИ-3                                      Пролетни състезания            Летен Турнир</a:t>
                </a:r>
                <a:endParaRPr sz="1400" b="1" i="0" u="none" strike="noStrike" cap="none">
                  <a:solidFill>
                    <a:srgbClr val="C00000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454" y="1366465"/>
              <a:ext cx="11125200" cy="51625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"/>
          <p:cNvSpPr txBox="1"/>
          <p:nvPr/>
        </p:nvSpPr>
        <p:spPr>
          <a:xfrm>
            <a:off x="2152649" y="954375"/>
            <a:ext cx="8791575" cy="5863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667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67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67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bg-BG" sz="17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добре е, че има най-лесна задача, но не е ok, че за първото в годината състезание трудността на другите 2 задачи е по-висока от тази на всички останали състезания, с изключение на две (НОИ 3 и ПСИ)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7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67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67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67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bg-BG" sz="17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добре балансирана трудност, съответстваща за Областен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67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67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67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bg-BG" sz="1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bg-BG" sz="17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добре е, че има една особено трудна задача, защото е Национален кръг. 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bg-BG" sz="17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 останалите задачи трудността варира от най-лека към средна, висока.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67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67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2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67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bg-BG" sz="17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задачите са балансирани по трудност от най-лека към най-трудна, но трудността на задача D2.rect е много голяма и 54% състезатели са с 0 точки ☹</a:t>
            </a:r>
            <a:endParaRPr/>
          </a:p>
          <a:p>
            <a:pPr marL="2667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67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67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bg-BG" sz="17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всички задачи са с близка трудност – висока. Допустимо като за последно за годината състезание.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80" name="Google Shape;180;p13"/>
          <p:cNvGraphicFramePr/>
          <p:nvPr/>
        </p:nvGraphicFramePr>
        <p:xfrm>
          <a:off x="2152650" y="1074071"/>
          <a:ext cx="7496175" cy="396250"/>
        </p:xfrm>
        <a:graphic>
          <a:graphicData uri="http://schemas.openxmlformats.org/drawingml/2006/table">
            <a:tbl>
              <a:tblPr>
                <a:noFill/>
                <a:tableStyleId>{A3F50582-F9F6-4E33-A285-FE9DEB2AE67E}</a:tableStyleId>
              </a:tblPr>
              <a:tblGrid>
                <a:gridCol w="1116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3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3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3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9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bg-BG" sz="2000" u="none" strike="noStrike" cap="none"/>
                        <a:t>ETИ</a:t>
                      </a:r>
                      <a:endParaRPr sz="20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b="1" u="none" strike="noStrike" cap="none"/>
                        <a:t>prod</a:t>
                      </a:r>
                      <a:r>
                        <a:rPr lang="bg-BG" sz="1600" u="none" strike="noStrike" cap="none"/>
                        <a:t> (0.84)</a:t>
                      </a:r>
                      <a:endParaRPr sz="1600" b="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b="1" u="none" strike="noStrike" cap="none"/>
                        <a:t>numbers</a:t>
                      </a:r>
                      <a:r>
                        <a:rPr lang="bg-BG" sz="1600" u="none" strike="noStrike" cap="none"/>
                        <a:t> (-0.30)</a:t>
                      </a:r>
                      <a:endParaRPr sz="1600" b="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b="1" u="none" strike="noStrike" cap="none"/>
                        <a:t>recover</a:t>
                      </a:r>
                      <a:r>
                        <a:rPr lang="bg-BG" sz="1600" u="none" strike="noStrike" cap="none"/>
                        <a:t> (0.89)</a:t>
                      </a:r>
                      <a:endParaRPr sz="1600" b="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1" name="Google Shape;181;p13"/>
          <p:cNvGraphicFramePr/>
          <p:nvPr/>
        </p:nvGraphicFramePr>
        <p:xfrm>
          <a:off x="2152650" y="3198113"/>
          <a:ext cx="7496175" cy="767100"/>
        </p:xfrm>
        <a:graphic>
          <a:graphicData uri="http://schemas.openxmlformats.org/drawingml/2006/table">
            <a:tbl>
              <a:tblPr>
                <a:noFill/>
                <a:tableStyleId>{A3F50582-F9F6-4E33-A285-FE9DEB2AE67E}</a:tableStyleId>
              </a:tblPr>
              <a:tblGrid>
                <a:gridCol w="1116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3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bg-BG" sz="2000" u="none" strike="noStrike" cap="none"/>
                        <a:t>НОИ 3</a:t>
                      </a:r>
                      <a:endParaRPr sz="20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b="1" u="none" strike="noStrike" cap="none"/>
                        <a:t>wall</a:t>
                      </a:r>
                      <a:r>
                        <a:rPr lang="bg-BG" sz="1600" u="none" strike="noStrike" cap="none"/>
                        <a:t> (0.44) </a:t>
                      </a:r>
                      <a:endParaRPr sz="1600" b="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b="1" u="none" strike="noStrike" cap="none"/>
                        <a:t>brackets</a:t>
                      </a:r>
                      <a:r>
                        <a:rPr lang="bg-BG" sz="1600" u="none" strike="noStrike" cap="none"/>
                        <a:t> (1.00) </a:t>
                      </a:r>
                      <a:endParaRPr sz="1600" b="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b="1" u="none" strike="noStrike" cap="none"/>
                        <a:t>escape</a:t>
                      </a:r>
                      <a:r>
                        <a:rPr lang="bg-BG" sz="1600" u="none" strike="noStrike" cap="none"/>
                        <a:t> (0.23) </a:t>
                      </a:r>
                      <a:endParaRPr sz="1600" b="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b="1" u="none" strike="noStrike" cap="none"/>
                        <a:t>nice</a:t>
                      </a:r>
                      <a:r>
                        <a:rPr lang="bg-BG" sz="1600" u="none" strike="noStrike" cap="none"/>
                        <a:t> (0.00) </a:t>
                      </a:r>
                      <a:endParaRPr sz="16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b="1" u="none" strike="noStrike" cap="none"/>
                        <a:t>sightseeing</a:t>
                      </a:r>
                      <a:r>
                        <a:rPr lang="bg-BG" sz="1600" u="none" strike="noStrike" cap="none"/>
                        <a:t> (0.54) </a:t>
                      </a:r>
                      <a:endParaRPr sz="16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bg-BG" sz="1600" b="1" u="none" strike="noStrike" cap="none"/>
                        <a:t>snake</a:t>
                      </a:r>
                      <a:r>
                        <a:rPr lang="bg-BG" sz="1600" u="none" strike="noStrike" cap="none"/>
                        <a:t> (0.47)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2" name="Google Shape;182;p13"/>
          <p:cNvGraphicFramePr/>
          <p:nvPr/>
        </p:nvGraphicFramePr>
        <p:xfrm>
          <a:off x="2110275" y="4675928"/>
          <a:ext cx="7567125" cy="396250"/>
        </p:xfrm>
        <a:graphic>
          <a:graphicData uri="http://schemas.openxmlformats.org/drawingml/2006/table">
            <a:tbl>
              <a:tblPr>
                <a:noFill/>
                <a:tableStyleId>{A3F50582-F9F6-4E33-A285-FE9DEB2AE67E}</a:tableStyleId>
              </a:tblPr>
              <a:tblGrid>
                <a:gridCol w="1127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3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3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3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bg-BG" sz="2000" u="none" strike="noStrike" cap="none"/>
                        <a:t>ПСИ</a:t>
                      </a:r>
                      <a:endParaRPr sz="20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b="1" u="none" strike="noStrike" cap="none"/>
                        <a:t>alike</a:t>
                      </a:r>
                      <a:r>
                        <a:rPr lang="bg-BG" sz="1600" u="none" strike="noStrike" cap="none"/>
                        <a:t> (0.03)</a:t>
                      </a:r>
                      <a:endParaRPr sz="1600" b="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b="1" u="none" strike="noStrike" cap="none"/>
                        <a:t>rect</a:t>
                      </a:r>
                      <a:r>
                        <a:rPr lang="bg-BG" sz="1600" u="none" strike="noStrike" cap="none"/>
                        <a:t> (0.95) </a:t>
                      </a:r>
                      <a:endParaRPr sz="1600" b="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bg-BG" sz="1600" b="1" u="none" strike="noStrike" cap="none"/>
                        <a:t>pretty</a:t>
                      </a:r>
                      <a:r>
                        <a:rPr lang="bg-BG" sz="1600" u="none" strike="noStrike" cap="none"/>
                        <a:t> (0.72)</a:t>
                      </a:r>
                      <a:endParaRPr sz="1600" b="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3" name="Google Shape;183;p13"/>
          <p:cNvGraphicFramePr/>
          <p:nvPr/>
        </p:nvGraphicFramePr>
        <p:xfrm>
          <a:off x="2152650" y="2376689"/>
          <a:ext cx="7496175" cy="396250"/>
        </p:xfrm>
        <a:graphic>
          <a:graphicData uri="http://schemas.openxmlformats.org/drawingml/2006/table">
            <a:tbl>
              <a:tblPr>
                <a:noFill/>
                <a:tableStyleId>{A3F50582-F9F6-4E33-A285-FE9DEB2AE67E}</a:tableStyleId>
              </a:tblPr>
              <a:tblGrid>
                <a:gridCol w="1116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3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bg-BG" sz="2000" u="none" strike="noStrike" cap="none"/>
                        <a:t>НОИ 2</a:t>
                      </a:r>
                      <a:endParaRPr sz="20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b="1" u="none" strike="noStrike" cap="none"/>
                        <a:t>brackets</a:t>
                      </a:r>
                      <a:r>
                        <a:rPr lang="bg-BG" sz="1600" u="none" strike="noStrike" cap="none"/>
                        <a:t> (0.65)</a:t>
                      </a:r>
                      <a:endParaRPr sz="1600" b="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b="1" u="none" strike="noStrike" cap="none"/>
                        <a:t>minesweeper</a:t>
                      </a:r>
                      <a:r>
                        <a:rPr lang="bg-BG" sz="1600" u="none" strike="noStrike" cap="none"/>
                        <a:t> (0.83) </a:t>
                      </a:r>
                      <a:endParaRPr sz="1600" b="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b="1" u="none" strike="noStrike" cap="none"/>
                        <a:t>red</a:t>
                      </a:r>
                      <a:r>
                        <a:rPr lang="bg-BG" sz="1600" u="none" strike="noStrike" cap="none"/>
                        <a:t> (0.29)</a:t>
                      </a:r>
                      <a:endParaRPr sz="1600" b="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4" name="Google Shape;184;p13"/>
          <p:cNvGraphicFramePr/>
          <p:nvPr/>
        </p:nvGraphicFramePr>
        <p:xfrm>
          <a:off x="2081700" y="5748526"/>
          <a:ext cx="7567125" cy="396250"/>
        </p:xfrm>
        <a:graphic>
          <a:graphicData uri="http://schemas.openxmlformats.org/drawingml/2006/table">
            <a:tbl>
              <a:tblPr>
                <a:noFill/>
                <a:tableStyleId>{A3F50582-F9F6-4E33-A285-FE9DEB2AE67E}</a:tableStyleId>
              </a:tblPr>
              <a:tblGrid>
                <a:gridCol w="1127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3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3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3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bg-BG" sz="2000" u="none" strike="noStrike" cap="none"/>
                        <a:t>ЛТИ</a:t>
                      </a:r>
                      <a:endParaRPr sz="20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b="1" u="none" strike="noStrike" cap="none"/>
                        <a:t>AnotherGame</a:t>
                      </a:r>
                      <a:r>
                        <a:rPr lang="bg-BG" sz="1600" u="none" strike="noStrike" cap="none"/>
                        <a:t> (0.77) </a:t>
                      </a:r>
                      <a:endParaRPr sz="1600" b="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b="1" u="none" strike="noStrike" cap="none"/>
                        <a:t>beautiful</a:t>
                      </a:r>
                      <a:r>
                        <a:rPr lang="bg-BG" sz="1600" u="none" strike="noStrike" cap="none"/>
                        <a:t> (0.78) </a:t>
                      </a:r>
                      <a:endParaRPr sz="1600" b="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bg-BG" sz="1600" b="1" u="none" strike="noStrike" cap="none"/>
                        <a:t>flowers</a:t>
                      </a:r>
                      <a:r>
                        <a:rPr lang="bg-BG" sz="1600" u="none" strike="noStrike" cap="none"/>
                        <a:t> (0.76)</a:t>
                      </a:r>
                      <a:endParaRPr sz="1600" b="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5" name="Google Shape;185;p13"/>
          <p:cNvSpPr txBox="1">
            <a:spLocks noGrp="1"/>
          </p:cNvSpPr>
          <p:nvPr>
            <p:ph type="title"/>
          </p:nvPr>
        </p:nvSpPr>
        <p:spPr>
          <a:xfrm>
            <a:off x="2152650" y="365126"/>
            <a:ext cx="78867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Calibri"/>
              <a:buNone/>
            </a:pPr>
            <a:r>
              <a:rPr lang="bg-BG" sz="2800" b="1">
                <a:solidFill>
                  <a:srgbClr val="0070C0"/>
                </a:solidFill>
              </a:rPr>
              <a:t>Коментари</a:t>
            </a:r>
            <a:endParaRPr sz="2800" b="1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0" name="Google Shape;190;p10"/>
          <p:cNvGraphicFramePr/>
          <p:nvPr/>
        </p:nvGraphicFramePr>
        <p:xfrm>
          <a:off x="762001" y="914435"/>
          <a:ext cx="10928125" cy="5643930"/>
        </p:xfrm>
        <a:graphic>
          <a:graphicData uri="http://schemas.openxmlformats.org/drawingml/2006/table">
            <a:tbl>
              <a:tblPr firstRow="1" bandRow="1">
                <a:noFill/>
                <a:tableStyleId>{A3F50582-F9F6-4E33-A285-FE9DEB2AE67E}</a:tableStyleId>
              </a:tblPr>
              <a:tblGrid>
                <a:gridCol w="1304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6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3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52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1" u="none" strike="noStrike" cap="none"/>
                        <a:t>Състезание</a:t>
                      </a:r>
                      <a:endParaRPr sz="1400" b="1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1" u="none" strike="noStrike" cap="none"/>
                        <a:t>Задача 1</a:t>
                      </a:r>
                      <a:endParaRPr sz="1400" b="1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1" u="none" strike="noStrike" cap="none"/>
                        <a:t>Задача 2</a:t>
                      </a:r>
                      <a:endParaRPr sz="1400" b="1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1" u="none" strike="noStrike" cap="none"/>
                        <a:t>Задача 3</a:t>
                      </a:r>
                      <a:endParaRPr sz="1400" b="1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u="none" strike="noStrike" cap="none"/>
                        <a:t>ЕТИ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u="none" strike="noStrike" cap="none"/>
                        <a:t>(</a:t>
                      </a:r>
                      <a:r>
                        <a:rPr lang="bg-BG" sz="1400" b="1" u="none" strike="noStrike" cap="none"/>
                        <a:t>prod_0.84</a:t>
                      </a:r>
                      <a:r>
                        <a:rPr lang="bg-BG" sz="1400" u="none" strike="noStrike" cap="none"/>
                        <a:t>) - по дадена редица числа ai и редица от max брой  повторения ki за всяко ai, да се образува редица произведения на 2-ки числа (число и брой на повторенията му) с min сума.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1" u="none" strike="noStrike" cap="none"/>
                        <a:t>Техники</a:t>
                      </a:r>
                      <a:r>
                        <a:rPr lang="bg-BG" sz="1400" u="none" strike="noStrike" cap="none"/>
                        <a:t>: преф. суми, сорт., Ерат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u="none" strike="noStrike" cap="none"/>
                        <a:t>(</a:t>
                      </a:r>
                      <a:r>
                        <a:rPr lang="bg-BG" sz="1400" b="1" u="none" strike="noStrike" cap="none"/>
                        <a:t>numbers_-0.3</a:t>
                      </a:r>
                      <a:r>
                        <a:rPr lang="bg-BG" sz="1400" u="none" strike="noStrike" cap="none"/>
                        <a:t>) - да се изведе min число, по-голямо от дадено с еднакви цифри или само 1 различна.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1" u="none" strike="noStrike" cap="none"/>
                        <a:t>Техники</a:t>
                      </a:r>
                      <a:r>
                        <a:rPr lang="bg-BG" sz="1400" u="none" strike="noStrike" cap="none"/>
                        <a:t>: теория на числата: образуване на числа по цифри или отделяне на цифри и използване на броячен масив.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u="none" strike="noStrike" cap="none"/>
                        <a:t>(</a:t>
                      </a:r>
                      <a:r>
                        <a:rPr lang="bg-BG" sz="1400" b="1" u="none" strike="noStrike" cap="none"/>
                        <a:t>recover_0.89</a:t>
                      </a:r>
                      <a:r>
                        <a:rPr lang="bg-BG" sz="1400" u="none" strike="noStrike" cap="none"/>
                        <a:t>) - образуване на редица числа по дадени суми от поредни числа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1" u="none" strike="noStrike" cap="none"/>
                        <a:t>Техники</a:t>
                      </a:r>
                      <a:r>
                        <a:rPr lang="bg-BG" sz="1400" u="none" strike="noStrike" cap="none"/>
                        <a:t>: математика, закономерности в редици от последователни числа.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u="none" strike="noStrike" cap="none"/>
                        <a:t>НОИ-2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u="none" strike="noStrike" cap="none"/>
                        <a:t>(</a:t>
                      </a:r>
                      <a:r>
                        <a:rPr lang="bg-BG" sz="1400" b="1" u="none" strike="noStrike" cap="none"/>
                        <a:t>brackets_0.65</a:t>
                      </a:r>
                      <a:r>
                        <a:rPr lang="bg-BG" sz="1400" u="none" strike="noStrike" cap="none"/>
                        <a:t>) - премахване на двойки скоби в даден правилен скобов израз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1" u="none" strike="noStrike" cap="none"/>
                        <a:t>Техники</a:t>
                      </a:r>
                      <a:r>
                        <a:rPr lang="bg-BG" sz="1400" u="none" strike="noStrike" cap="none"/>
                        <a:t>: работа с низ, скобов израз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u="none" strike="noStrike" cap="none"/>
                        <a:t>(</a:t>
                      </a:r>
                      <a:r>
                        <a:rPr lang="bg-BG" sz="1400" b="1" u="none" strike="noStrike" cap="none"/>
                        <a:t>minesweeper_0.83</a:t>
                      </a:r>
                      <a:r>
                        <a:rPr lang="bg-BG" sz="1400" u="none" strike="noStrike" cap="none"/>
                        <a:t>) – играта с полета на 2 реда с мини само на ред 1. По дадена ширина N на поле, да се изведе броят ≠ полета с размер 2*N, за да има решение за победа.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1" u="none" strike="noStrike" cap="none"/>
                        <a:t>Техники</a:t>
                      </a:r>
                      <a:r>
                        <a:rPr lang="bg-BG" sz="1400" u="none" strike="noStrike" cap="none"/>
                        <a:t>: математически и логически разсъждения, изследване на случаи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u="none" strike="noStrike" cap="none"/>
                        <a:t>(</a:t>
                      </a:r>
                      <a:r>
                        <a:rPr lang="bg-BG" sz="1400" b="1" u="none" strike="noStrike" cap="none"/>
                        <a:t>red_0.29</a:t>
                      </a:r>
                      <a:r>
                        <a:rPr lang="bg-BG" sz="1400" u="none" strike="noStrike" cap="none"/>
                        <a:t>) - по дадена редица и позиция, извежда позициите на най-близките вляво и вдясно числа, равни на това от дадената позиция. За посока, в която няма такова, извежда 0.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1" u="none" strike="noStrike" cap="none"/>
                        <a:t>Техники</a:t>
                      </a:r>
                      <a:r>
                        <a:rPr lang="bg-BG" sz="1400" u="none" strike="noStrike" cap="none"/>
                        <a:t>: обхождане на редици. 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u="none" strike="noStrike" cap="none"/>
                        <a:t>НОИ-3, ден 1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u="none" strike="noStrike" cap="none"/>
                        <a:t> (</a:t>
                      </a:r>
                      <a:r>
                        <a:rPr lang="bg-BG" sz="1400" b="1" u="none" strike="noStrike" cap="none"/>
                        <a:t>wall_0.44</a:t>
                      </a:r>
                      <a:r>
                        <a:rPr lang="bg-BG" sz="1400" u="none" strike="noStrike" cap="none"/>
                        <a:t>) (лего – стена) 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1" u="none" strike="noStrike" cap="none"/>
                        <a:t>Техники</a:t>
                      </a:r>
                      <a:r>
                        <a:rPr lang="bg-BG" sz="1400" u="none" strike="noStrike" cap="none"/>
                        <a:t>: матем., изследване на случаи, лица, целочисл. деление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u="none" strike="noStrike" cap="none"/>
                        <a:t>(</a:t>
                      </a:r>
                      <a:r>
                        <a:rPr lang="bg-BG" sz="1400" b="1" u="none" strike="noStrike" cap="none"/>
                        <a:t>brackets_1.00</a:t>
                      </a:r>
                      <a:r>
                        <a:rPr lang="bg-BG" sz="1400" u="none" strike="noStrike" cap="none"/>
                        <a:t>) - брой правилни  скобови изрази след изтрив. на скоби в начало или края на даден ск. израз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u="none" strike="noStrike" cap="none"/>
                        <a:t>(</a:t>
                      </a:r>
                      <a:r>
                        <a:rPr lang="bg-BG" sz="1400" b="1" u="none" strike="noStrike" cap="none"/>
                        <a:t>escape_0.23</a:t>
                      </a:r>
                      <a:r>
                        <a:rPr lang="bg-BG" sz="1400" u="none" strike="noStrike" cap="none"/>
                        <a:t>)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u="none" strike="noStrike" cap="none"/>
                        <a:t>има ли път в лабиринт – 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1" u="none" strike="noStrike" cap="none"/>
                        <a:t>Техники</a:t>
                      </a:r>
                      <a:r>
                        <a:rPr lang="bg-BG" sz="1400" u="none" strike="noStrike" cap="none"/>
                        <a:t>: рекурсия, backtracking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0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u="none" strike="noStrike" cap="none"/>
                        <a:t>НОИ-3, ден 2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u="none" strike="noStrike" cap="none"/>
                        <a:t>(</a:t>
                      </a:r>
                      <a:r>
                        <a:rPr lang="bg-BG" sz="1400" b="1" u="none" strike="noStrike" cap="none"/>
                        <a:t>nice_0.00</a:t>
                      </a:r>
                      <a:r>
                        <a:rPr lang="bg-BG" sz="1400" u="none" strike="noStrike" cap="none"/>
                        <a:t>)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u="none" strike="noStrike" cap="none"/>
                        <a:t>търси се число в редица, равно на сума от 3 стойности, които са вляво от него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u="none" strike="noStrike" cap="none"/>
                        <a:t>(</a:t>
                      </a:r>
                      <a:r>
                        <a:rPr lang="bg-BG" sz="1400" b="1" u="none" strike="noStrike" cap="none"/>
                        <a:t>sightseeing_0.54</a:t>
                      </a:r>
                      <a:r>
                        <a:rPr lang="bg-BG" sz="1400" u="none" strike="noStrike" cap="none"/>
                        <a:t>) – по дадена редица височини на сгради -&gt; общ брой сгради, които се виждат при разходки по всички възможни двойки граници [l;r] надясно и наляво. Решения за: 20, 40, 65, 100 точки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u="none" strike="noStrike" cap="none"/>
                        <a:t>(</a:t>
                      </a:r>
                      <a:r>
                        <a:rPr lang="bg-BG" sz="1400" b="1" u="none" strike="noStrike" cap="none"/>
                        <a:t>snake_0.47</a:t>
                      </a:r>
                      <a:r>
                        <a:rPr lang="bg-BG" sz="1400" u="none" strike="noStrike" cap="none"/>
                        <a:t>) – да се провери има ли затворен маршрут в 3D масив със зададени размери, който започва и завършва в 1 клетка.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1" u="none" strike="noStrike" cap="none"/>
                        <a:t>Техники</a:t>
                      </a:r>
                      <a:r>
                        <a:rPr lang="bg-BG" sz="1400" u="none" strike="noStrike" cap="none"/>
                        <a:t>: математически поглед към многомерни масиви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1" name="Google Shape;191;p10"/>
          <p:cNvSpPr txBox="1">
            <a:spLocks noGrp="1"/>
          </p:cNvSpPr>
          <p:nvPr>
            <p:ph type="title"/>
          </p:nvPr>
        </p:nvSpPr>
        <p:spPr>
          <a:xfrm>
            <a:off x="2152650" y="365126"/>
            <a:ext cx="78867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Calibri"/>
              <a:buNone/>
            </a:pPr>
            <a:r>
              <a:rPr lang="bg-BG" sz="2800" b="1">
                <a:solidFill>
                  <a:srgbClr val="0070C0"/>
                </a:solidFill>
              </a:rPr>
              <a:t>Резюме на задачите по състезания</a:t>
            </a:r>
            <a:endParaRPr sz="2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6" name="Google Shape;196;p9"/>
          <p:cNvGraphicFramePr/>
          <p:nvPr/>
        </p:nvGraphicFramePr>
        <p:xfrm>
          <a:off x="762001" y="914435"/>
          <a:ext cx="10928125" cy="2743235"/>
        </p:xfrm>
        <a:graphic>
          <a:graphicData uri="http://schemas.openxmlformats.org/drawingml/2006/table">
            <a:tbl>
              <a:tblPr firstRow="1" bandRow="1">
                <a:noFill/>
                <a:tableStyleId>{A3F50582-F9F6-4E33-A285-FE9DEB2AE67E}</a:tableStyleId>
              </a:tblPr>
              <a:tblGrid>
                <a:gridCol w="1304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6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3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52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1" u="none" strike="noStrike" cap="none"/>
                        <a:t>Състезание</a:t>
                      </a:r>
                      <a:endParaRPr sz="1400" b="1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1" u="none" strike="noStrike" cap="none"/>
                        <a:t>Задача 1</a:t>
                      </a:r>
                      <a:endParaRPr sz="1400" b="1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1" u="none" strike="noStrike" cap="none"/>
                        <a:t>Задача 2</a:t>
                      </a:r>
                      <a:endParaRPr sz="1400" b="1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1" u="none" strike="noStrike" cap="none"/>
                        <a:t>Задача 3</a:t>
                      </a:r>
                      <a:endParaRPr sz="1400" b="1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3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u="none" strike="noStrike" cap="none"/>
                        <a:t>ПСИ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u="none" strike="noStrike" cap="none"/>
                        <a:t>(</a:t>
                      </a:r>
                      <a:r>
                        <a:rPr lang="bg-BG" sz="1400" b="1" u="none" strike="noStrike" cap="none"/>
                        <a:t>alike_0.03</a:t>
                      </a:r>
                      <a:r>
                        <a:rPr lang="bg-BG" sz="1400" u="none" strike="noStrike" cap="none"/>
                        <a:t>) - </a:t>
                      </a:r>
                      <a:r>
                        <a:rPr lang="bg-BG"/>
                        <a:t>общия брой подобности на всяка двойка числа в редица. Подобност - брой равни цифри на съответни позиции.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u="none" strike="noStrike" cap="none"/>
                        <a:t>(</a:t>
                      </a:r>
                      <a:r>
                        <a:rPr lang="bg-BG" sz="1400" b="1" u="none" strike="noStrike" cap="none"/>
                        <a:t>rect_0.95</a:t>
                      </a:r>
                      <a:r>
                        <a:rPr lang="bg-BG" sz="1400" u="none" strike="noStrike" cap="none"/>
                        <a:t>) – по зададени в матрица max число за всяка колона и max число за всеки ред, да се изведат 2 числа: общата сума на всички числа, когато са min на брой и общата им сума, когато са max на брой.  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u="none" strike="noStrike" cap="none"/>
                        <a:t>(</a:t>
                      </a:r>
                      <a:r>
                        <a:rPr lang="bg-BG" sz="1400" b="1" u="none" strike="noStrike" cap="none"/>
                        <a:t>pretty_0.72</a:t>
                      </a:r>
                      <a:r>
                        <a:rPr lang="bg-BG" sz="1400" u="none" strike="noStrike" cap="none"/>
                        <a:t>) – по дадена редица цели числа и цяло число M, се търси броят 3-ки числа в редицата, чийто NOD = М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u="none" strike="noStrike" cap="none"/>
                        <a:t>Техники: brute force, nod, ератостен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0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u="none" strike="noStrike" cap="none"/>
                        <a:t>ЛТИ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u="none" strike="noStrike" cap="none"/>
                        <a:t>(</a:t>
                      </a:r>
                      <a:r>
                        <a:rPr lang="bg-BG" sz="1400" b="1" u="none" strike="noStrike" cap="none"/>
                        <a:t>AnotherGame_0.77</a:t>
                      </a:r>
                      <a:r>
                        <a:rPr lang="bg-BG" sz="1400" u="none" strike="noStrike" cap="none"/>
                        <a:t>)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u="none" strike="noStrike" cap="none"/>
                        <a:t>(</a:t>
                      </a:r>
                      <a:r>
                        <a:rPr lang="bg-BG" sz="1400" b="1" u="none" strike="noStrike" cap="none"/>
                        <a:t>beautiful_0.78</a:t>
                      </a:r>
                      <a:r>
                        <a:rPr lang="bg-BG" sz="1400" u="none" strike="noStrike" cap="none"/>
                        <a:t>) - броя числа от 1 до дадено N, за които сумата от квадратите на цифрите им е точен квадрат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u="none" strike="noStrike" cap="none"/>
                        <a:t>(</a:t>
                      </a:r>
                      <a:r>
                        <a:rPr lang="bg-BG" sz="1400" b="1" u="none" strike="noStrike" cap="none"/>
                        <a:t>flowers_0.76</a:t>
                      </a:r>
                      <a:r>
                        <a:rPr lang="bg-BG" sz="1400" u="none" strike="noStrike" cap="none"/>
                        <a:t>) - възможният </a:t>
                      </a:r>
                      <a:r>
                        <a:rPr lang="bg-BG"/>
                        <a:t>max брой съседни различни в дадена редица числа.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/>
                        <a:t>Наблюдения, Леми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7" name="Google Shape;197;p9"/>
          <p:cNvSpPr txBox="1">
            <a:spLocks noGrp="1"/>
          </p:cNvSpPr>
          <p:nvPr>
            <p:ph type="title"/>
          </p:nvPr>
        </p:nvSpPr>
        <p:spPr>
          <a:xfrm>
            <a:off x="2152650" y="365126"/>
            <a:ext cx="78867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alibri"/>
              <a:buNone/>
            </a:pPr>
            <a:r>
              <a:rPr lang="bg-BG" sz="2800" b="1">
                <a:solidFill>
                  <a:srgbClr val="0070C0"/>
                </a:solidFill>
              </a:rPr>
              <a:t>Kратко за задачите по състезания </a:t>
            </a:r>
            <a:r>
              <a:rPr lang="bg-BG" sz="2800">
                <a:solidFill>
                  <a:srgbClr val="FF0000"/>
                </a:solidFill>
              </a:rPr>
              <a:t>(за довършване)</a:t>
            </a:r>
            <a:endParaRPr sz="2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4"/>
          <p:cNvSpPr txBox="1">
            <a:spLocks noGrp="1"/>
          </p:cNvSpPr>
          <p:nvPr>
            <p:ph type="body" idx="1"/>
          </p:nvPr>
        </p:nvSpPr>
        <p:spPr>
          <a:xfrm>
            <a:off x="1081800" y="1181141"/>
            <a:ext cx="100284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bg-BG" sz="2500" b="1"/>
              <a:t>Общ брой задачи и автори:</a:t>
            </a:r>
            <a:r>
              <a:rPr lang="bg-BG" sz="2500"/>
              <a:t> 18 задачи от 8 автори, 50% от които са ученици - състезатели в група А.</a:t>
            </a:r>
            <a:endParaRPr sz="2500"/>
          </a:p>
          <a:p>
            <a:pPr marL="228600" lvl="0" indent="-2286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bg-BG" sz="2500" b="1"/>
              <a:t>Общ брой предложени задачи:</a:t>
            </a:r>
            <a:r>
              <a:rPr lang="bg-BG" sz="2500"/>
              <a:t> 28 задачи от 11 автори.  </a:t>
            </a:r>
            <a:endParaRPr sz="2500"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bg-BG" sz="2500" b="1"/>
              <a:t>Трудност </a:t>
            </a:r>
            <a:r>
              <a:rPr lang="bg-BG" sz="2500"/>
              <a:t>- Повечето предложения бяха с висока за групата трудност. Разбираемо е, че състезателите от големите групи имат нагласа за по-сложни математически и логически казуси, изискващи наблюдения, изследване и т.н. по навик от задачите, които решават в групите си. Но не може да се се очаква, че 6-класници ще имат уменията на 11-12 клас. Затова е желателно да не се прекалява с такива задачи. Някои от задачите с много висока трудност най-вероятно нямаше да са с толкова ниски резултати, ако имаха по 1-2 теста за оценяаване и на наивно решение или да ако не се прилагаше групиране на тестовете, с цел да се получават точки за частични решения само, ако решението минава успешно цялата група тестове!!! </a:t>
            </a:r>
            <a:endParaRPr sz="2200"/>
          </a:p>
        </p:txBody>
      </p:sp>
      <p:sp>
        <p:nvSpPr>
          <p:cNvPr id="203" name="Google Shape;203;p14"/>
          <p:cNvSpPr txBox="1">
            <a:spLocks noGrp="1"/>
          </p:cNvSpPr>
          <p:nvPr>
            <p:ph type="title"/>
          </p:nvPr>
        </p:nvSpPr>
        <p:spPr>
          <a:xfrm>
            <a:off x="2152650" y="365126"/>
            <a:ext cx="78867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Calibri"/>
              <a:buNone/>
            </a:pPr>
            <a:r>
              <a:rPr lang="bg-BG" sz="2800" b="1">
                <a:solidFill>
                  <a:srgbClr val="0070C0"/>
                </a:solidFill>
              </a:rPr>
              <a:t>Обобщено </a:t>
            </a:r>
            <a:endParaRPr sz="2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5"/>
          <p:cNvSpPr txBox="1">
            <a:spLocks noGrp="1"/>
          </p:cNvSpPr>
          <p:nvPr>
            <p:ph type="body" idx="1"/>
          </p:nvPr>
        </p:nvSpPr>
        <p:spPr>
          <a:xfrm>
            <a:off x="718400" y="1066800"/>
            <a:ext cx="10977900" cy="57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15"/>
              <a:buNone/>
            </a:pPr>
            <a:r>
              <a:rPr lang="bg-BG" sz="2100" b="1" dirty="0"/>
              <a:t>Действия на комисията при всяко получено предложение:</a:t>
            </a:r>
            <a:endParaRPr sz="2100" b="1" dirty="0"/>
          </a:p>
          <a:p>
            <a:pPr marL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15"/>
              <a:buNone/>
            </a:pPr>
            <a:r>
              <a:rPr lang="bg-BG" sz="2400" dirty="0"/>
              <a:t>1) преглед на условие, анализ, авторски решения, тестове.</a:t>
            </a:r>
            <a:endParaRPr sz="2400" dirty="0"/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15"/>
              <a:buNone/>
            </a:pPr>
            <a:r>
              <a:rPr lang="bg-BG" sz="2400" dirty="0"/>
              <a:t>2) ако се налага - конкретни предложения за корекции на условие, анализ, </a:t>
            </a:r>
            <a:endParaRPr dirty="0"/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15"/>
              <a:buNone/>
            </a:pPr>
            <a:r>
              <a:rPr lang="bg-BG" sz="2400" dirty="0"/>
              <a:t>     идея, тестове или ограничения за адаптиране на задачата към групата;</a:t>
            </a:r>
            <a:endParaRPr sz="2400" dirty="0"/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5"/>
              <a:buNone/>
            </a:pPr>
            <a:r>
              <a:rPr lang="bg-BG" sz="2400" dirty="0"/>
              <a:t>За краткия период от крайния срок за предложенията до състезанието е невъзможно комисията да състави нови задачи за замяна на неподходящи.</a:t>
            </a:r>
            <a:endParaRPr sz="2400" dirty="0"/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5"/>
              <a:buNone/>
            </a:pPr>
            <a:r>
              <a:rPr lang="bg-BG" sz="2400" b="1" dirty="0"/>
              <a:t>За минимизиране на несъответстващи за групата задачи в бъдеще предлагаме:</a:t>
            </a:r>
            <a:endParaRPr sz="2400" dirty="0"/>
          </a:p>
          <a:p>
            <a:pPr marL="914400" lvl="0" indent="-4572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rabicParenR"/>
            </a:pPr>
            <a:r>
              <a:rPr lang="bg-BG" sz="2400" dirty="0"/>
              <a:t>Да има и тестове за наивни </a:t>
            </a:r>
            <a:r>
              <a:rPr lang="bg-BG" sz="2400" dirty="0" smtClean="0"/>
              <a:t>решения и </a:t>
            </a:r>
            <a:r>
              <a:rPr lang="bg-BG" sz="2400" dirty="0"/>
              <a:t>да не се групират винаги </a:t>
            </a:r>
            <a:r>
              <a:rPr lang="bg-BG" sz="2400" dirty="0" smtClean="0"/>
              <a:t>тестовете.</a:t>
            </a:r>
            <a:endParaRPr dirty="0"/>
          </a:p>
          <a:p>
            <a:pPr marL="914400" lvl="0" indent="-4572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rabicParenR"/>
            </a:pPr>
            <a:r>
              <a:rPr lang="bg-BG" sz="2400" dirty="0"/>
              <a:t>Да се довърши процедурата за конкретизиране на темите за група D по състезания! За всички е ясно, че официално обявена рамка на темите е ориентир за авторите до къде да задълбават, а за комисията -  регламентирано основание за настояване за корекции или при невъзможност | нежелание на автора за промени, да отказва предложени задачи, които не съответстват на групата.</a:t>
            </a:r>
            <a:endParaRPr sz="2000" dirty="0"/>
          </a:p>
        </p:txBody>
      </p:sp>
      <p:sp>
        <p:nvSpPr>
          <p:cNvPr id="209" name="Google Shape;209;p15"/>
          <p:cNvSpPr txBox="1">
            <a:spLocks noGrp="1"/>
          </p:cNvSpPr>
          <p:nvPr>
            <p:ph type="title"/>
          </p:nvPr>
        </p:nvSpPr>
        <p:spPr>
          <a:xfrm>
            <a:off x="2152650" y="365126"/>
            <a:ext cx="78867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Calibri"/>
              <a:buNone/>
            </a:pPr>
            <a:r>
              <a:rPr lang="bg-BG" sz="2800" b="1">
                <a:solidFill>
                  <a:srgbClr val="0070C0"/>
                </a:solidFill>
              </a:rPr>
              <a:t>Процедури на комисията, предложения</a:t>
            </a:r>
            <a:endParaRPr sz="2800" b="1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6"/>
          <p:cNvSpPr txBox="1">
            <a:spLocks noGrp="1"/>
          </p:cNvSpPr>
          <p:nvPr>
            <p:ph type="title"/>
          </p:nvPr>
        </p:nvSpPr>
        <p:spPr>
          <a:xfrm>
            <a:off x="2495550" y="24765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alibri"/>
              <a:buNone/>
            </a:pPr>
            <a:r>
              <a:rPr lang="bg-BG" b="1">
                <a:solidFill>
                  <a:srgbClr val="0070C0"/>
                </a:solidFill>
              </a:rPr>
              <a:t>Благодарим за вниманието! ☺</a:t>
            </a:r>
            <a:br>
              <a:rPr lang="bg-BG" b="1">
                <a:solidFill>
                  <a:srgbClr val="0070C0"/>
                </a:solidFill>
              </a:rPr>
            </a:br>
            <a:endParaRPr b="1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title"/>
          </p:nvPr>
        </p:nvSpPr>
        <p:spPr>
          <a:xfrm>
            <a:off x="2152650" y="365126"/>
            <a:ext cx="7886700" cy="93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Calibri"/>
              <a:buNone/>
            </a:pPr>
            <a:r>
              <a:rPr lang="bg-BG" sz="2800" b="1">
                <a:solidFill>
                  <a:srgbClr val="0070C0"/>
                </a:solidFill>
              </a:rPr>
              <a:t>Автори - задачи </a:t>
            </a:r>
            <a:r>
              <a:rPr lang="bg-BG" sz="1200" b="1">
                <a:solidFill>
                  <a:srgbClr val="0070C0"/>
                </a:solidFill>
              </a:rPr>
              <a:t>(без НОИ-1)</a:t>
            </a:r>
            <a:endParaRPr sz="1200" b="1">
              <a:solidFill>
                <a:srgbClr val="0070C0"/>
              </a:solidFill>
            </a:endParaRPr>
          </a:p>
        </p:txBody>
      </p:sp>
      <p:graphicFrame>
        <p:nvGraphicFramePr>
          <p:cNvPr id="100" name="Google Shape;100;p2"/>
          <p:cNvGraphicFramePr/>
          <p:nvPr/>
        </p:nvGraphicFramePr>
        <p:xfrm>
          <a:off x="933449" y="1076326"/>
          <a:ext cx="10191750" cy="5059780"/>
        </p:xfrm>
        <a:graphic>
          <a:graphicData uri="http://schemas.openxmlformats.org/drawingml/2006/table">
            <a:tbl>
              <a:tblPr firstRow="1" bandRow="1">
                <a:noFill/>
                <a:tableStyleId>{E6AA37A6-582B-4B65-958C-FEFCB2CEC914}</a:tableStyleId>
              </a:tblPr>
              <a:tblGrid>
                <a:gridCol w="515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3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bg-BG" sz="2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№</a:t>
                      </a:r>
                      <a:endParaRPr sz="20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bg-BG" sz="2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Автор</a:t>
                      </a:r>
                      <a:endParaRPr sz="20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bg-BG" sz="2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Предл / Използв</a:t>
                      </a:r>
                      <a:endParaRPr sz="20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bg-BG" sz="20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Задача </a:t>
                      </a:r>
                      <a:r>
                        <a:rPr lang="bg-BG" sz="2000" u="none" strike="noStrike" cap="none"/>
                        <a:t>(</a:t>
                      </a:r>
                      <a:r>
                        <a:rPr lang="bg-BG" sz="20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състезание_трудност)</a:t>
                      </a:r>
                      <a:endParaRPr sz="2000" b="1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bg-BG" sz="2000" b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2000" b="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bg-BG" sz="2000" b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Александър Гатев</a:t>
                      </a:r>
                      <a:endParaRPr sz="1400" u="none" strike="noStrike" cap="none"/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bg-BG" sz="2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 / </a:t>
                      </a:r>
                      <a:r>
                        <a:rPr lang="bg-BG" sz="20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bg-BG" sz="18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snake</a:t>
                      </a:r>
                      <a:r>
                        <a:rPr lang="bg-BG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(NOI-3_0.47)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bg-BG" sz="2000" b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2000" b="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bg-BG" sz="2000" b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Андрей Стефанов </a:t>
                      </a:r>
                      <a:endParaRPr sz="1400" u="none" strike="noStrike" cap="none"/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bg-BG" sz="2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/ </a:t>
                      </a:r>
                      <a:r>
                        <a:rPr lang="bg-BG" sz="20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400" b="1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bg-BG" sz="18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anotherGame</a:t>
                      </a:r>
                      <a:r>
                        <a:rPr lang="bg-BG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(LTI_0.77)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bg-BG" sz="2000" b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2000" b="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bg-BG" sz="2000" b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Борис Михов</a:t>
                      </a:r>
                      <a:endParaRPr sz="1400" u="none" strike="noStrike" cap="none"/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bg-BG" sz="2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 / </a:t>
                      </a:r>
                      <a:r>
                        <a:rPr lang="bg-BG" sz="20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400" b="1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bg-BG" sz="18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</a:t>
                      </a:r>
                      <a:r>
                        <a:rPr lang="bg-BG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(ETI_0.84),  </a:t>
                      </a:r>
                      <a:r>
                        <a:rPr lang="bg-BG" sz="18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sightseeing</a:t>
                      </a:r>
                      <a:r>
                        <a:rPr lang="bg-BG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(NOI-3_0.54),   </a:t>
                      </a:r>
                      <a:r>
                        <a:rPr lang="bg-BG" sz="18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brackets</a:t>
                      </a:r>
                      <a:r>
                        <a:rPr lang="bg-BG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(NOI-3_1.00), </a:t>
                      </a:r>
                      <a:r>
                        <a:rPr lang="bg-BG" sz="18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alike</a:t>
                      </a:r>
                      <a:r>
                        <a:rPr lang="bg-BG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(PSI_0.03), </a:t>
                      </a:r>
                      <a:r>
                        <a:rPr lang="bg-BG" sz="18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flowers</a:t>
                      </a:r>
                      <a:r>
                        <a:rPr lang="bg-BG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(LTI_0.76)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bg-BG" sz="2000" b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2000" b="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bg-BG" sz="2000" b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Емил Келеведжиев</a:t>
                      </a:r>
                      <a:endParaRPr sz="1400" u="none" strike="noStrike" cap="none"/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bg-BG" sz="2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/ </a:t>
                      </a:r>
                      <a:r>
                        <a:rPr lang="bg-BG" sz="20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400" b="1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bg-BG" sz="18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recover</a:t>
                      </a:r>
                      <a:r>
                        <a:rPr lang="bg-BG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(ETI_0.89)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bg-BG" sz="2000" b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sz="2000" b="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bg-BG" sz="2000" b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Иван Лупов</a:t>
                      </a:r>
                      <a:endParaRPr sz="1400" u="none" strike="noStrike" cap="none"/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bg-BG" sz="2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 / </a:t>
                      </a:r>
                      <a:r>
                        <a:rPr lang="bg-BG" sz="20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400" b="1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bg-BG" sz="18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escape</a:t>
                      </a:r>
                      <a:r>
                        <a:rPr lang="bg-BG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(NOI-3_0.23), </a:t>
                      </a:r>
                      <a:r>
                        <a:rPr lang="bg-BG" sz="18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pretty</a:t>
                      </a:r>
                      <a:r>
                        <a:rPr lang="bg-BG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(PSI_0.72)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bg-BG" sz="2000" b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endParaRPr sz="2000" b="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bg-BG" sz="2000" b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Кинка Кирилова</a:t>
                      </a:r>
                      <a:endParaRPr sz="1400" u="none" strike="noStrike" cap="none"/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bg-BG" sz="2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 / </a:t>
                      </a:r>
                      <a:r>
                        <a:rPr lang="bg-BG" sz="20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400" b="1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bg-BG" sz="18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numbers</a:t>
                      </a:r>
                      <a:r>
                        <a:rPr lang="bg-BG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(ETI_-0.30), </a:t>
                      </a:r>
                      <a:r>
                        <a:rPr lang="bg-BG" sz="18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minesweeper</a:t>
                      </a:r>
                      <a:r>
                        <a:rPr lang="bg-BG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(NOI-2_0.83),   </a:t>
                      </a:r>
                      <a:r>
                        <a:rPr lang="bg-BG" sz="18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wall</a:t>
                      </a:r>
                      <a:r>
                        <a:rPr lang="bg-BG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(NOI-3_0.44), </a:t>
                      </a:r>
                      <a:r>
                        <a:rPr lang="bg-BG" sz="18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beautiful</a:t>
                      </a:r>
                      <a:r>
                        <a:rPr lang="bg-BG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(LTI_0.78)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bg-BG" sz="2000" b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  <a:endParaRPr sz="2000" b="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bg-BG" sz="2000" b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Павел Петров</a:t>
                      </a:r>
                      <a:endParaRPr sz="1400" u="none" strike="noStrike" cap="none"/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bg-BG" sz="2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/ </a:t>
                      </a:r>
                      <a:r>
                        <a:rPr lang="bg-BG" sz="20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400" b="1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bg-BG" sz="18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red</a:t>
                      </a:r>
                      <a:r>
                        <a:rPr lang="bg-BG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(NOI-2_0.29), </a:t>
                      </a:r>
                      <a:r>
                        <a:rPr lang="bg-BG" sz="18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rect</a:t>
                      </a:r>
                      <a:r>
                        <a:rPr lang="bg-BG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(PSI_0.95)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bg-BG" sz="2000" b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  <a:endParaRPr sz="2000" b="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bg-BG" sz="2000" b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Пламенка Христова</a:t>
                      </a:r>
                      <a:endParaRPr sz="1400" u="none" strike="noStrike" cap="none"/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bg-BG" sz="2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 / </a:t>
                      </a:r>
                      <a:r>
                        <a:rPr lang="bg-BG" sz="20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400" b="1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bg-BG" sz="18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brackets</a:t>
                      </a:r>
                      <a:r>
                        <a:rPr lang="bg-BG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(NOI-2_0.65), </a:t>
                      </a:r>
                      <a:r>
                        <a:rPr lang="bg-BG" sz="18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nice</a:t>
                      </a:r>
                      <a:r>
                        <a:rPr lang="bg-BG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(NOI-3_0.00)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bg-BG" sz="2000" b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</a:t>
                      </a:r>
                      <a:endParaRPr sz="2000" b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bg-BG" sz="2000" b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Стоян Капралов</a:t>
                      </a:r>
                      <a:endParaRPr sz="2000" b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bg-BG" sz="2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/ 0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bg-BG" sz="2000" b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endParaRPr sz="2000" b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bg-BG" sz="2000" b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Евгений Василев</a:t>
                      </a:r>
                      <a:endParaRPr sz="2000" b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bg-BG" sz="2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/ 0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bg-BG" sz="2000" b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</a:t>
                      </a:r>
                      <a:endParaRPr sz="2000" b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bg-BG" sz="2000" b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Иванка Зангочева</a:t>
                      </a:r>
                      <a:endParaRPr sz="2000" b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bg-BG" sz="2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/ 0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0"/>
          <p:cNvSpPr txBox="1">
            <a:spLocks noGrp="1"/>
          </p:cNvSpPr>
          <p:nvPr>
            <p:ph type="title"/>
          </p:nvPr>
        </p:nvSpPr>
        <p:spPr>
          <a:xfrm>
            <a:off x="2152650" y="365126"/>
            <a:ext cx="7886700" cy="93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Calibri"/>
              <a:buNone/>
            </a:pPr>
            <a:r>
              <a:rPr lang="bg-BG" sz="2800" b="1">
                <a:solidFill>
                  <a:srgbClr val="0070C0"/>
                </a:solidFill>
              </a:rPr>
              <a:t>Задачи по състезания</a:t>
            </a:r>
            <a:endParaRPr sz="1200" b="1">
              <a:solidFill>
                <a:srgbClr val="0070C0"/>
              </a:solidFill>
            </a:endParaRPr>
          </a:p>
        </p:txBody>
      </p:sp>
      <p:graphicFrame>
        <p:nvGraphicFramePr>
          <p:cNvPr id="106" name="Google Shape;106;p30"/>
          <p:cNvGraphicFramePr/>
          <p:nvPr/>
        </p:nvGraphicFramePr>
        <p:xfrm>
          <a:off x="2947796" y="1680226"/>
          <a:ext cx="6567975" cy="2377500"/>
        </p:xfrm>
        <a:graphic>
          <a:graphicData uri="http://schemas.openxmlformats.org/drawingml/2006/table">
            <a:tbl>
              <a:tblPr firstRow="1" bandRow="1">
                <a:noFill/>
                <a:tableStyleId>{E6AA37A6-582B-4B65-958C-FEFCB2CEC914}</a:tableStyleId>
              </a:tblPr>
              <a:tblGrid>
                <a:gridCol w="606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0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0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bg-BG" sz="2000" u="none" strike="noStrike" cap="none"/>
                        <a:t>№</a:t>
                      </a:r>
                      <a:endParaRPr sz="20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bg-BG" sz="2000" u="none" strike="noStrike" cap="none"/>
                        <a:t>Състезание</a:t>
                      </a:r>
                      <a:endParaRPr sz="20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bg-BG" sz="2000" u="none" strike="noStrike" cap="none"/>
                        <a:t>Предложени</a:t>
                      </a:r>
                      <a:endParaRPr sz="20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bg-BG" sz="2000" u="none" strike="noStrike" cap="none"/>
                        <a:t>Използвани</a:t>
                      </a:r>
                      <a:endParaRPr sz="20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bg-BG" sz="2000" u="none" strike="noStrike" cap="none"/>
                        <a:t>1</a:t>
                      </a:r>
                      <a:endParaRPr sz="20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bg-BG" sz="2000" u="none" strike="noStrike" cap="none"/>
                        <a:t>ЕТИ</a:t>
                      </a:r>
                      <a:endParaRPr sz="20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bg-BG" sz="2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bg-BG" sz="2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bg-BG" sz="2000" u="none" strike="noStrike" cap="none"/>
                        <a:t>2</a:t>
                      </a:r>
                      <a:endParaRPr sz="20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bg-BG" sz="2000" u="none" strike="noStrike" cap="none"/>
                        <a:t>НОИ-2</a:t>
                      </a:r>
                      <a:endParaRPr sz="20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bg-BG" sz="2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bg-BG" sz="2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bg-BG" sz="2000" u="none" strike="noStrike" cap="none"/>
                        <a:t>3</a:t>
                      </a:r>
                      <a:endParaRPr sz="20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bg-BG" sz="2000" u="none" strike="noStrike" cap="none"/>
                        <a:t>НОИ-3</a:t>
                      </a:r>
                      <a:endParaRPr sz="20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bg-BG" sz="2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bg-BG" sz="2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bg-BG" sz="2000" u="none" strike="noStrike" cap="none"/>
                        <a:t>4</a:t>
                      </a:r>
                      <a:endParaRPr sz="20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bg-BG" sz="2000" u="none" strike="noStrike" cap="none"/>
                        <a:t>ПСИ</a:t>
                      </a:r>
                      <a:endParaRPr sz="20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bg-BG" sz="2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bg-BG" sz="2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bg-BG" sz="2000" u="none" strike="noStrike" cap="none"/>
                        <a:t>5</a:t>
                      </a:r>
                      <a:endParaRPr sz="20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bg-BG" sz="2000" u="none" strike="noStrike" cap="none"/>
                        <a:t>ЛТИ</a:t>
                      </a:r>
                      <a:endParaRPr sz="20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bg-BG" sz="2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bg-BG" sz="2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07" name="Google Shape;107;p30"/>
          <p:cNvGraphicFramePr/>
          <p:nvPr/>
        </p:nvGraphicFramePr>
        <p:xfrm>
          <a:off x="493050" y="1642184"/>
          <a:ext cx="11205900" cy="3629950"/>
        </p:xfrm>
        <a:graphic>
          <a:graphicData uri="http://schemas.openxmlformats.org/drawingml/2006/table">
            <a:tbl>
              <a:tblPr firstRow="1" bandRow="1">
                <a:noFill/>
                <a:tableStyleId>{E6AA37A6-582B-4B65-958C-FEFCB2CEC914}</a:tableStyleId>
              </a:tblPr>
              <a:tblGrid>
                <a:gridCol w="525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0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1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77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20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1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bg-BG" sz="2400" u="none" strike="noStrike" cap="none"/>
                        <a:t>№</a:t>
                      </a:r>
                      <a:endParaRPr sz="2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bg-BG" sz="2400" u="none" strike="noStrike" cap="none"/>
                        <a:t>Състез.</a:t>
                      </a:r>
                      <a:endParaRPr sz="2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bg-BG" sz="2400" u="none" strike="noStrike" cap="none"/>
                        <a:t>Предложени</a:t>
                      </a:r>
                      <a:endParaRPr sz="2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bg-BG" sz="2400" u="none" strike="noStrike" cap="none"/>
                        <a:t>Използвани</a:t>
                      </a:r>
                      <a:endParaRPr sz="2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bg-BG" sz="2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Отложени</a:t>
                      </a:r>
                      <a:endParaRPr sz="2400" b="1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bg-BG" sz="2800" u="none" strike="noStrike" cap="none"/>
                        <a:t>1</a:t>
                      </a:r>
                      <a:endParaRPr sz="2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bg-BG" sz="2800" u="none" strike="noStrike" cap="none"/>
                        <a:t>ЕТИ</a:t>
                      </a:r>
                      <a:endParaRPr sz="2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bg-BG" sz="2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2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bg-BG" sz="2100" b="1" u="none" strike="noStrike" cap="none"/>
                        <a:t>prod, numbers, recover</a:t>
                      </a:r>
                      <a:endParaRPr sz="2900" b="1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bg-BG" sz="2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24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bg-BG" sz="2800" u="none" strike="noStrike" cap="none"/>
                        <a:t>2</a:t>
                      </a:r>
                      <a:endParaRPr sz="2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bg-BG" sz="2800" u="none" strike="noStrike" cap="none"/>
                        <a:t>НОИ-2</a:t>
                      </a:r>
                      <a:endParaRPr sz="2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bg-BG" sz="2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28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bg-BG" sz="2100" b="1" u="none" strike="noStrike" cap="none"/>
                        <a:t>brackets, minesweeper, red</a:t>
                      </a:r>
                      <a:endParaRPr sz="2900" b="1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bg-BG" sz="2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</a:t>
                      </a:r>
                      <a:r>
                        <a:rPr lang="bg-BG" sz="2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+ 1_</a:t>
                      </a:r>
                      <a:r>
                        <a:rPr lang="bg-BG" sz="2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snake</a:t>
                      </a:r>
                      <a:r>
                        <a:rPr lang="bg-BG" sz="2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(s)</a:t>
                      </a:r>
                      <a:endParaRPr sz="2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1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bg-BG" sz="2800" u="none" strike="noStrike" cap="none"/>
                        <a:t>3</a:t>
                      </a:r>
                      <a:endParaRPr sz="2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bg-BG" sz="2800" u="none" strike="noStrike" cap="none"/>
                        <a:t>НОИ-3</a:t>
                      </a:r>
                      <a:endParaRPr sz="2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bg-BG" sz="2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 + 1 </a:t>
                      </a:r>
                      <a:r>
                        <a:rPr lang="bg-BG" sz="2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bg-BG" sz="25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</a:t>
                      </a:r>
                      <a:r>
                        <a:rPr lang="bg-BG" sz="2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sz="2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bg-BG" sz="2100" b="1" u="none" strike="noStrike" cap="none"/>
                        <a:t>wall, brackets, escape, </a:t>
                      </a:r>
                      <a:endParaRPr sz="2100" b="1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bg-BG" sz="2100" b="1" u="none" strike="noStrike" cap="none"/>
                        <a:t>nice, sightseeing, snake</a:t>
                      </a:r>
                      <a:endParaRPr sz="2100" b="1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bg-BG" sz="2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r>
                        <a:rPr lang="bg-BG" sz="2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+ 1_</a:t>
                      </a:r>
                      <a:r>
                        <a:rPr lang="bg-BG" sz="2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anotherGame</a:t>
                      </a:r>
                      <a:r>
                        <a:rPr lang="bg-BG" sz="2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(а)</a:t>
                      </a:r>
                      <a:endParaRPr sz="2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1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bg-BG" sz="2800" u="none" strike="noStrike" cap="none"/>
                        <a:t>4</a:t>
                      </a:r>
                      <a:endParaRPr sz="2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bg-BG" sz="2800" u="none" strike="noStrike" cap="none"/>
                        <a:t>ПСИ</a:t>
                      </a:r>
                      <a:endParaRPr sz="2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bg-BG" sz="2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28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bg-BG" sz="2100" b="1" u="none" strike="noStrike" cap="none"/>
                        <a:t>alike, rect, pretty</a:t>
                      </a:r>
                      <a:endParaRPr sz="2900" b="1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bg-BG" sz="2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bg-BG" sz="2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+ 3_</a:t>
                      </a:r>
                      <a:r>
                        <a:rPr lang="bg-BG" sz="2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beautiful(</a:t>
                      </a:r>
                      <a:r>
                        <a:rPr lang="bg-BG" sz="2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b)_ </a:t>
                      </a:r>
                      <a:r>
                        <a:rPr lang="bg-BG" sz="2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flowers</a:t>
                      </a:r>
                      <a:r>
                        <a:rPr lang="bg-BG" sz="2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(f)_</a:t>
                      </a:r>
                      <a:r>
                        <a:rPr lang="bg-BG" sz="2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prettiness</a:t>
                      </a:r>
                      <a:r>
                        <a:rPr lang="bg-BG" sz="2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(p)</a:t>
                      </a:r>
                      <a:endParaRPr sz="2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1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bg-BG" sz="2800" u="none" strike="noStrike" cap="none"/>
                        <a:t>5</a:t>
                      </a:r>
                      <a:endParaRPr sz="2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bg-BG" sz="2800" u="none" strike="noStrike" cap="none"/>
                        <a:t>ЛТИ</a:t>
                      </a:r>
                      <a:endParaRPr sz="2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bg-BG" sz="2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+ 4 </a:t>
                      </a:r>
                      <a:r>
                        <a:rPr lang="bg-BG" sz="2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(a, b, f, p)</a:t>
                      </a:r>
                      <a:endParaRPr sz="2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bg-BG" sz="2100" b="1" u="none" strike="noStrike" cap="none"/>
                        <a:t>AnotherGame, beautiful, flowers</a:t>
                      </a:r>
                      <a:endParaRPr sz="2900" b="1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bg-BG" sz="2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24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title"/>
          </p:nvPr>
        </p:nvSpPr>
        <p:spPr>
          <a:xfrm>
            <a:off x="1905000" y="762000"/>
            <a:ext cx="80010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</a:pPr>
            <a:r>
              <a:rPr lang="bg-BG" b="1">
                <a:solidFill>
                  <a:srgbClr val="0070C0"/>
                </a:solidFill>
              </a:rPr>
              <a:t>Оценка на трудност</a:t>
            </a:r>
            <a:endParaRPr b="1">
              <a:solidFill>
                <a:srgbClr val="0070C0"/>
              </a:solidFill>
            </a:endParaRPr>
          </a:p>
        </p:txBody>
      </p:sp>
      <p:sp>
        <p:nvSpPr>
          <p:cNvPr id="114" name="Google Shape;114;p3"/>
          <p:cNvSpPr txBox="1">
            <a:spLocks noGrp="1"/>
          </p:cNvSpPr>
          <p:nvPr>
            <p:ph type="body" idx="1"/>
          </p:nvPr>
        </p:nvSpPr>
        <p:spPr>
          <a:xfrm>
            <a:off x="1843087" y="2085975"/>
            <a:ext cx="8124825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bg-BG" sz="3200" b="1" i="1">
                <a:latin typeface="Times New Roman"/>
                <a:ea typeface="Times New Roman"/>
                <a:cs typeface="Times New Roman"/>
                <a:sym typeface="Times New Roman"/>
              </a:rPr>
              <a:t>k = (y − x) / (x + y)</a:t>
            </a:r>
            <a:endParaRPr sz="3200" b="1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287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b="1">
              <a:solidFill>
                <a:srgbClr val="660033"/>
              </a:solidFill>
            </a:endParaRPr>
          </a:p>
          <a:p>
            <a:pPr marL="10287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 b="1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287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 b="1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287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bg-BG" sz="2400" b="1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bg-BG" sz="2400"/>
              <a:t>: % състезатели, получили &gt; 60 т. (от общо 100 т.) </a:t>
            </a:r>
            <a:endParaRPr/>
          </a:p>
          <a:p>
            <a:pPr marL="10287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bg-BG" sz="2400" b="1" i="1"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r>
              <a:rPr lang="bg-BG" sz="2400"/>
              <a:t>: % състезатели, получили &lt; 30 т.</a:t>
            </a:r>
            <a:endParaRPr/>
          </a:p>
          <a:p>
            <a:pPr marL="10287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>
            <a:spLocks noGrp="1"/>
          </p:cNvSpPr>
          <p:nvPr>
            <p:ph type="title"/>
          </p:nvPr>
        </p:nvSpPr>
        <p:spPr>
          <a:xfrm>
            <a:off x="2209800" y="2819400"/>
            <a:ext cx="80010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alibri"/>
              <a:buNone/>
            </a:pPr>
            <a:r>
              <a:rPr lang="bg-BG" b="1">
                <a:solidFill>
                  <a:srgbClr val="0070C0"/>
                </a:solidFill>
              </a:rPr>
              <a:t>Резултати от изследването</a:t>
            </a:r>
            <a:br>
              <a:rPr lang="bg-BG" b="1">
                <a:solidFill>
                  <a:srgbClr val="0070C0"/>
                </a:solidFill>
              </a:rPr>
            </a:br>
            <a:endParaRPr b="1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2152650" y="122238"/>
            <a:ext cx="7886700" cy="563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bg-BG" sz="3600" b="1">
                <a:solidFill>
                  <a:srgbClr val="0070C0"/>
                </a:solidFill>
              </a:rPr>
              <a:t>Сортирани по състезания</a:t>
            </a:r>
            <a:endParaRPr sz="3600" b="1">
              <a:solidFill>
                <a:srgbClr val="0070C0"/>
              </a:solidFill>
            </a:endParaRPr>
          </a:p>
        </p:txBody>
      </p:sp>
      <p:graphicFrame>
        <p:nvGraphicFramePr>
          <p:cNvPr id="125" name="Google Shape;125;p5"/>
          <p:cNvGraphicFramePr/>
          <p:nvPr/>
        </p:nvGraphicFramePr>
        <p:xfrm>
          <a:off x="885824" y="695330"/>
          <a:ext cx="10096525" cy="5734450"/>
        </p:xfrm>
        <a:graphic>
          <a:graphicData uri="http://schemas.openxmlformats.org/drawingml/2006/table">
            <a:tbl>
              <a:tblPr>
                <a:noFill/>
                <a:tableStyleId>{A3F50582-F9F6-4E33-A285-FE9DEB2AE67E}</a:tableStyleId>
              </a:tblPr>
              <a:tblGrid>
                <a:gridCol w="36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5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6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8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8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13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02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21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04850">
                <a:tc gridSpan="2"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1" u="none" strike="noStrike" cap="none">
                          <a:solidFill>
                            <a:schemeClr val="dk1"/>
                          </a:solidFill>
                        </a:rPr>
                        <a:t>Задача</a:t>
                      </a:r>
                      <a:endParaRPr sz="14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BD6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1" u="none" strike="noStrike" cap="none">
                          <a:solidFill>
                            <a:schemeClr val="dk1"/>
                          </a:solidFill>
                        </a:rPr>
                        <a:t>Автор</a:t>
                      </a:r>
                      <a:endParaRPr sz="14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1" u="none" strike="noStrike" cap="none">
                          <a:solidFill>
                            <a:schemeClr val="dk1"/>
                          </a:solidFill>
                        </a:rPr>
                        <a:t>Програма</a:t>
                      </a:r>
                      <a:endParaRPr sz="14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Състез</a:t>
                      </a:r>
                      <a:r>
                        <a:rPr lang="bg-BG" sz="1400" b="1" u="none" strike="noStrike" cap="none">
                          <a:solidFill>
                            <a:schemeClr val="dk1"/>
                          </a:solidFill>
                        </a:rPr>
                        <a:t>.</a:t>
                      </a:r>
                      <a:endParaRPr sz="14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1" u="none" strike="noStrike" cap="none"/>
                        <a:t>Брой участн.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600" b="1" i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</a:t>
                      </a:r>
                      <a:endParaRPr sz="1600" b="1" i="1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[%]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600" b="1" i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</a:t>
                      </a:r>
                      <a:endParaRPr sz="16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bg-BG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[%]</a:t>
                      </a:r>
                      <a:endParaRPr sz="1600" u="none" strike="noStrike" cap="none"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600" b="1" i="1" u="none" strike="noStrike" cap="none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</a:t>
                      </a:r>
                      <a:endParaRPr sz="1600" u="none" strike="noStrike" cap="none"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B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D1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Умножавай    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Борис Михов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prod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ЕТИ</a:t>
                      </a:r>
                      <a:endParaRPr sz="14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59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600" b="0" i="0" u="none" strike="noStrike" cap="non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0.84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D2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Числа        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Кинка Кирилова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numbers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33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600" b="0" i="0" u="none" strike="noStrike" cap="non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-0.30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D3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Възстановяване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Емил Келеведжиев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recover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87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600" b="0" i="0" u="none" strike="noStrike" cap="non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0.89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D1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Скоби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Пламенка Христова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brackets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НОИ 2</a:t>
                      </a:r>
                      <a:endParaRPr sz="14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600" b="0" i="0" u="none" strike="noStrike" cap="non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0.65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D2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Сапьор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Кинка Кирилова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minesweeper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83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600" b="0" i="0" u="none" strike="noStrike" cap="non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0.83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D3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Редица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Павел Петров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red     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28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600" b="0" i="0" u="none" strike="noStrike" cap="non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0.29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6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D1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Идеална стена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Кинка Кирилова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wall    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НОИ 3</a:t>
                      </a:r>
                      <a:endParaRPr sz="14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21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26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68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600" b="0" i="0" u="none" strike="noStrike" cap="non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0.44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6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D2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Израз        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Борис Михов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brackets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58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600" b="0" i="0" u="none" strike="noStrike" cap="non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1.00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6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D3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Бягство      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Иван Лупов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escape  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26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600" b="0" i="0" u="none" strike="noStrike" cap="non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0.23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5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D4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Симпат. числа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Пламенка Христова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nice    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32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32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600" b="0" i="0" u="none" strike="noStrike" cap="non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0.00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6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D5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Обиколка     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Борис Михов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sightseeing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53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600" b="0" i="0" u="none" strike="noStrike" cap="non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0.54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6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D6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Змиичка      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Александър Гатев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snake   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21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58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600" b="0" i="0" u="none" strike="noStrike" cap="non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0.47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6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D1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Подобност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Борис Михов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alike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ПСИ</a:t>
                      </a:r>
                      <a:endParaRPr sz="14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37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49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51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600" b="0" i="0" u="none" strike="noStrike" cap="non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0.03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6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D2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Квартал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Павел Петров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rect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97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600" b="0" i="0" u="none" strike="noStrike" cap="non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0.95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6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D3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Красива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Иван Лупов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pretty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68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600" b="0" i="0" u="none" strike="noStrike" cap="non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0.72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6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D1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Поредната игра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Андрей Стефанов 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AnotherGame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ЛТИ</a:t>
                      </a:r>
                      <a:endParaRPr sz="14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31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74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600" b="0" i="0" u="none" strike="noStrike" cap="non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0.77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6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D2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Красиви числа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Кинка Кирилова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beautiful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26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600" b="0" i="0" u="none" strike="noStrike" cap="non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0.78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6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D3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Цветя        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Борис Михов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flowers 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71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600" b="0" i="0" u="none" strike="noStrike" cap="non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0.76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" name="Google Shape;130;p6"/>
          <p:cNvGraphicFramePr/>
          <p:nvPr/>
        </p:nvGraphicFramePr>
        <p:xfrm>
          <a:off x="904875" y="762007"/>
          <a:ext cx="10077475" cy="5752925"/>
        </p:xfrm>
        <a:graphic>
          <a:graphicData uri="http://schemas.openxmlformats.org/drawingml/2006/table">
            <a:tbl>
              <a:tblPr>
                <a:noFill/>
                <a:tableStyleId>{A3F50582-F9F6-4E33-A285-FE9DEB2AE67E}</a:tableStyleId>
              </a:tblPr>
              <a:tblGrid>
                <a:gridCol w="366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7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5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6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51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01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87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02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29225">
                <a:tc gridSpan="2"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1" u="none" strike="noStrike" cap="none">
                          <a:solidFill>
                            <a:schemeClr val="dk1"/>
                          </a:solidFill>
                        </a:rPr>
                        <a:t>Задача</a:t>
                      </a:r>
                      <a:endParaRPr sz="14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BD6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1" u="none" strike="noStrike" cap="none">
                          <a:solidFill>
                            <a:schemeClr val="dk1"/>
                          </a:solidFill>
                        </a:rPr>
                        <a:t>Автор</a:t>
                      </a:r>
                      <a:endParaRPr sz="14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1" u="none" strike="noStrike" cap="none">
                          <a:solidFill>
                            <a:schemeClr val="dk1"/>
                          </a:solidFill>
                        </a:rPr>
                        <a:t>Програма</a:t>
                      </a:r>
                      <a:endParaRPr sz="14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1" u="none" strike="noStrike" cap="none">
                          <a:solidFill>
                            <a:schemeClr val="dk1"/>
                          </a:solidFill>
                        </a:rPr>
                        <a:t>Състез.</a:t>
                      </a:r>
                      <a:endParaRPr sz="14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1" u="none" strike="noStrike" cap="none"/>
                        <a:t>Брой участн.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600" b="1" i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</a:t>
                      </a:r>
                      <a:endParaRPr sz="1600" b="1" i="1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[%]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600" b="1" i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</a:t>
                      </a:r>
                      <a:endParaRPr sz="16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bg-BG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[%]</a:t>
                      </a:r>
                      <a:endParaRPr sz="1600" u="none" strike="noStrike" cap="none"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600" b="1" i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</a:t>
                      </a:r>
                      <a:endParaRPr sz="16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1" u="none" strike="noStrike" cap="none">
                          <a:solidFill>
                            <a:schemeClr val="dk1"/>
                          </a:solidFill>
                        </a:rPr>
                        <a:t>D2</a:t>
                      </a:r>
                      <a:endParaRPr sz="14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1" u="none" strike="noStrike" cap="none">
                          <a:solidFill>
                            <a:schemeClr val="dk1"/>
                          </a:solidFill>
                        </a:rPr>
                        <a:t>Числа        </a:t>
                      </a:r>
                      <a:endParaRPr sz="1400" b="1" i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1" u="none" strike="noStrike" cap="none">
                          <a:solidFill>
                            <a:schemeClr val="dk1"/>
                          </a:solidFill>
                        </a:rPr>
                        <a:t>Кинка Кирилова</a:t>
                      </a:r>
                      <a:endParaRPr sz="14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b="1" u="none" strike="noStrike" cap="none">
                          <a:solidFill>
                            <a:schemeClr val="dk1"/>
                          </a:solidFill>
                        </a:rPr>
                        <a:t>numbers</a:t>
                      </a:r>
                      <a:endParaRPr sz="16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1" u="none" strike="noStrike" cap="none">
                          <a:solidFill>
                            <a:schemeClr val="dk1"/>
                          </a:solidFill>
                        </a:rPr>
                        <a:t>ЕТИ</a:t>
                      </a:r>
                      <a:endParaRPr sz="14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b="1" u="none" strike="noStrike" cap="none"/>
                        <a:t>39</a:t>
                      </a:r>
                      <a:endParaRPr sz="16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b="1" u="none" strike="noStrike" cap="none"/>
                        <a:t>33</a:t>
                      </a:r>
                      <a:endParaRPr sz="16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b="1" u="none" strike="noStrike" cap="none"/>
                        <a:t>18</a:t>
                      </a:r>
                      <a:endParaRPr sz="16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b="0" u="none" strike="noStrike" cap="none">
                          <a:solidFill>
                            <a:srgbClr val="00B050"/>
                          </a:solidFill>
                        </a:rPr>
                        <a:t>-0.30</a:t>
                      </a:r>
                      <a:endParaRPr sz="1600" b="0" i="0" u="none" strike="noStrike" cap="none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1" u="none" strike="noStrike" cap="none">
                          <a:solidFill>
                            <a:schemeClr val="dk1"/>
                          </a:solidFill>
                        </a:rPr>
                        <a:t>D4</a:t>
                      </a:r>
                      <a:endParaRPr sz="14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1" u="none" strike="noStrike" cap="none">
                          <a:solidFill>
                            <a:schemeClr val="dk1"/>
                          </a:solidFill>
                        </a:rPr>
                        <a:t>Симпатични числа</a:t>
                      </a:r>
                      <a:endParaRPr sz="1400" b="1" u="none" strike="noStrike" cap="none"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1" u="none" strike="noStrike" cap="none">
                          <a:solidFill>
                            <a:schemeClr val="dk1"/>
                          </a:solidFill>
                        </a:rPr>
                        <a:t>Пламенка Христова</a:t>
                      </a:r>
                      <a:endParaRPr sz="14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b="1" u="none" strike="noStrike" cap="none">
                          <a:solidFill>
                            <a:schemeClr val="dk1"/>
                          </a:solidFill>
                        </a:rPr>
                        <a:t>nice    </a:t>
                      </a:r>
                      <a:endParaRPr sz="16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1" u="none" strike="noStrike" cap="none">
                          <a:solidFill>
                            <a:schemeClr val="dk1"/>
                          </a:solidFill>
                        </a:rPr>
                        <a:t>НОИ 3</a:t>
                      </a:r>
                      <a:endParaRPr sz="14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b="1" u="none" strike="noStrike" cap="none"/>
                        <a:t>21</a:t>
                      </a:r>
                      <a:endParaRPr sz="16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b="1" u="none" strike="noStrike" cap="none"/>
                        <a:t>32</a:t>
                      </a:r>
                      <a:endParaRPr sz="16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b="1" u="none" strike="noStrike" cap="none"/>
                        <a:t>32</a:t>
                      </a:r>
                      <a:endParaRPr sz="16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b="0" u="none" strike="noStrike" cap="none">
                          <a:solidFill>
                            <a:srgbClr val="00B050"/>
                          </a:solidFill>
                        </a:rPr>
                        <a:t>0.00</a:t>
                      </a:r>
                      <a:endParaRPr sz="1600" b="0" i="0" u="none" strike="noStrike" cap="none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1" u="none" strike="noStrike" cap="none">
                          <a:solidFill>
                            <a:schemeClr val="dk1"/>
                          </a:solidFill>
                        </a:rPr>
                        <a:t>D1</a:t>
                      </a:r>
                      <a:endParaRPr sz="14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1" u="none" strike="noStrike" cap="none">
                          <a:solidFill>
                            <a:schemeClr val="dk1"/>
                          </a:solidFill>
                        </a:rPr>
                        <a:t>Подобност</a:t>
                      </a:r>
                      <a:endParaRPr sz="1400" b="1" u="none" strike="noStrike" cap="none"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1" u="none" strike="noStrike" cap="none">
                          <a:solidFill>
                            <a:schemeClr val="dk1"/>
                          </a:solidFill>
                        </a:rPr>
                        <a:t>Борис Михов</a:t>
                      </a:r>
                      <a:endParaRPr sz="14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b="1" u="none" strike="noStrike" cap="none">
                          <a:solidFill>
                            <a:schemeClr val="dk1"/>
                          </a:solidFill>
                        </a:rPr>
                        <a:t>alike</a:t>
                      </a:r>
                      <a:endParaRPr sz="16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1" u="none" strike="noStrike" cap="none">
                          <a:solidFill>
                            <a:schemeClr val="dk1"/>
                          </a:solidFill>
                        </a:rPr>
                        <a:t>ПСИ</a:t>
                      </a:r>
                      <a:endParaRPr sz="14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b="1" u="none" strike="noStrike" cap="none"/>
                        <a:t>37</a:t>
                      </a:r>
                      <a:endParaRPr sz="16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b="1" u="none" strike="noStrike" cap="none"/>
                        <a:t>49</a:t>
                      </a:r>
                      <a:endParaRPr sz="16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b="1" u="none" strike="noStrike" cap="none"/>
                        <a:t>51</a:t>
                      </a:r>
                      <a:endParaRPr sz="16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b="0" u="none" strike="noStrike" cap="none">
                          <a:solidFill>
                            <a:srgbClr val="00B050"/>
                          </a:solidFill>
                        </a:rPr>
                        <a:t>0.03</a:t>
                      </a:r>
                      <a:endParaRPr sz="1600" b="0" i="0" u="none" strike="noStrike" cap="none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1" u="none" strike="noStrike" cap="none">
                          <a:solidFill>
                            <a:schemeClr val="dk1"/>
                          </a:solidFill>
                        </a:rPr>
                        <a:t>D3</a:t>
                      </a:r>
                      <a:endParaRPr sz="14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Бягство      </a:t>
                      </a:r>
                      <a:endParaRPr sz="14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1" u="none" strike="noStrike" cap="none">
                          <a:solidFill>
                            <a:schemeClr val="dk1"/>
                          </a:solidFill>
                        </a:rPr>
                        <a:t>Иван Лупов</a:t>
                      </a:r>
                      <a:endParaRPr sz="14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b="1" u="none" strike="noStrike" cap="none">
                          <a:solidFill>
                            <a:schemeClr val="dk1"/>
                          </a:solidFill>
                        </a:rPr>
                        <a:t>escape  </a:t>
                      </a:r>
                      <a:endParaRPr sz="16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1" u="none" strike="noStrike" cap="none">
                          <a:solidFill>
                            <a:schemeClr val="dk1"/>
                          </a:solidFill>
                        </a:rPr>
                        <a:t>НОИ 3</a:t>
                      </a:r>
                      <a:endParaRPr sz="14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b="1" u="none" strike="noStrike" cap="none"/>
                        <a:t>21</a:t>
                      </a:r>
                      <a:endParaRPr sz="16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b="1" u="none" strike="noStrike" cap="none"/>
                        <a:t>26</a:t>
                      </a:r>
                      <a:endParaRPr sz="16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b="1" u="none" strike="noStrike" cap="none"/>
                        <a:t>42</a:t>
                      </a:r>
                      <a:endParaRPr sz="16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b="1" u="none" strike="noStrike" cap="none">
                          <a:solidFill>
                            <a:srgbClr val="00B050"/>
                          </a:solidFill>
                        </a:rPr>
                        <a:t>0.23</a:t>
                      </a:r>
                      <a:endParaRPr sz="1600" b="1" i="0" u="none" strike="noStrike" cap="none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1" u="none" strike="noStrike" cap="none">
                          <a:solidFill>
                            <a:schemeClr val="dk1"/>
                          </a:solidFill>
                        </a:rPr>
                        <a:t>D3</a:t>
                      </a:r>
                      <a:endParaRPr sz="14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Редица</a:t>
                      </a:r>
                      <a:endParaRPr sz="14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1" u="none" strike="noStrike" cap="none">
                          <a:solidFill>
                            <a:schemeClr val="dk1"/>
                          </a:solidFill>
                        </a:rPr>
                        <a:t>Павел Петров</a:t>
                      </a:r>
                      <a:endParaRPr sz="14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b="1" u="none" strike="noStrike" cap="none">
                          <a:solidFill>
                            <a:schemeClr val="dk1"/>
                          </a:solidFill>
                        </a:rPr>
                        <a:t>red     </a:t>
                      </a:r>
                      <a:endParaRPr sz="16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1" u="none" strike="noStrike" cap="none">
                          <a:solidFill>
                            <a:schemeClr val="dk1"/>
                          </a:solidFill>
                        </a:rPr>
                        <a:t>НОИ 2</a:t>
                      </a:r>
                      <a:endParaRPr sz="14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b="1" u="none" strike="noStrike" cap="none"/>
                        <a:t>25</a:t>
                      </a:r>
                      <a:endParaRPr sz="16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b="1" u="none" strike="noStrike" cap="none"/>
                        <a:t>28</a:t>
                      </a:r>
                      <a:endParaRPr sz="16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b="1" u="none" strike="noStrike" cap="none"/>
                        <a:t>50</a:t>
                      </a:r>
                      <a:endParaRPr sz="16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b="1" u="none" strike="noStrike" cap="none">
                          <a:solidFill>
                            <a:srgbClr val="00B050"/>
                          </a:solidFill>
                        </a:rPr>
                        <a:t>0.29</a:t>
                      </a:r>
                      <a:endParaRPr sz="1600" b="1" i="0" u="none" strike="noStrike" cap="none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u="none" strike="noStrike" cap="none">
                          <a:solidFill>
                            <a:schemeClr val="dk1"/>
                          </a:solidFill>
                        </a:rPr>
                        <a:t>D1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Идеална стена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u="none" strike="noStrike" cap="none">
                          <a:solidFill>
                            <a:schemeClr val="dk1"/>
                          </a:solidFill>
                        </a:rPr>
                        <a:t>Кинка Кирилова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u="none" strike="noStrike" cap="none">
                          <a:solidFill>
                            <a:schemeClr val="dk1"/>
                          </a:solidFill>
                        </a:rPr>
                        <a:t>wall    </a:t>
                      </a:r>
                      <a:endParaRPr sz="16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1" u="none" strike="noStrike" cap="none">
                          <a:solidFill>
                            <a:schemeClr val="dk1"/>
                          </a:solidFill>
                        </a:rPr>
                        <a:t>НОИ 3</a:t>
                      </a:r>
                      <a:endParaRPr sz="14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u="none" strike="noStrike" cap="none"/>
                        <a:t>21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u="none" strike="noStrike" cap="none"/>
                        <a:t>26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u="none" strike="noStrike" cap="none"/>
                        <a:t>68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u="none" strike="noStrike" cap="none">
                          <a:solidFill>
                            <a:srgbClr val="0070C0"/>
                          </a:solidFill>
                        </a:rPr>
                        <a:t>0.44</a:t>
                      </a:r>
                      <a:endParaRPr sz="1600" b="1" i="0" u="none" strike="noStrike" cap="non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u="none" strike="noStrike" cap="none">
                          <a:solidFill>
                            <a:schemeClr val="dk1"/>
                          </a:solidFill>
                        </a:rPr>
                        <a:t>D6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Змиичка      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u="none" strike="noStrike" cap="none">
                          <a:solidFill>
                            <a:schemeClr val="dk1"/>
                          </a:solidFill>
                        </a:rPr>
                        <a:t>Александър Гатев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u="none" strike="noStrike" cap="none">
                          <a:solidFill>
                            <a:schemeClr val="dk1"/>
                          </a:solidFill>
                        </a:rPr>
                        <a:t>snake   </a:t>
                      </a:r>
                      <a:endParaRPr sz="16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1" u="none" strike="noStrike" cap="none">
                          <a:solidFill>
                            <a:schemeClr val="dk1"/>
                          </a:solidFill>
                        </a:rPr>
                        <a:t>НОИ 3</a:t>
                      </a:r>
                      <a:endParaRPr sz="14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u="none" strike="noStrike" cap="none"/>
                        <a:t>21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u="none" strike="noStrike" cap="none"/>
                        <a:t>21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u="none" strike="noStrike" cap="none"/>
                        <a:t>58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u="none" strike="noStrike" cap="none">
                          <a:solidFill>
                            <a:srgbClr val="0070C0"/>
                          </a:solidFill>
                        </a:rPr>
                        <a:t>0.47</a:t>
                      </a:r>
                      <a:endParaRPr sz="1600" b="1" i="0" u="none" strike="noStrike" cap="non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4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u="none" strike="noStrike" cap="none">
                          <a:solidFill>
                            <a:schemeClr val="dk1"/>
                          </a:solidFill>
                        </a:rPr>
                        <a:t>D5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Обиколка     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u="none" strike="noStrike" cap="none">
                          <a:solidFill>
                            <a:schemeClr val="dk1"/>
                          </a:solidFill>
                        </a:rPr>
                        <a:t>Борис Михов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u="none" strike="noStrike" cap="none">
                          <a:solidFill>
                            <a:schemeClr val="dk1"/>
                          </a:solidFill>
                        </a:rPr>
                        <a:t>sightseeing</a:t>
                      </a:r>
                      <a:endParaRPr sz="16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1" u="none" strike="noStrike" cap="none">
                          <a:solidFill>
                            <a:schemeClr val="dk1"/>
                          </a:solidFill>
                        </a:rPr>
                        <a:t>НОИ 3</a:t>
                      </a:r>
                      <a:endParaRPr sz="14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u="none" strike="noStrike" cap="none"/>
                        <a:t>21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u="none" strike="noStrike" cap="none"/>
                        <a:t>16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u="none" strike="noStrike" cap="none"/>
                        <a:t>53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u="none" strike="noStrike" cap="none">
                          <a:solidFill>
                            <a:srgbClr val="0070C0"/>
                          </a:solidFill>
                        </a:rPr>
                        <a:t>0.54</a:t>
                      </a:r>
                      <a:endParaRPr sz="1600" b="1" i="0" u="none" strike="noStrike" cap="non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u="none" strike="noStrike" cap="none">
                          <a:solidFill>
                            <a:schemeClr val="dk1"/>
                          </a:solidFill>
                        </a:rPr>
                        <a:t>D1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Скоби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u="none" strike="noStrike" cap="none">
                          <a:solidFill>
                            <a:schemeClr val="dk1"/>
                          </a:solidFill>
                        </a:rPr>
                        <a:t>Пламенка Христова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u="none" strike="noStrike" cap="none">
                          <a:solidFill>
                            <a:schemeClr val="dk1"/>
                          </a:solidFill>
                        </a:rPr>
                        <a:t>brackets</a:t>
                      </a:r>
                      <a:endParaRPr sz="16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1" u="none" strike="noStrike" cap="none">
                          <a:solidFill>
                            <a:schemeClr val="dk1"/>
                          </a:solidFill>
                        </a:rPr>
                        <a:t>НОИ 2</a:t>
                      </a:r>
                      <a:endParaRPr sz="14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u="none" strike="noStrike" cap="none"/>
                        <a:t>25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u="none" strike="noStrike" cap="none"/>
                        <a:t>15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u="none" strike="noStrike" cap="none"/>
                        <a:t>70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u="none" strike="noStrike" cap="none">
                          <a:solidFill>
                            <a:srgbClr val="0070C0"/>
                          </a:solidFill>
                        </a:rPr>
                        <a:t>0.65</a:t>
                      </a:r>
                      <a:endParaRPr sz="1600" b="1" i="0" u="none" strike="noStrike" cap="non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u="none" strike="noStrike" cap="none">
                          <a:solidFill>
                            <a:schemeClr val="dk1"/>
                          </a:solidFill>
                        </a:rPr>
                        <a:t>D3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Красива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u="none" strike="noStrike" cap="none">
                          <a:solidFill>
                            <a:schemeClr val="dk1"/>
                          </a:solidFill>
                        </a:rPr>
                        <a:t>Иван Лупов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u="none" strike="noStrike" cap="none">
                          <a:solidFill>
                            <a:schemeClr val="dk1"/>
                          </a:solidFill>
                        </a:rPr>
                        <a:t>pretty</a:t>
                      </a:r>
                      <a:endParaRPr sz="16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1" u="none" strike="noStrike" cap="none">
                          <a:solidFill>
                            <a:schemeClr val="dk1"/>
                          </a:solidFill>
                        </a:rPr>
                        <a:t>ПСИ</a:t>
                      </a:r>
                      <a:endParaRPr sz="14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u="none" strike="noStrike" cap="none">
                          <a:solidFill>
                            <a:schemeClr val="dk1"/>
                          </a:solidFill>
                        </a:rPr>
                        <a:t>37</a:t>
                      </a:r>
                      <a:endParaRPr sz="16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u="none" strike="noStrike" cap="none">
                          <a:solidFill>
                            <a:schemeClr val="dk1"/>
                          </a:solidFill>
                        </a:rPr>
                        <a:t>11</a:t>
                      </a:r>
                      <a:endParaRPr sz="16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u="none" strike="noStrike" cap="none">
                          <a:solidFill>
                            <a:schemeClr val="dk1"/>
                          </a:solidFill>
                        </a:rPr>
                        <a:t>68</a:t>
                      </a:r>
                      <a:endParaRPr sz="16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b="1" u="none" strike="noStrike" cap="none">
                          <a:solidFill>
                            <a:srgbClr val="0070C0"/>
                          </a:solidFill>
                        </a:rPr>
                        <a:t>0.72</a:t>
                      </a:r>
                      <a:endParaRPr sz="1600" b="1" i="0" u="none" strike="noStrike" cap="non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4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u="none" strike="noStrike" cap="none">
                          <a:solidFill>
                            <a:schemeClr val="dk1"/>
                          </a:solidFill>
                        </a:rPr>
                        <a:t>D3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Цветя        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u="none" strike="noStrike" cap="none">
                          <a:solidFill>
                            <a:schemeClr val="dk1"/>
                          </a:solidFill>
                        </a:rPr>
                        <a:t>Борис Михов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u="none" strike="noStrike" cap="none">
                          <a:solidFill>
                            <a:schemeClr val="dk1"/>
                          </a:solidFill>
                        </a:rPr>
                        <a:t>flowers </a:t>
                      </a:r>
                      <a:endParaRPr sz="16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1" u="none" strike="noStrike" cap="none">
                          <a:solidFill>
                            <a:schemeClr val="dk1"/>
                          </a:solidFill>
                        </a:rPr>
                        <a:t>ЛТИ</a:t>
                      </a:r>
                      <a:endParaRPr sz="14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u="none" strike="noStrike" cap="none">
                          <a:solidFill>
                            <a:schemeClr val="dk1"/>
                          </a:solidFill>
                        </a:rPr>
                        <a:t>31</a:t>
                      </a:r>
                      <a:endParaRPr sz="16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u="none" strike="noStrike" cap="none">
                          <a:solidFill>
                            <a:schemeClr val="dk1"/>
                          </a:solidFill>
                        </a:rPr>
                        <a:t>10</a:t>
                      </a:r>
                      <a:endParaRPr sz="16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u="none" strike="noStrike" cap="none">
                          <a:solidFill>
                            <a:schemeClr val="dk1"/>
                          </a:solidFill>
                        </a:rPr>
                        <a:t>71</a:t>
                      </a:r>
                      <a:endParaRPr sz="16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b="1" u="none" strike="noStrike" cap="none">
                          <a:solidFill>
                            <a:srgbClr val="0070C0"/>
                          </a:solidFill>
                        </a:rPr>
                        <a:t>0.76</a:t>
                      </a:r>
                      <a:endParaRPr sz="1600" b="1" i="0" u="none" strike="noStrike" cap="non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4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u="none" strike="noStrike" cap="none">
                          <a:solidFill>
                            <a:schemeClr val="dk1"/>
                          </a:solidFill>
                        </a:rPr>
                        <a:t>D1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Поредната игра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u="none" strike="noStrike" cap="none">
                          <a:solidFill>
                            <a:schemeClr val="dk1"/>
                          </a:solidFill>
                        </a:rPr>
                        <a:t>Андрей Стефанов 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u="none" strike="noStrike" cap="none">
                          <a:solidFill>
                            <a:schemeClr val="dk1"/>
                          </a:solidFill>
                        </a:rPr>
                        <a:t>AnotherGame</a:t>
                      </a:r>
                      <a:endParaRPr sz="16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1" u="none" strike="noStrike" cap="none">
                          <a:solidFill>
                            <a:schemeClr val="dk1"/>
                          </a:solidFill>
                        </a:rPr>
                        <a:t>ЛТИ</a:t>
                      </a:r>
                      <a:endParaRPr sz="14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u="none" strike="noStrike" cap="none">
                          <a:solidFill>
                            <a:schemeClr val="dk1"/>
                          </a:solidFill>
                        </a:rPr>
                        <a:t>31</a:t>
                      </a:r>
                      <a:endParaRPr sz="16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u="none" strike="noStrike" cap="none">
                          <a:solidFill>
                            <a:schemeClr val="dk1"/>
                          </a:solidFill>
                        </a:rPr>
                        <a:t>10</a:t>
                      </a:r>
                      <a:endParaRPr sz="16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u="none" strike="noStrike" cap="none">
                          <a:solidFill>
                            <a:schemeClr val="dk1"/>
                          </a:solidFill>
                        </a:rPr>
                        <a:t>74</a:t>
                      </a:r>
                      <a:endParaRPr sz="16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b="1" u="none" strike="noStrike" cap="none">
                          <a:solidFill>
                            <a:srgbClr val="0070C0"/>
                          </a:solidFill>
                        </a:rPr>
                        <a:t>0.77</a:t>
                      </a:r>
                      <a:endParaRPr sz="1600" b="1" i="0" u="none" strike="noStrike" cap="non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4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u="none" strike="noStrike" cap="none">
                          <a:solidFill>
                            <a:schemeClr val="dk1"/>
                          </a:solidFill>
                        </a:rPr>
                        <a:t>D2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Красиви числа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u="none" strike="noStrike" cap="none">
                          <a:solidFill>
                            <a:schemeClr val="dk1"/>
                          </a:solidFill>
                        </a:rPr>
                        <a:t>Кинка Кирилова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u="none" strike="noStrike" cap="none">
                          <a:solidFill>
                            <a:schemeClr val="dk1"/>
                          </a:solidFill>
                        </a:rPr>
                        <a:t>beautiful</a:t>
                      </a:r>
                      <a:endParaRPr sz="16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1" u="none" strike="noStrike" cap="none">
                          <a:solidFill>
                            <a:schemeClr val="dk1"/>
                          </a:solidFill>
                        </a:rPr>
                        <a:t>ЛТИ</a:t>
                      </a:r>
                      <a:endParaRPr sz="14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u="none" strike="noStrike" cap="none">
                          <a:solidFill>
                            <a:schemeClr val="dk1"/>
                          </a:solidFill>
                        </a:rPr>
                        <a:t>31</a:t>
                      </a:r>
                      <a:endParaRPr sz="16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u="none" strike="noStrike" cap="none">
                          <a:solidFill>
                            <a:schemeClr val="dk1"/>
                          </a:solidFill>
                        </a:rPr>
                        <a:t>3</a:t>
                      </a:r>
                      <a:endParaRPr sz="16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u="none" strike="noStrike" cap="none">
                          <a:solidFill>
                            <a:schemeClr val="dk1"/>
                          </a:solidFill>
                        </a:rPr>
                        <a:t>26</a:t>
                      </a:r>
                      <a:endParaRPr sz="16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b="1" u="none" strike="noStrike" cap="none">
                          <a:solidFill>
                            <a:srgbClr val="0070C0"/>
                          </a:solidFill>
                        </a:rPr>
                        <a:t>0.78</a:t>
                      </a:r>
                      <a:endParaRPr sz="1600" b="1" i="0" u="none" strike="noStrike" cap="non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4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u="none" strike="noStrike" cap="none">
                          <a:solidFill>
                            <a:srgbClr val="C00000"/>
                          </a:solidFill>
                        </a:rPr>
                        <a:t>D2</a:t>
                      </a:r>
                      <a:endParaRPr sz="1400" b="0" i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u="none" strike="noStrike" cap="non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Сапьор</a:t>
                      </a:r>
                      <a:endParaRPr sz="1400" u="none" strike="noStrike" cap="none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u="none" strike="noStrike" cap="none">
                          <a:solidFill>
                            <a:srgbClr val="C00000"/>
                          </a:solidFill>
                        </a:rPr>
                        <a:t>Кинка Кирилова</a:t>
                      </a:r>
                      <a:endParaRPr sz="1400" b="0" i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u="none" strike="noStrike" cap="none">
                          <a:solidFill>
                            <a:srgbClr val="C00000"/>
                          </a:solidFill>
                        </a:rPr>
                        <a:t>minesweeper</a:t>
                      </a:r>
                      <a:endParaRPr sz="1600" b="0" i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1" u="none" strike="noStrike" cap="none">
                          <a:solidFill>
                            <a:srgbClr val="C00000"/>
                          </a:solidFill>
                        </a:rPr>
                        <a:t>НОИ 2</a:t>
                      </a:r>
                      <a:endParaRPr sz="1400" b="1" i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u="none" strike="noStrike" cap="none">
                          <a:solidFill>
                            <a:srgbClr val="C00000"/>
                          </a:solidFill>
                        </a:rPr>
                        <a:t>25</a:t>
                      </a:r>
                      <a:endParaRPr sz="1600" b="0" i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u="none" strike="noStrike" cap="none">
                          <a:solidFill>
                            <a:srgbClr val="C00000"/>
                          </a:solidFill>
                        </a:rPr>
                        <a:t>8</a:t>
                      </a:r>
                      <a:endParaRPr sz="1600" b="0" i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u="none" strike="noStrike" cap="none">
                          <a:solidFill>
                            <a:srgbClr val="C00000"/>
                          </a:solidFill>
                        </a:rPr>
                        <a:t>83</a:t>
                      </a:r>
                      <a:endParaRPr sz="1600" b="0" i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u="none" strike="noStrike" cap="none">
                          <a:solidFill>
                            <a:srgbClr val="C00000"/>
                          </a:solidFill>
                        </a:rPr>
                        <a:t>0.83</a:t>
                      </a:r>
                      <a:endParaRPr sz="1600" b="1" i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4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u="none" strike="noStrike" cap="none">
                          <a:solidFill>
                            <a:srgbClr val="C00000"/>
                          </a:solidFill>
                        </a:rPr>
                        <a:t>D1</a:t>
                      </a:r>
                      <a:endParaRPr sz="1400" b="0" i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u="none" strike="noStrike" cap="non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Умножавай    </a:t>
                      </a:r>
                      <a:endParaRPr sz="1400" u="none" strike="noStrike" cap="none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u="none" strike="noStrike" cap="none">
                          <a:solidFill>
                            <a:srgbClr val="C00000"/>
                          </a:solidFill>
                        </a:rPr>
                        <a:t>Борис Михов</a:t>
                      </a:r>
                      <a:endParaRPr sz="1400" b="0" i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u="none" strike="noStrike" cap="none">
                          <a:solidFill>
                            <a:srgbClr val="C00000"/>
                          </a:solidFill>
                        </a:rPr>
                        <a:t>prod</a:t>
                      </a:r>
                      <a:endParaRPr sz="1600" b="0" i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1" u="none" strike="noStrike" cap="none">
                          <a:solidFill>
                            <a:srgbClr val="C00000"/>
                          </a:solidFill>
                        </a:rPr>
                        <a:t>ЕТИ</a:t>
                      </a:r>
                      <a:endParaRPr sz="1400" b="1" i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u="none" strike="noStrike" cap="none">
                          <a:solidFill>
                            <a:srgbClr val="C00000"/>
                          </a:solidFill>
                        </a:rPr>
                        <a:t>39</a:t>
                      </a:r>
                      <a:endParaRPr sz="1600" b="0" i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u="none" strike="noStrike" cap="none">
                          <a:solidFill>
                            <a:srgbClr val="C00000"/>
                          </a:solidFill>
                        </a:rPr>
                        <a:t>5</a:t>
                      </a:r>
                      <a:endParaRPr sz="1600" b="0" i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u="none" strike="noStrike" cap="none">
                          <a:solidFill>
                            <a:srgbClr val="C00000"/>
                          </a:solidFill>
                        </a:rPr>
                        <a:t>59</a:t>
                      </a:r>
                      <a:endParaRPr sz="1600" b="0" i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b="1" u="none" strike="noStrike" cap="none">
                          <a:solidFill>
                            <a:srgbClr val="C00000"/>
                          </a:solidFill>
                        </a:rPr>
                        <a:t>0.84</a:t>
                      </a:r>
                      <a:endParaRPr sz="1600" b="1" i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4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u="none" strike="noStrike" cap="none">
                          <a:solidFill>
                            <a:srgbClr val="C00000"/>
                          </a:solidFill>
                        </a:rPr>
                        <a:t>D3</a:t>
                      </a:r>
                      <a:endParaRPr sz="1400" b="0" i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u="none" strike="noStrike" cap="non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Възстановяване</a:t>
                      </a:r>
                      <a:endParaRPr sz="1400" u="none" strike="noStrike" cap="none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u="none" strike="noStrike" cap="none">
                          <a:solidFill>
                            <a:srgbClr val="C00000"/>
                          </a:solidFill>
                        </a:rPr>
                        <a:t>Емил Келеведжиев</a:t>
                      </a:r>
                      <a:endParaRPr sz="1400" b="0" i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u="none" strike="noStrike" cap="none">
                          <a:solidFill>
                            <a:srgbClr val="C00000"/>
                          </a:solidFill>
                        </a:rPr>
                        <a:t>recover</a:t>
                      </a:r>
                      <a:endParaRPr sz="1600" b="0" i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1" u="none" strike="noStrike" cap="none">
                          <a:solidFill>
                            <a:srgbClr val="C00000"/>
                          </a:solidFill>
                        </a:rPr>
                        <a:t>ЕТИ</a:t>
                      </a:r>
                      <a:endParaRPr sz="1400" b="1" i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u="none" strike="noStrike" cap="none">
                          <a:solidFill>
                            <a:srgbClr val="C00000"/>
                          </a:solidFill>
                        </a:rPr>
                        <a:t>39</a:t>
                      </a:r>
                      <a:endParaRPr sz="1600" b="0" i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u="none" strike="noStrike" cap="none">
                          <a:solidFill>
                            <a:srgbClr val="C00000"/>
                          </a:solidFill>
                        </a:rPr>
                        <a:t>5</a:t>
                      </a:r>
                      <a:endParaRPr sz="1600" b="0" i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u="none" strike="noStrike" cap="none">
                          <a:solidFill>
                            <a:srgbClr val="C00000"/>
                          </a:solidFill>
                        </a:rPr>
                        <a:t>87</a:t>
                      </a:r>
                      <a:endParaRPr sz="1600" b="0" i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b="1" u="none" strike="noStrike" cap="none">
                          <a:solidFill>
                            <a:srgbClr val="C00000"/>
                          </a:solidFill>
                        </a:rPr>
                        <a:t>0.89</a:t>
                      </a:r>
                      <a:endParaRPr sz="1600" b="1" i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4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1" u="none" strike="noStrike" cap="none">
                          <a:solidFill>
                            <a:srgbClr val="C00000"/>
                          </a:solidFill>
                        </a:rPr>
                        <a:t>D2</a:t>
                      </a:r>
                      <a:endParaRPr sz="1400" b="1" i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1" u="none" strike="noStrike" cap="none">
                          <a:solidFill>
                            <a:srgbClr val="C00000"/>
                          </a:solidFill>
                        </a:rPr>
                        <a:t>Квартал</a:t>
                      </a:r>
                      <a:endParaRPr sz="1400" b="1" u="none" strike="noStrike" cap="none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1" u="none" strike="noStrike" cap="none">
                          <a:solidFill>
                            <a:srgbClr val="C00000"/>
                          </a:solidFill>
                        </a:rPr>
                        <a:t>Павел Петров</a:t>
                      </a:r>
                      <a:endParaRPr sz="1400" b="1" i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b="1" u="none" strike="noStrike" cap="none">
                          <a:solidFill>
                            <a:srgbClr val="C00000"/>
                          </a:solidFill>
                        </a:rPr>
                        <a:t>rect</a:t>
                      </a:r>
                      <a:endParaRPr sz="1600" b="1" i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1" u="none" strike="noStrike" cap="none">
                          <a:solidFill>
                            <a:srgbClr val="C00000"/>
                          </a:solidFill>
                        </a:rPr>
                        <a:t>ПСИ</a:t>
                      </a:r>
                      <a:endParaRPr sz="1400" b="1" i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b="1" u="none" strike="noStrike" cap="none">
                          <a:solidFill>
                            <a:srgbClr val="C00000"/>
                          </a:solidFill>
                        </a:rPr>
                        <a:t>37</a:t>
                      </a:r>
                      <a:endParaRPr sz="1600" b="1" i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b="1" u="none" strike="noStrike" cap="none">
                          <a:solidFill>
                            <a:srgbClr val="C00000"/>
                          </a:solidFill>
                        </a:rPr>
                        <a:t>3</a:t>
                      </a:r>
                      <a:endParaRPr sz="1600" b="1" i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b="1" u="none" strike="noStrike" cap="none">
                          <a:solidFill>
                            <a:srgbClr val="C00000"/>
                          </a:solidFill>
                        </a:rPr>
                        <a:t>97</a:t>
                      </a:r>
                      <a:endParaRPr sz="1600" b="1" i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b="1" u="none" strike="noStrike" cap="none">
                          <a:solidFill>
                            <a:srgbClr val="FF0000"/>
                          </a:solidFill>
                        </a:rPr>
                        <a:t>0.95</a:t>
                      </a:r>
                      <a:endParaRPr sz="1600" b="1" i="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4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1" u="none" strike="noStrike" cap="none">
                          <a:solidFill>
                            <a:srgbClr val="C00000"/>
                          </a:solidFill>
                        </a:rPr>
                        <a:t>D2</a:t>
                      </a:r>
                      <a:endParaRPr sz="1400" b="1" i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1" u="none" strike="noStrike" cap="none">
                          <a:solidFill>
                            <a:srgbClr val="C00000"/>
                          </a:solidFill>
                        </a:rPr>
                        <a:t>Израз        </a:t>
                      </a:r>
                      <a:endParaRPr sz="1400" b="1" u="none" strike="noStrike" cap="none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1" u="none" strike="noStrike" cap="none">
                          <a:solidFill>
                            <a:srgbClr val="C00000"/>
                          </a:solidFill>
                        </a:rPr>
                        <a:t>Борис Михов</a:t>
                      </a:r>
                      <a:endParaRPr sz="1400" b="1" i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b="1" u="none" strike="noStrike" cap="none">
                          <a:solidFill>
                            <a:srgbClr val="C00000"/>
                          </a:solidFill>
                        </a:rPr>
                        <a:t>brackets</a:t>
                      </a:r>
                      <a:endParaRPr sz="1600" b="1" i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bg-BG" sz="1400" b="1" u="none" strike="noStrike" cap="none">
                          <a:solidFill>
                            <a:srgbClr val="C00000"/>
                          </a:solidFill>
                        </a:rPr>
                        <a:t>НОИ 3</a:t>
                      </a:r>
                      <a:endParaRPr sz="1400" b="1" i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b="1" u="none" strike="noStrike" cap="none">
                          <a:solidFill>
                            <a:srgbClr val="C00000"/>
                          </a:solidFill>
                        </a:rPr>
                        <a:t>21</a:t>
                      </a:r>
                      <a:endParaRPr sz="1600" b="1" i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b="1" u="none" strike="noStrike" cap="none">
                          <a:solidFill>
                            <a:srgbClr val="C00000"/>
                          </a:solidFill>
                        </a:rPr>
                        <a:t>0</a:t>
                      </a:r>
                      <a:endParaRPr sz="1600" b="1" i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b="1" u="none" strike="noStrike" cap="none">
                          <a:solidFill>
                            <a:srgbClr val="C00000"/>
                          </a:solidFill>
                        </a:rPr>
                        <a:t>58</a:t>
                      </a:r>
                      <a:endParaRPr sz="1600" b="1" i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b="1" u="none" strike="noStrike" cap="none">
                          <a:solidFill>
                            <a:srgbClr val="FF0000"/>
                          </a:solidFill>
                        </a:rPr>
                        <a:t>1.00</a:t>
                      </a:r>
                      <a:endParaRPr sz="1600" b="1" i="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131" name="Google Shape;131;p6"/>
          <p:cNvSpPr txBox="1">
            <a:spLocks noGrp="1"/>
          </p:cNvSpPr>
          <p:nvPr>
            <p:ph type="title"/>
          </p:nvPr>
        </p:nvSpPr>
        <p:spPr>
          <a:xfrm>
            <a:off x="2152650" y="122238"/>
            <a:ext cx="7886700" cy="639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bg-BG" sz="3600" b="1">
                <a:solidFill>
                  <a:srgbClr val="0070C0"/>
                </a:solidFill>
              </a:rPr>
              <a:t>Сортирани по трудност</a:t>
            </a:r>
            <a:endParaRPr sz="3600" b="1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"/>
          <p:cNvSpPr txBox="1">
            <a:spLocks noGrp="1"/>
          </p:cNvSpPr>
          <p:nvPr>
            <p:ph type="title"/>
          </p:nvPr>
        </p:nvSpPr>
        <p:spPr>
          <a:xfrm>
            <a:off x="2514600" y="304802"/>
            <a:ext cx="7429500" cy="68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bg-BG" sz="3600" b="1">
                <a:solidFill>
                  <a:srgbClr val="0070C0"/>
                </a:solidFill>
              </a:rPr>
              <a:t>Най-лесна задача</a:t>
            </a:r>
            <a:endParaRPr sz="3600" b="1">
              <a:solidFill>
                <a:srgbClr val="0070C0"/>
              </a:solidFill>
            </a:endParaRPr>
          </a:p>
        </p:txBody>
      </p:sp>
      <p:sp>
        <p:nvSpPr>
          <p:cNvPr id="137" name="Google Shape;137;p7"/>
          <p:cNvSpPr txBox="1">
            <a:spLocks noGrp="1"/>
          </p:cNvSpPr>
          <p:nvPr>
            <p:ph type="body" idx="1"/>
          </p:nvPr>
        </p:nvSpPr>
        <p:spPr>
          <a:xfrm>
            <a:off x="1657349" y="1223963"/>
            <a:ext cx="9305925" cy="5110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bg-BG" sz="2000" b="1"/>
              <a:t>D2. Числа </a:t>
            </a:r>
            <a:r>
              <a:rPr lang="bg-BG" sz="2000"/>
              <a:t>(</a:t>
            </a:r>
            <a:r>
              <a:rPr lang="bg-BG" sz="2000" b="1"/>
              <a:t>numbers</a:t>
            </a:r>
            <a:r>
              <a:rPr lang="bg-BG" sz="2000"/>
              <a:t>), </a:t>
            </a:r>
            <a:r>
              <a:rPr lang="bg-BG" sz="2000" b="1"/>
              <a:t>Есенен турнир</a:t>
            </a:r>
            <a:endParaRPr sz="2000" b="1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bg-BG" sz="2000" b="1"/>
              <a:t>k = -0.30  </a:t>
            </a:r>
            <a:endParaRPr sz="320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bg-BG" sz="2000" b="1"/>
              <a:t>Автор</a:t>
            </a:r>
            <a:r>
              <a:rPr lang="bg-BG" sz="2000"/>
              <a:t>: Кинка Кирилова</a:t>
            </a:r>
            <a:endParaRPr sz="2000"/>
          </a:p>
          <a:p>
            <a:pPr marL="22860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bg-BG" sz="2000"/>
              <a:t>Условие: да се изведе min число с еднакви цифри или само с 1 различна, според посочен критерий, което е по-голямо от дадено число</a:t>
            </a:r>
            <a:endParaRPr sz="2000"/>
          </a:p>
          <a:p>
            <a:pPr marL="22860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bg-BG" sz="2000"/>
              <a:t>Техники, алгоритми: теория на числата, образуване на число по цифри,</a:t>
            </a:r>
            <a:br>
              <a:rPr lang="bg-BG" sz="2000"/>
            </a:br>
            <a:r>
              <a:rPr lang="bg-BG" sz="2000"/>
              <a:t>отделяне на цифри на число и използване на броячен масив</a:t>
            </a:r>
            <a:endParaRPr/>
          </a:p>
          <a:p>
            <a:pPr marL="22860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/>
          </a:p>
          <a:p>
            <a:pPr marL="22860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bg-BG" sz="2000" b="1"/>
              <a:t>100 т. – 5% (2)</a:t>
            </a:r>
            <a:endParaRPr sz="2000" b="1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bg-BG" sz="2000"/>
              <a:t>над 60 т. – 33% (13)</a:t>
            </a:r>
            <a:endParaRPr sz="200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bg-BG" sz="2000"/>
              <a:t>от 30 до 60 т. – 49% (18)</a:t>
            </a:r>
            <a:endParaRPr sz="200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bg-BG" sz="2000"/>
              <a:t>под  30 т. – 18% (7)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bg-BG" sz="2000" b="1"/>
              <a:t>0 т. – 3% (1) </a:t>
            </a:r>
            <a:endParaRPr sz="2000"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"/>
          <p:cNvSpPr txBox="1">
            <a:spLocks noGrp="1"/>
          </p:cNvSpPr>
          <p:nvPr>
            <p:ph type="body" idx="1"/>
          </p:nvPr>
        </p:nvSpPr>
        <p:spPr>
          <a:xfrm>
            <a:off x="1826705" y="914401"/>
            <a:ext cx="9603295" cy="5767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bg-BG" sz="1800" b="1"/>
              <a:t>D2.Израз</a:t>
            </a:r>
            <a:r>
              <a:rPr lang="bg-BG" sz="1800"/>
              <a:t> (</a:t>
            </a:r>
            <a:r>
              <a:rPr lang="bg-BG" sz="1800" b="1"/>
              <a:t>brackets</a:t>
            </a:r>
            <a:r>
              <a:rPr lang="bg-BG" sz="1800"/>
              <a:t>), </a:t>
            </a:r>
            <a:r>
              <a:rPr lang="bg-BG" sz="1800" b="1"/>
              <a:t>НОИ 3</a:t>
            </a:r>
            <a:r>
              <a:rPr lang="bg-BG" sz="1800"/>
              <a:t>, </a:t>
            </a:r>
            <a:r>
              <a:rPr lang="bg-BG" sz="1800" b="1"/>
              <a:t>k =  1.00,  Автор</a:t>
            </a:r>
            <a:r>
              <a:rPr lang="bg-BG" sz="1800"/>
              <a:t>: Борис Михов</a:t>
            </a:r>
            <a:endParaRPr/>
          </a:p>
          <a:p>
            <a:pPr marL="22860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bg-BG" sz="1800"/>
              <a:t>брой правилни скобови изрази, които могат да се получат след махане на скоби само от краищата на даден скобов израз не непременно правилен. (низ, преф. сума, скобов израз)</a:t>
            </a:r>
            <a:endParaRPr sz="1800"/>
          </a:p>
          <a:p>
            <a:pPr marL="22860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bg-BG" sz="1800"/>
              <a:t>Решение </a:t>
            </a:r>
            <a:r>
              <a:rPr lang="bg-BG" sz="1800" b="1"/>
              <a:t>O(N</a:t>
            </a:r>
            <a:r>
              <a:rPr lang="bg-BG" sz="1800" b="1" baseline="30000"/>
              <a:t>3</a:t>
            </a:r>
            <a:r>
              <a:rPr lang="bg-BG" sz="1800" b="1"/>
              <a:t>)</a:t>
            </a:r>
            <a:r>
              <a:rPr lang="bg-BG" sz="1800"/>
              <a:t> - </a:t>
            </a:r>
            <a:r>
              <a:rPr lang="bg-BG" sz="1800" b="1"/>
              <a:t>35</a:t>
            </a:r>
            <a:r>
              <a:rPr lang="bg-BG" sz="1800"/>
              <a:t> точки 	</a:t>
            </a:r>
            <a:br>
              <a:rPr lang="bg-BG" sz="1800"/>
            </a:br>
            <a:r>
              <a:rPr lang="bg-BG" sz="1800"/>
              <a:t>Скобите ‘(‘ и ‘)‘ се заменят, съответно с 1 и –1. Обхожда се всеки подниз и се проверява дали има (-) междинна префиксна сума и дали накрая префиксната сума е 0.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bg-BG" sz="1800"/>
              <a:t>	</a:t>
            </a:r>
            <a:endParaRPr sz="180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bg-BG" sz="1800"/>
              <a:t>Решение </a:t>
            </a:r>
            <a:r>
              <a:rPr lang="bg-BG" sz="1800" b="1"/>
              <a:t>O(N</a:t>
            </a:r>
            <a:r>
              <a:rPr lang="bg-BG" sz="1800" b="1" baseline="30000"/>
              <a:t>2</a:t>
            </a:r>
            <a:r>
              <a:rPr lang="bg-BG" sz="1800" b="1"/>
              <a:t>)</a:t>
            </a:r>
            <a:r>
              <a:rPr lang="bg-BG" sz="1800"/>
              <a:t> - </a:t>
            </a:r>
            <a:r>
              <a:rPr lang="bg-BG" sz="1800" b="1"/>
              <a:t>55</a:t>
            </a:r>
            <a:r>
              <a:rPr lang="bg-BG" sz="1800"/>
              <a:t> точки</a:t>
            </a:r>
            <a:br>
              <a:rPr lang="bg-BG" sz="1800"/>
            </a:br>
            <a:r>
              <a:rPr lang="bg-BG" sz="1800"/>
              <a:t>същата идея, но оптимизирана - съкращава се единият цикъл, имайки предвид, че например подниз [l,r+1] съдържа префиксите на подниз [l,r] и префикса, завършващ на (r+1)</a:t>
            </a:r>
            <a:endParaRPr sz="1800"/>
          </a:p>
          <a:p>
            <a:pPr marL="22860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bg-BG" sz="1800"/>
              <a:t>Решение </a:t>
            </a:r>
            <a:r>
              <a:rPr lang="bg-BG" sz="1800" b="1"/>
              <a:t>O(N) -</a:t>
            </a:r>
            <a:r>
              <a:rPr lang="bg-BG" sz="1800"/>
              <a:t> </a:t>
            </a:r>
            <a:r>
              <a:rPr lang="bg-BG" sz="1800" b="1"/>
              <a:t>100</a:t>
            </a:r>
            <a:r>
              <a:rPr lang="bg-BG" sz="1800"/>
              <a:t> точки </a:t>
            </a:r>
            <a:endParaRPr sz="1800"/>
          </a:p>
          <a:p>
            <a:pPr marL="228600" lvl="0" indent="-1174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bg-BG" sz="1800"/>
              <a:t>Използва се броячен масив, всеки елемент на който съхранява броя леви краища на поднизовете до съответен индекс, след които няма по-малка префиксна сума. </a:t>
            </a:r>
            <a:br>
              <a:rPr lang="bg-BG" sz="1800"/>
            </a:br>
            <a:r>
              <a:rPr lang="bg-BG" sz="1800"/>
              <a:t>С едно обхождане от дясно наляво се променя стойността на всеки елемент на масива, според вида на текущата скоба: на 0 при ‘(’,  а при ‘)’ се увеличава и се добава към отговора.</a:t>
            </a:r>
            <a:endParaRPr/>
          </a:p>
          <a:p>
            <a:pPr marL="228600" lvl="0" indent="-1174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bg-BG" sz="1800"/>
              <a:t> </a:t>
            </a:r>
            <a:endParaRPr sz="1800"/>
          </a:p>
          <a:p>
            <a:pPr marL="228600" lvl="0" indent="-1174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bg-BG" sz="1800"/>
              <a:t>Само 3 вида точки, защото тестовете са групирани! ☹ </a:t>
            </a:r>
            <a:endParaRPr/>
          </a:p>
          <a:p>
            <a:pPr marL="228600" lvl="0" indent="-1174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bg-BG" sz="1800"/>
              <a:t>55 т. – 32% (6)	35 т. – 21% (4)	 0 т. – 58% (11) </a:t>
            </a:r>
            <a:endParaRPr sz="1800"/>
          </a:p>
        </p:txBody>
      </p:sp>
      <p:sp>
        <p:nvSpPr>
          <p:cNvPr id="143" name="Google Shape;143;p8"/>
          <p:cNvSpPr txBox="1">
            <a:spLocks noGrp="1"/>
          </p:cNvSpPr>
          <p:nvPr>
            <p:ph type="title"/>
          </p:nvPr>
        </p:nvSpPr>
        <p:spPr>
          <a:xfrm>
            <a:off x="2514600" y="304802"/>
            <a:ext cx="7429500" cy="609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alibri"/>
              <a:buNone/>
            </a:pPr>
            <a:r>
              <a:rPr lang="bg-BG" sz="4000" b="1">
                <a:solidFill>
                  <a:srgbClr val="0070C0"/>
                </a:solidFill>
              </a:rPr>
              <a:t>Най-трудна</a:t>
            </a:r>
            <a:r>
              <a:rPr lang="bg-BG" b="1">
                <a:solidFill>
                  <a:srgbClr val="0070C0"/>
                </a:solidFill>
              </a:rPr>
              <a:t> задача</a:t>
            </a:r>
            <a:endParaRPr b="1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2127</Words>
  <Application>Microsoft Office PowerPoint</Application>
  <PresentationFormat>Widescreen</PresentationFormat>
  <Paragraphs>582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 Narrow</vt:lpstr>
      <vt:lpstr>Courier New</vt:lpstr>
      <vt:lpstr>Times New Roman</vt:lpstr>
      <vt:lpstr>Arial</vt:lpstr>
      <vt:lpstr>Oi</vt:lpstr>
      <vt:lpstr>Ruge Boogie</vt:lpstr>
      <vt:lpstr>Calibri</vt:lpstr>
      <vt:lpstr>Office Theme</vt:lpstr>
      <vt:lpstr>Относителна трудност  на задачите  от националните състезания  по информатика за група D   2022-2023 година </vt:lpstr>
      <vt:lpstr>Автори - задачи (без НОИ-1)</vt:lpstr>
      <vt:lpstr>Задачи по състезания</vt:lpstr>
      <vt:lpstr>Оценка на трудност</vt:lpstr>
      <vt:lpstr>Резултати от изследването </vt:lpstr>
      <vt:lpstr>Сортирани по състезания</vt:lpstr>
      <vt:lpstr>Сортирани по трудност</vt:lpstr>
      <vt:lpstr>Най-лесна задача</vt:lpstr>
      <vt:lpstr>Най-трудна задача</vt:lpstr>
      <vt:lpstr>Относителна трудност на задачите </vt:lpstr>
      <vt:lpstr>Относителна трудност на задачите </vt:lpstr>
      <vt:lpstr>Коментари</vt:lpstr>
      <vt:lpstr>Резюме на задачите по състезания</vt:lpstr>
      <vt:lpstr>Kратко за задачите по състезания (за довършване)</vt:lpstr>
      <vt:lpstr>Обобщено </vt:lpstr>
      <vt:lpstr>Процедури на комисията, предложения</vt:lpstr>
      <vt:lpstr>Благодарим за вниманието! ☺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Относителна трудност  на задачите  от националните състезания  по информатика за група D   2022-2023 година </dc:title>
  <dc:creator>julidbg_2022-2023</dc:creator>
  <cp:lastModifiedBy>Юлия Димитрова</cp:lastModifiedBy>
  <cp:revision>3</cp:revision>
  <dcterms:created xsi:type="dcterms:W3CDTF">2023-09-09T15:00:56Z</dcterms:created>
  <dcterms:modified xsi:type="dcterms:W3CDTF">2023-09-18T09:26:41Z</dcterms:modified>
</cp:coreProperties>
</file>