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70" r:id="rId12"/>
    <p:sldId id="266" r:id="rId13"/>
    <p:sldId id="267" r:id="rId14"/>
    <p:sldId id="268" r:id="rId15"/>
    <p:sldId id="269" r:id="rId16"/>
    <p:sldId id="271" r:id="rId17"/>
    <p:sldId id="285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5FEDC-D649-49A7-ADD9-BC5AF1EB73E2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E9BFD-9AD8-4AAF-85CD-665D26E9418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117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E9BFD-9AD8-4AAF-85CD-665D26E9418C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5309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2E9BFD-9AD8-4AAF-85CD-665D26E9418C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760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1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709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06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76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5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24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8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865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83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03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26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83B97C2-5CD2-4511-B6F7-6536103E072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D7CC267-90C5-4E7B-B676-B5FB58D7DD41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75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7801-4A32-0857-2F69-CD67C6AFF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11" y="775730"/>
            <a:ext cx="11653989" cy="3566160"/>
          </a:xfrm>
        </p:spPr>
        <p:txBody>
          <a:bodyPr/>
          <a:lstStyle/>
          <a:p>
            <a:r>
              <a:rPr lang="en-US" dirty="0"/>
              <a:t>IOI 2024</a:t>
            </a:r>
            <a:r>
              <a:rPr lang="bg-BG" dirty="0"/>
              <a:t>, 1.09 – 8.09, АЛЕКСАНДРИЯ, ЕГИПЕТ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E26C5-24E9-F652-2235-70753F5F46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Впечатления</a:t>
            </a:r>
          </a:p>
        </p:txBody>
      </p:sp>
    </p:spTree>
    <p:extLst>
      <p:ext uri="{BB962C8B-B14F-4D97-AF65-F5344CB8AC3E}">
        <p14:creationId xmlns:p14="http://schemas.microsoft.com/office/powerpoint/2010/main" val="41440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16CA-19C0-FD0F-DBDE-EFEAC91E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3.09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8FC7-2F8B-DA8F-D106-EDAD4166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Тази година още първата задача беше лесна. Един подход е да се започне с алчен алгоритъм за една заявка. След това като се сортират заявките, може чрез сегментно дърво решението да се обобщи за много заявки.</a:t>
            </a:r>
          </a:p>
          <a:p>
            <a:r>
              <a:rPr lang="bg-BG" dirty="0"/>
              <a:t>Втора задача беше нестандартна. Тя беше подходяща за състезатели, които са решавали подобни задачи, при които се изискват множество оптимизации и стратегии за предаване на информация с ограничен на брой битове.</a:t>
            </a:r>
          </a:p>
          <a:p>
            <a:r>
              <a:rPr lang="bg-BG" dirty="0"/>
              <a:t>Третата задача беше трудната в темата</a:t>
            </a:r>
            <a:r>
              <a:rPr lang="en-US" dirty="0"/>
              <a:t> </a:t>
            </a:r>
            <a:r>
              <a:rPr lang="bg-BG" dirty="0"/>
              <a:t>и само 5 човека я решиха</a:t>
            </a:r>
            <a:r>
              <a:rPr lang="en-US" dirty="0"/>
              <a:t>. </a:t>
            </a:r>
            <a:r>
              <a:rPr lang="bg-BG" dirty="0"/>
              <a:t>Китайците имаха решение чрез линейно </a:t>
            </a:r>
            <a:r>
              <a:rPr lang="bg-BG" dirty="0" err="1"/>
              <a:t>оптимиране</a:t>
            </a:r>
            <a:r>
              <a:rPr lang="bg-B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73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5FDE-5684-88F8-DFF0-91F4A8C9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ТРЕТИ ДЕН, 3.09 – ПЪРВИ СЪСТЕЗАТЕЛЕН ДЕН</a:t>
            </a:r>
            <a:r>
              <a:rPr lang="en-US" dirty="0"/>
              <a:t> (</a:t>
            </a:r>
            <a:r>
              <a:rPr lang="bg-BG" dirty="0"/>
              <a:t>НАШИТЕ СЪСТЕЗАТЕЛИ</a:t>
            </a:r>
            <a:r>
              <a:rPr lang="en-US" dirty="0"/>
              <a:t>)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561C0-0A35-2705-3323-2D925B83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Нашите момчета се справиха отлично – Даниел беше в златата, а другите в сребрата. Разликите обаче бяха малки и беше ясно, че вторият ден ще е решаващ.</a:t>
            </a:r>
          </a:p>
          <a:p>
            <a:r>
              <a:rPr lang="bg-BG" dirty="0"/>
              <a:t>Отборът ни беше добре подготвен за втора задача, защото имаше лекция на лагер-школа за подобни задачи.</a:t>
            </a:r>
          </a:p>
          <a:p>
            <a:r>
              <a:rPr lang="bg-BG" dirty="0"/>
              <a:t>Единствено Боби не реши първа задача, понеже не беше прочел достатъчно внимателно условието и решаваше по-сложна задача (беше пропуснал важна подробност). Това му коства и златото в крайна сметка.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06502E-B456-E2C0-C5BE-41971B90C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520817"/>
              </p:ext>
            </p:extLst>
          </p:nvPr>
        </p:nvGraphicFramePr>
        <p:xfrm>
          <a:off x="3845970" y="4825712"/>
          <a:ext cx="4561019" cy="935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0655">
                  <a:extLst>
                    <a:ext uri="{9D8B030D-6E8A-4147-A177-3AD203B41FA5}">
                      <a16:colId xmlns:a16="http://schemas.microsoft.com/office/drawing/2014/main" val="1911023687"/>
                    </a:ext>
                  </a:extLst>
                </a:gridCol>
                <a:gridCol w="852733">
                  <a:extLst>
                    <a:ext uri="{9D8B030D-6E8A-4147-A177-3AD203B41FA5}">
                      <a16:colId xmlns:a16="http://schemas.microsoft.com/office/drawing/2014/main" val="3636578444"/>
                    </a:ext>
                  </a:extLst>
                </a:gridCol>
                <a:gridCol w="1408970">
                  <a:extLst>
                    <a:ext uri="{9D8B030D-6E8A-4147-A177-3AD203B41FA5}">
                      <a16:colId xmlns:a16="http://schemas.microsoft.com/office/drawing/2014/main" val="3877711549"/>
                    </a:ext>
                  </a:extLst>
                </a:gridCol>
                <a:gridCol w="868661">
                  <a:extLst>
                    <a:ext uri="{9D8B030D-6E8A-4147-A177-3AD203B41FA5}">
                      <a16:colId xmlns:a16="http://schemas.microsoft.com/office/drawing/2014/main" val="2979193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Състезател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nile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message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tree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4667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Даниел Койнов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49.61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59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9199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Борис Михов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67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87.17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23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52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Веселин Маркович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69.71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5814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Андрей Стефанов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29.31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48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3393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C4D92-D1B8-598F-D778-020B0F4D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ТРЕТИ ДЕН, 3.09 – ПРИКЛЮЧЕНИЕ ЗА СИМ КАРТИ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D119-D333-8C0F-720F-B61748359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Най-голямото ни приключение в Египет.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FB543-EB23-9B36-E35A-7C51408DF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" y="3586296"/>
            <a:ext cx="3723502" cy="2792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792DC-80ED-7E99-D790-DCC2C9DD2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67" y="2568923"/>
            <a:ext cx="2857500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B7424-C1B9-35A3-9C99-0315221B6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67" y="2173048"/>
            <a:ext cx="5607833" cy="42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29D7-48FA-3CA4-1236-9A0879EC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4.09 – ПЛАЖ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FC210-57CE-A408-AA89-81D868E37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83" y="2035734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494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AF7B9-DC55-D6EB-099A-4CBE22E5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4.09 – ПРЕВОДИ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1AB1-8B58-47AC-EEFF-7F4549215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Отново се почна с проблеми с интернета – този път условията се разнасяха с </a:t>
            </a:r>
            <a:r>
              <a:rPr lang="bg-BG" dirty="0" err="1"/>
              <a:t>флашки</a:t>
            </a:r>
            <a:r>
              <a:rPr lang="bg-BG" dirty="0"/>
              <a:t> (и 1 българска) и се принтираха.</a:t>
            </a:r>
          </a:p>
          <a:p>
            <a:r>
              <a:rPr lang="bg-BG" dirty="0"/>
              <a:t>За жалост, за поредна година имаше силни мнения за отхвърляне на една от задачите от втория ден. Проблемът беше, че е давана подобна задача в последните години на онлайн състезание.</a:t>
            </a:r>
          </a:p>
          <a:p>
            <a:r>
              <a:rPr lang="bg-BG" dirty="0"/>
              <a:t>Научният комитет представи задачата като много лесна и необходима за темата и това наклони мнението на повечето държави да остане. Повечето „силни“ държави гласуваха да се види резервната задача, но мнозинството отсъди директно да се остави тази задача.</a:t>
            </a:r>
          </a:p>
        </p:txBody>
      </p:sp>
    </p:spTree>
    <p:extLst>
      <p:ext uri="{BB962C8B-B14F-4D97-AF65-F5344CB8AC3E}">
        <p14:creationId xmlns:p14="http://schemas.microsoft.com/office/powerpoint/2010/main" val="1052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C0F0-D219-2311-0F03-A8A4E23B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ДЕН, 5.09 – ВТОРИ СЪСТЕЗАТЕЛЕН ДЕН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190BDD-F65F-8F86-FAF3-01EDB0F1A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hieroglyps</a:t>
            </a:r>
            <a:r>
              <a:rPr lang="en-US" dirty="0"/>
              <a:t> – </a:t>
            </a:r>
            <a:r>
              <a:rPr lang="bg-BG" dirty="0"/>
              <a:t>намиране на универсална обща подредица на два низа, съставени от латински букви (универсална е подредица на всяка друга обща подредица).</a:t>
            </a:r>
            <a:endParaRPr lang="bg-BG" i="1" dirty="0"/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mosaic</a:t>
            </a:r>
            <a:r>
              <a:rPr lang="en-US" dirty="0"/>
              <a:t> – </a:t>
            </a:r>
            <a:r>
              <a:rPr lang="bg-BG" dirty="0"/>
              <a:t>модел за битова мозайка в таблица се задава чрез първи ред и първа колона и има заявки за брой единици в </a:t>
            </a:r>
            <a:r>
              <a:rPr lang="bg-BG" dirty="0" err="1"/>
              <a:t>подтаблица</a:t>
            </a:r>
            <a:r>
              <a:rPr lang="bg-BG" dirty="0"/>
              <a:t>.</a:t>
            </a:r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sphinx</a:t>
            </a:r>
            <a:r>
              <a:rPr lang="en-US" dirty="0"/>
              <a:t> (</a:t>
            </a:r>
            <a:r>
              <a:rPr lang="bg-BG" dirty="0"/>
              <a:t>същинска интерактивна) </a:t>
            </a:r>
            <a:r>
              <a:rPr lang="en-US" dirty="0"/>
              <a:t>– </a:t>
            </a:r>
            <a:r>
              <a:rPr lang="bg-BG" dirty="0"/>
              <a:t>намиране на скрито оцветяване на граф с експерименти за </a:t>
            </a:r>
            <a:r>
              <a:rPr lang="bg-BG" dirty="0" err="1"/>
              <a:t>преоцветяване</a:t>
            </a:r>
            <a:r>
              <a:rPr lang="bg-BG" dirty="0"/>
              <a:t> на върхове (има и допълнителен неизползван цвят).</a:t>
            </a:r>
          </a:p>
        </p:txBody>
      </p:sp>
    </p:spTree>
    <p:extLst>
      <p:ext uri="{BB962C8B-B14F-4D97-AF65-F5344CB8AC3E}">
        <p14:creationId xmlns:p14="http://schemas.microsoft.com/office/powerpoint/2010/main" val="41003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3AF6-C218-BAE9-E2D9-823B2083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ДЕН, 5.09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0793-BB7D-9CF6-0D39-C178DA161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Изненада беше, че отново имаше по-лесна задача – втората. Там беше достатъчно да се забележи моделът на мозайката и след това с малко сметки и доста разглеждане на случаи да се намери отговорът.</a:t>
            </a:r>
          </a:p>
          <a:p>
            <a:r>
              <a:rPr lang="bg-BG" dirty="0"/>
              <a:t>Първа задача беше най-трудната от всички – 2 пълни решения и само към 30 човека имаха повече от лесната подзадача за 3 точки.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330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3AF6-C218-BAE9-E2D9-823B2083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ПЕТИ ДЕН, 5.09 – ВТОРИ СЪСТЕЗАТЕЛЕН ДЕН (НАШИТЕ СЪСТЕЗАТЕЛИ)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0793-BB7D-9CF6-0D39-C178DA161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Отново стабилно представяне на нашия отбор.</a:t>
            </a:r>
            <a:br>
              <a:rPr lang="bg-BG" dirty="0"/>
            </a:br>
            <a:r>
              <a:rPr lang="bg-BG" dirty="0"/>
              <a:t>Двама бяха решили мозайката, но за жалост Даниел не успя и това го лиши от златото.</a:t>
            </a:r>
            <a:br>
              <a:rPr lang="bg-BG" dirty="0"/>
            </a:br>
            <a:r>
              <a:rPr lang="bg-BG" dirty="0"/>
              <a:t>Андрей изгуби над 2 часа в </a:t>
            </a:r>
            <a:r>
              <a:rPr lang="bg-BG" dirty="0" err="1"/>
              <a:t>дебъгване</a:t>
            </a:r>
            <a:r>
              <a:rPr lang="bg-BG" dirty="0"/>
              <a:t> на кода за 78 точки и това му развали представянето по другите задачи (главно по 3-та).</a:t>
            </a:r>
          </a:p>
          <a:p>
            <a:r>
              <a:rPr lang="bg-BG" dirty="0"/>
              <a:t>Отидохме с Веско на </a:t>
            </a:r>
            <a:r>
              <a:rPr lang="en-US" dirty="0"/>
              <a:t>analysis mode </a:t>
            </a:r>
            <a:r>
              <a:rPr lang="bg-BG" dirty="0"/>
              <a:t>и той </a:t>
            </a:r>
            <a:br>
              <a:rPr lang="bg-BG" dirty="0"/>
            </a:br>
            <a:r>
              <a:rPr lang="bg-BG" dirty="0"/>
              <a:t>успя да изкара още точки по първа задача, </a:t>
            </a:r>
            <a:br>
              <a:rPr lang="bg-BG" dirty="0"/>
            </a:br>
            <a:r>
              <a:rPr lang="bg-BG" dirty="0"/>
              <a:t>за които не му беше стигнало времето на </a:t>
            </a:r>
            <a:br>
              <a:rPr lang="bg-BG" dirty="0"/>
            </a:br>
            <a:r>
              <a:rPr lang="bg-BG" dirty="0"/>
              <a:t>състезанието.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3C94F-0AF6-0D6E-F912-A681CA561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9971" r="5045" b="3303"/>
          <a:stretch/>
        </p:blipFill>
        <p:spPr>
          <a:xfrm>
            <a:off x="5834037" y="3209163"/>
            <a:ext cx="5321643" cy="364883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C9371A-CC16-867E-B46B-E41E979ED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44039"/>
              </p:ext>
            </p:extLst>
          </p:nvPr>
        </p:nvGraphicFramePr>
        <p:xfrm>
          <a:off x="1097280" y="4565903"/>
          <a:ext cx="3650743" cy="935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0655">
                  <a:extLst>
                    <a:ext uri="{9D8B030D-6E8A-4147-A177-3AD203B41FA5}">
                      <a16:colId xmlns:a16="http://schemas.microsoft.com/office/drawing/2014/main" val="1257432968"/>
                    </a:ext>
                  </a:extLst>
                </a:gridCol>
                <a:gridCol w="898686">
                  <a:extLst>
                    <a:ext uri="{9D8B030D-6E8A-4147-A177-3AD203B41FA5}">
                      <a16:colId xmlns:a16="http://schemas.microsoft.com/office/drawing/2014/main" val="1083978270"/>
                    </a:ext>
                  </a:extLst>
                </a:gridCol>
                <a:gridCol w="660368">
                  <a:extLst>
                    <a:ext uri="{9D8B030D-6E8A-4147-A177-3AD203B41FA5}">
                      <a16:colId xmlns:a16="http://schemas.microsoft.com/office/drawing/2014/main" val="2367416522"/>
                    </a:ext>
                  </a:extLst>
                </a:gridCol>
                <a:gridCol w="661034">
                  <a:extLst>
                    <a:ext uri="{9D8B030D-6E8A-4147-A177-3AD203B41FA5}">
                      <a16:colId xmlns:a16="http://schemas.microsoft.com/office/drawing/2014/main" val="30939826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Състезател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hieroglyps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mosaic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sphinx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86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Даниел Койнов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3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78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64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0609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Борис Михов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3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64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4907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Веселин Маркович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3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100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37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169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Андрей Стефанов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3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>
                          <a:effectLst/>
                        </a:rPr>
                        <a:t>78</a:t>
                      </a:r>
                      <a:endParaRPr lang="bg-BG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</a:rPr>
                        <a:t>31</a:t>
                      </a:r>
                      <a:endParaRPr lang="bg-BG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2023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5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92FD-531C-C7F4-24DF-EE44109F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ДЕН, 5.09 – ПРЕДПОСЛЕДНО ЗАСЕДАНИЕ И 4 СРЕБРА!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07150-143C-6E0C-4DE5-51D42985C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Проблемите с организацията и техническата част се трупаха все повече.</a:t>
            </a:r>
          </a:p>
          <a:p>
            <a:r>
              <a:rPr lang="bg-BG" dirty="0"/>
              <a:t>Вече се бяхме приготвили за 3 сребърни медала и 1 бронзов, но се появи голям обрат. Един от китайците беше дисквалифициран, а на други двама резултатите от втория ден бяха разделени на 2 заради открити телефони.</a:t>
            </a:r>
          </a:p>
          <a:p>
            <a:r>
              <a:rPr lang="bg-BG" dirty="0"/>
              <a:t>Така поне Андрей от първи бронз стана с последно сребро</a:t>
            </a:r>
            <a:r>
              <a:rPr lang="en-US" dirty="0"/>
              <a:t> </a:t>
            </a:r>
            <a:r>
              <a:rPr lang="bg-BG" dirty="0"/>
              <a:t>и довърши комплекта.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590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7F9F-B1C8-4742-D7AD-5D063294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6.09 – ДЕНЯ НА НЕОСЪЩЕСТВЕНИТЕ ЕКСКУРЗИИ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D67FF-0DD3-113F-F1B4-98DB83311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Започнахме с това, че закуската беше изместена да свършва в 8 часа.</a:t>
            </a:r>
          </a:p>
          <a:p>
            <a:r>
              <a:rPr lang="bg-BG" dirty="0"/>
              <a:t>След дълго пътуване до Кайро, прекарахме около 5 часа в новия</a:t>
            </a:r>
            <a:r>
              <a:rPr lang="en-US" dirty="0"/>
              <a:t> </a:t>
            </a:r>
            <a:r>
              <a:rPr lang="bg-BG" dirty="0"/>
              <a:t>Голям египетски музей, от който не видяхме почти нищо.</a:t>
            </a:r>
          </a:p>
          <a:p>
            <a:r>
              <a:rPr lang="bg-BG" dirty="0"/>
              <a:t>Най-доброто в него за нас остана сладоледа, който хапнахме да се захраним преди обяда в 15!</a:t>
            </a:r>
          </a:p>
        </p:txBody>
      </p:sp>
    </p:spTree>
    <p:extLst>
      <p:ext uri="{BB962C8B-B14F-4D97-AF65-F5344CB8AC3E}">
        <p14:creationId xmlns:p14="http://schemas.microsoft.com/office/powerpoint/2010/main" val="28368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309A-5411-437F-C4F1-D23024F5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ДЕН, 1.09 - ПРИСТИГАНЕ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210D-A826-E69C-AD28-4783324E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Тръгнахме още на 31 вечерта и накрая едвам хванахме полета за Александрия.</a:t>
            </a:r>
            <a:br>
              <a:rPr lang="bg-BG" dirty="0"/>
            </a:br>
            <a:r>
              <a:rPr lang="bg-BG" dirty="0"/>
              <a:t>Когато стигнахме, се оказа, че са ни оставили куфарите в </a:t>
            </a:r>
            <a:r>
              <a:rPr lang="bg-BG" dirty="0" err="1"/>
              <a:t>Инстанбул</a:t>
            </a:r>
            <a:r>
              <a:rPr lang="bg-BG" dirty="0"/>
              <a:t> и само Андрей получи своя.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FBE65-37D6-7041-D899-39841C00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7" y="2693771"/>
            <a:ext cx="5552303" cy="4164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65F85-3E21-24AF-2787-7DE3F0239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1952" r="15741" b="5316"/>
          <a:stretch/>
        </p:blipFill>
        <p:spPr>
          <a:xfrm rot="5400000">
            <a:off x="7211596" y="2913917"/>
            <a:ext cx="4164227" cy="37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3743D-4617-75AA-097D-5F4D4E4A6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" b="17838"/>
          <a:stretch/>
        </p:blipFill>
        <p:spPr>
          <a:xfrm>
            <a:off x="4308388" y="0"/>
            <a:ext cx="3575224" cy="2346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E0786-15A1-7601-A940-CF4E76595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2" t="18979" r="14324" b="4179"/>
          <a:stretch/>
        </p:blipFill>
        <p:spPr>
          <a:xfrm>
            <a:off x="65901" y="2476353"/>
            <a:ext cx="4876802" cy="4381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D0B647-4217-7B7E-96A5-3EB328873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1832" r="3513"/>
          <a:stretch/>
        </p:blipFill>
        <p:spPr>
          <a:xfrm>
            <a:off x="5149566" y="2849392"/>
            <a:ext cx="7042434" cy="40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7F9F-B1C8-4742-D7AD-5D063294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6.09 – ДЕНЯ НА НЕОСЪЩЕСТВЕНИТЕ ЕКСКУРЗИИ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D67FF-0DD3-113F-F1B4-98DB83311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Накрая отпаднаха камилите, имахме 30 минути за пирамидите в Гиза и 0 минути за сфинкса.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1E9F0-995E-CCA8-6990-5FDDE6A4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472951"/>
            <a:ext cx="2818988" cy="375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58047-E393-5927-519A-49C0797E8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r="14414" b="12793"/>
          <a:stretch/>
        </p:blipFill>
        <p:spPr>
          <a:xfrm>
            <a:off x="5168045" y="2477391"/>
            <a:ext cx="5987635" cy="37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8E68D-876F-3DFB-DB59-C90866D0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5" b="9309"/>
          <a:stretch/>
        </p:blipFill>
        <p:spPr>
          <a:xfrm>
            <a:off x="2570205" y="3197559"/>
            <a:ext cx="4562218" cy="3660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2D7C8-E2A1-BDC7-CB7D-BB755A287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23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D2C0F-BB4C-5BD1-B8A9-ED3DB22D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3409" cy="31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6AB3-037B-1D4E-0769-6033AB78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518" y="286603"/>
            <a:ext cx="10058400" cy="1450757"/>
          </a:xfrm>
        </p:spPr>
        <p:txBody>
          <a:bodyPr/>
          <a:lstStyle/>
          <a:p>
            <a:r>
              <a:rPr lang="bg-BG" dirty="0"/>
              <a:t>ШЕСТИ ДЕН, 6.09 – ДЕНЯ НА НЕОСЪЩЕСТВЕНИТЕ ЕКСКУРЗИИ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0126C-7859-E091-B13B-396BD2F93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Тук е моментът да похваля и нашата </a:t>
            </a:r>
            <a:r>
              <a:rPr lang="bg-BG" dirty="0" err="1"/>
              <a:t>гидка</a:t>
            </a:r>
            <a:r>
              <a:rPr lang="bg-BG" dirty="0"/>
              <a:t>, която много ни помогна и уреди много неща за нас. Понякога дори и се налагаше да спори с главните гидове и организаторите.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F8E2F-AA3C-E282-6AFC-7BF58C8AD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24204"/>
          <a:stretch/>
        </p:blipFill>
        <p:spPr>
          <a:xfrm rot="5400000">
            <a:off x="1453051" y="2070272"/>
            <a:ext cx="4431957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E40CD-6D91-1153-147D-AFD47914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r="14925" b="18078"/>
          <a:stretch/>
        </p:blipFill>
        <p:spPr>
          <a:xfrm>
            <a:off x="6779844" y="2977155"/>
            <a:ext cx="4375836" cy="38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106E5-85EA-5009-04D4-2CED7D14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6.09 – ЗАКРИВАНЕ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A049F-BFD2-C4C4-F71E-4B1571BCD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Закриването почна около 2 часа по-късно и поради случайност седнахме на масата, на която се очакваше посланика на България в Египет – г-н Деян </a:t>
            </a:r>
            <a:r>
              <a:rPr lang="bg-BG" dirty="0" err="1"/>
              <a:t>Катрачев</a:t>
            </a:r>
            <a:r>
              <a:rPr lang="bg-BG" dirty="0"/>
              <a:t> и неговото семейство.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1931F-D880-FC60-36B8-9AC5A8DE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74" y="2545492"/>
            <a:ext cx="5750011" cy="43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22B720-6C4C-8114-BB7F-47CF26888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1CDCA-32EE-B307-DBD9-ECD0A3FB4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B8E3-ED64-C9BC-3389-BCB4BF1B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СЕДМИ ДЕН, 7.09 – ПОСЛЕДНО ЗАСЕДАНИЕ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9D202-C5BE-4901-56EC-77DECAA82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Отново проточено последно заседание с много политически привкус.</a:t>
            </a:r>
          </a:p>
          <a:p>
            <a:r>
              <a:rPr lang="bg-BG" dirty="0"/>
              <a:t>След крайното гласуване, израелският отбор вече не може да използва флага и името си на </a:t>
            </a:r>
            <a:r>
              <a:rPr lang="en-US" dirty="0"/>
              <a:t>IOI </a:t>
            </a:r>
            <a:r>
              <a:rPr lang="bg-BG" dirty="0"/>
              <a:t>(а тази година бяха неофициални участници, защото въобще не бяха поканени и се явиха онлайн).</a:t>
            </a:r>
          </a:p>
        </p:txBody>
      </p:sp>
    </p:spTree>
    <p:extLst>
      <p:ext uri="{BB962C8B-B14F-4D97-AF65-F5344CB8AC3E}">
        <p14:creationId xmlns:p14="http://schemas.microsoft.com/office/powerpoint/2010/main" val="33018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CEF39-246E-C741-0C6E-678C1CF4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ОСМИ ДЕН, 8.09 – ОТПЪТУВАНЕ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2535E-7418-DE84-C562-FE6420439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Децата нямаха търпение да напуснат Египет и да се върнат и пътуването не се усети.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C7456-6CA3-9605-D7FB-F34347BE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97" y="2310713"/>
            <a:ext cx="5008605" cy="37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A16A-E06F-77F2-6B65-2E86F4B1F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IOI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5CB78-7CCD-28DE-D34E-42973008A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Отборът тази година направи отлично представяне и гледаме към още по-добро представяне догодина.</a:t>
            </a:r>
          </a:p>
          <a:p>
            <a:r>
              <a:rPr lang="bg-BG" dirty="0"/>
              <a:t>Интересно е, че тази година се бяха намерили лесни задачи за </a:t>
            </a:r>
            <a:r>
              <a:rPr lang="en-US" dirty="0"/>
              <a:t>IOI</a:t>
            </a:r>
            <a:r>
              <a:rPr lang="bg-BG" dirty="0"/>
              <a:t>. Но това става все по-малко очаквано. Като цяло темата беше хубава и подходяща за нашия отбор.</a:t>
            </a:r>
          </a:p>
          <a:p>
            <a:r>
              <a:rPr lang="bg-BG" dirty="0"/>
              <a:t>Усилията от последните години видимо дават резултат. Какво можем да подобрим: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bg-BG" dirty="0"/>
              <a:t>може да се инвестира в добавянето на повече подзадачи, които не са стъпки от решението – на </a:t>
            </a:r>
            <a:r>
              <a:rPr lang="en-US" dirty="0"/>
              <a:t>IOI </a:t>
            </a:r>
            <a:r>
              <a:rPr lang="bg-BG" dirty="0"/>
              <a:t>често има такива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bg-BG" dirty="0"/>
              <a:t>също трябва да се мисли как е най-удачно да тренираме отбора, за да е по-добър при тежки и</a:t>
            </a:r>
            <a:r>
              <a:rPr lang="en-US" dirty="0"/>
              <a:t>/</a:t>
            </a:r>
            <a:r>
              <a:rPr lang="bg-BG" dirty="0"/>
              <a:t>или пипкави имплементации (Андрей имаше големи проблеми, Веско в по-малка степен)</a:t>
            </a:r>
          </a:p>
        </p:txBody>
      </p:sp>
    </p:spTree>
    <p:extLst>
      <p:ext uri="{BB962C8B-B14F-4D97-AF65-F5344CB8AC3E}">
        <p14:creationId xmlns:p14="http://schemas.microsoft.com/office/powerpoint/2010/main" val="2712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1E5E-6E19-7095-EC39-050BA891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ДЕН, 1.09 - ПРИСТИГАНЕ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6099F-052F-C3B9-34E5-DDEA53012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Имахме късмет и вечерта ни върнаха куфарите.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81399-E290-48FD-D60D-E12AE0B9C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17509" r="10000" b="5015"/>
          <a:stretch/>
        </p:blipFill>
        <p:spPr>
          <a:xfrm>
            <a:off x="2656702" y="2150632"/>
            <a:ext cx="6878595" cy="47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10834-D8F6-7E8E-DC4F-465CCF37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2.09 – ТРЕНИРОВЪЧНО В ШАТРА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69321-1314-45F0-B51B-E8D530C0A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r="9099" b="12793"/>
          <a:stretch/>
        </p:blipFill>
        <p:spPr>
          <a:xfrm>
            <a:off x="1097280" y="1949021"/>
            <a:ext cx="7562334" cy="4129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09F-350D-59C0-E7A0-F753606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r="34895"/>
          <a:stretch/>
        </p:blipFill>
        <p:spPr>
          <a:xfrm rot="5400000">
            <a:off x="8716129" y="2602830"/>
            <a:ext cx="3580962" cy="33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851B-4386-25E6-E667-76D91ADF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2.09 – ТРЕНИРОВЪЧНО В ШАТРА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A41A1-E434-97D9-1A73-CA0DA3E1F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21" y="1757132"/>
            <a:ext cx="6801158" cy="51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97C4-9513-36DE-B304-C767A782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2.09 – МИНАВАНЕ ПРЕЗ АЛЕКСАНДРИЯ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3C135-6F39-4D76-92A3-3FA0419B9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61751"/>
            <a:ext cx="5980670" cy="4485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F9499-23DD-8BEC-4C60-11FF6E79E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29" y="1861752"/>
            <a:ext cx="5980671" cy="44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2051-130E-087E-6A8F-030A4960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2.09 – ОТКРИВАНЕ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1906BD-F008-C681-EE80-871EED5D2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25333"/>
          <a:stretch/>
        </p:blipFill>
        <p:spPr>
          <a:xfrm>
            <a:off x="0" y="2158313"/>
            <a:ext cx="5143500" cy="382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FB339-6C5A-CB51-5519-7E2464EBC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1" y="1770518"/>
            <a:ext cx="6137189" cy="46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2051-130E-087E-6A8F-030A4960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2.09 – ПРЕВОДИ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A96B4-7C64-133E-85C4-93110632E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bg-BG" dirty="0"/>
              <a:t>Залата за преводи беше крайно неподходяща за събрания и особено за преводи.</a:t>
            </a:r>
          </a:p>
          <a:p>
            <a:r>
              <a:rPr lang="bg-BG" dirty="0"/>
              <a:t>Техническите условия бяха много зле – преводите започнаха около час по-късно, защото интернетът падна. До края на преводите все още връзката беше много слаба.</a:t>
            </a:r>
          </a:p>
          <a:p>
            <a:r>
              <a:rPr lang="bg-BG" dirty="0"/>
              <a:t>Ние започнахме да превеждаме в началото на </a:t>
            </a:r>
            <a:r>
              <a:rPr lang="en-US" dirty="0"/>
              <a:t>Notepad++ </a:t>
            </a:r>
            <a:r>
              <a:rPr lang="bg-BG" dirty="0"/>
              <a:t>и </a:t>
            </a:r>
            <a:r>
              <a:rPr lang="en-US" dirty="0"/>
              <a:t>VS Code.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bg-BG" dirty="0">
                <a:sym typeface="Wingdings" panose="05000000000000000000" pitchFamily="2" charset="2"/>
              </a:rPr>
              <a:t>Може би заради проблемите научният комитет прие доста малко предложения за подобряване на условието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bg-BG" dirty="0">
                <a:sym typeface="Wingdings" panose="05000000000000000000" pitchFamily="2" charset="2"/>
              </a:rPr>
              <a:t>Някои от тя после бяха задавани като въпроси на състезанието.</a:t>
            </a: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385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8C2C-4EE5-0734-2CCF-F9935309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ДЕН, 3.09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C229-29ED-639C-1C0A-8F8B9A1FD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954309" cy="4023360"/>
          </a:xfrm>
        </p:spPr>
        <p:txBody>
          <a:bodyPr/>
          <a:lstStyle/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nile</a:t>
            </a:r>
            <a:r>
              <a:rPr lang="en-US" dirty="0"/>
              <a:t> – </a:t>
            </a:r>
            <a:r>
              <a:rPr lang="bg-BG" dirty="0"/>
              <a:t>оптимално пренасяне на артефакти с лодка, която може да побере до два артефакта, ако са с близки тегла</a:t>
            </a:r>
            <a:r>
              <a:rPr lang="en-US" dirty="0"/>
              <a:t> (</a:t>
            </a:r>
            <a:r>
              <a:rPr lang="bg-BG" dirty="0"/>
              <a:t>до 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bg-BG" dirty="0"/>
              <a:t>разлика)</a:t>
            </a:r>
            <a:r>
              <a:rPr lang="en-US" dirty="0"/>
              <a:t>; </a:t>
            </a:r>
            <a:r>
              <a:rPr lang="bg-BG" dirty="0"/>
              <a:t>заявки за промяна на </a:t>
            </a:r>
            <a:r>
              <a:rPr lang="en-US" i="1" dirty="0"/>
              <a:t>D</a:t>
            </a:r>
            <a:r>
              <a:rPr lang="bg-BG" i="1" dirty="0"/>
              <a:t>.</a:t>
            </a:r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message</a:t>
            </a:r>
            <a:r>
              <a:rPr lang="en-US" dirty="0"/>
              <a:t> </a:t>
            </a:r>
            <a:r>
              <a:rPr lang="bg-BG" dirty="0"/>
              <a:t>(същинска интерактивна) </a:t>
            </a:r>
            <a:r>
              <a:rPr lang="en-US" dirty="0"/>
              <a:t>– </a:t>
            </a:r>
            <a:r>
              <a:rPr lang="bg-BG" dirty="0"/>
              <a:t>предаване на съобщение чрез битове, които минават през противник, потенциално променящ част от битовете.</a:t>
            </a:r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tree</a:t>
            </a:r>
            <a:r>
              <a:rPr lang="en-US" dirty="0"/>
              <a:t> – </a:t>
            </a:r>
            <a:r>
              <a:rPr lang="bg-BG" dirty="0"/>
              <a:t>оптимизиране на цена на дърво чрез задаване на коефициенти по върховете, спазващи дадено условие.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079E0-69A9-C0ED-A7E0-AEB3691C2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9" y="1845734"/>
            <a:ext cx="5140411" cy="3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419</TotalTime>
  <Words>1325</Words>
  <Application>Microsoft Office PowerPoint</Application>
  <PresentationFormat>Widescreen</PresentationFormat>
  <Paragraphs>111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Retrospect</vt:lpstr>
      <vt:lpstr>IOI 2024, 1.09 – 8.09, АЛЕКСАНДРИЯ, ЕГИПЕТ</vt:lpstr>
      <vt:lpstr>ПЪРВИ ДЕН, 1.09 - ПРИСТИГАНЕ</vt:lpstr>
      <vt:lpstr>ПЪРВИ ДЕН, 1.09 - ПРИСТИГАНЕ</vt:lpstr>
      <vt:lpstr>ВТОРИ ДЕН, 2.09 – ТРЕНИРОВЪЧНО В ШАТРА</vt:lpstr>
      <vt:lpstr>ВТОРИ ДЕН, 2.09 – ТРЕНИРОВЪЧНО В ШАТРА</vt:lpstr>
      <vt:lpstr>ВТОРИ ДЕН, 2.09 – МИНАВАНЕ ПРЕЗ АЛЕКСАНДРИЯ</vt:lpstr>
      <vt:lpstr>ВТОРИ ДЕН, 2.09 – ОТКРИВАНЕ</vt:lpstr>
      <vt:lpstr>ВТОРИ ДЕН, 2.09 – ПРЕВОДИ</vt:lpstr>
      <vt:lpstr>ТРЕТИ ДЕН, 3.09 – ПЪРВИ СЪСТЕЗАТЕЛЕН ДЕН</vt:lpstr>
      <vt:lpstr>ТРЕТИ ДЕН, 3.09 – ПЪРВИ СЪСТЕЗАТЕЛЕН ДЕН</vt:lpstr>
      <vt:lpstr>ТРЕТИ ДЕН, 3.09 – ПЪРВИ СЪСТЕЗАТЕЛЕН ДЕН (НАШИТЕ СЪСТЕЗАТЕЛИ)</vt:lpstr>
      <vt:lpstr>ТРЕТИ ДЕН, 3.09 – ПРИКЛЮЧЕНИЕ ЗА СИМ КАРТИ</vt:lpstr>
      <vt:lpstr>ЧЕТВЪРТИ ДЕН, 4.09 – ПЛАЖ</vt:lpstr>
      <vt:lpstr>ЧЕТВЪРТИ ДЕН, 4.09 – ПРЕВОДИ</vt:lpstr>
      <vt:lpstr>ПЕТИ ДЕН, 5.09 – ВТОРИ СЪСТЕЗАТЕЛЕН ДЕН</vt:lpstr>
      <vt:lpstr>ПЕТИ ДЕН, 5.09 – ВТОРИ СЪСТЕЗАТЕЛЕН ДЕН</vt:lpstr>
      <vt:lpstr>ПЕТИ ДЕН, 5.09 – ВТОРИ СЪСТЕЗАТЕЛЕН ДЕН (НАШИТЕ СЪСТЕЗАТЕЛИ)</vt:lpstr>
      <vt:lpstr>ПЕТИ ДЕН, 5.09 – ПРЕДПОСЛЕДНО ЗАСЕДАНИЕ И 4 СРЕБРА!</vt:lpstr>
      <vt:lpstr>ШЕСТИ ДЕН, 6.09 – ДЕНЯ НА НЕОСЪЩЕСТВЕНИТЕ ЕКСКУРЗИИ</vt:lpstr>
      <vt:lpstr>PowerPoint Presentation</vt:lpstr>
      <vt:lpstr>ШЕСТИ ДЕН, 6.09 – ДЕНЯ НА НЕОСЪЩЕСТВЕНИТЕ ЕКСКУРЗИИ</vt:lpstr>
      <vt:lpstr>PowerPoint Presentation</vt:lpstr>
      <vt:lpstr>ШЕСТИ ДЕН, 6.09 – ДЕНЯ НА НЕОСЪЩЕСТВЕНИТЕ ЕКСКУРЗИИ</vt:lpstr>
      <vt:lpstr>ШЕСТИ ДЕН, 6.09 – ЗАКРИВАНЕ</vt:lpstr>
      <vt:lpstr>PowerPoint Presentation</vt:lpstr>
      <vt:lpstr>PowerPoint Presentation</vt:lpstr>
      <vt:lpstr>СЕДМИ ДЕН, 7.09 – ПОСЛЕДНО ЗАСЕДАНИЕ</vt:lpstr>
      <vt:lpstr>ОСМИ ДЕН, 8.09 – ОТПЪТУВАНЕ</vt:lpstr>
      <vt:lpstr>Изводи след IOI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Iliyan Yordanov</dc:creator>
  <cp:lastModifiedBy>Iliyan Yordanov</cp:lastModifiedBy>
  <cp:revision>52</cp:revision>
  <dcterms:created xsi:type="dcterms:W3CDTF">2024-10-01T12:25:58Z</dcterms:created>
  <dcterms:modified xsi:type="dcterms:W3CDTF">2024-10-02T07:51:40Z</dcterms:modified>
</cp:coreProperties>
</file>