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49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921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216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27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575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1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30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9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156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697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3848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17CE82F-86BB-43DC-B14C-D246CA80B9E2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9A266-6D85-4CD7-A258-44995B2CDE22}" type="slidenum">
              <a:rPr lang="bg-BG" smtClean="0"/>
              <a:t>‹#›</a:t>
            </a:fld>
            <a:endParaRPr lang="bg-BG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47456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lympiads.jsoft.am/Countries?sortBy=Medal&amp;sortDir=DESC" TargetMode="External"/><Relationship Id="rId2" Type="http://schemas.openxmlformats.org/officeDocument/2006/relationships/hyperlink" Target="https://stats.ioinformatics.org/countries/?sort=medals_des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ts.egoi.org/countrie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AE841-396F-22C9-6AA1-29586FB6D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324" y="3428998"/>
            <a:ext cx="6317550" cy="2268559"/>
          </a:xfrm>
        </p:spPr>
        <p:txBody>
          <a:bodyPr>
            <a:normAutofit fontScale="90000"/>
          </a:bodyPr>
          <a:lstStyle/>
          <a:p>
            <a:r>
              <a:rPr lang="bg-BG" dirty="0"/>
              <a:t>БЪЛГАРСКИТЕ УСПЕХИ ПО ИНФОРМАТИКА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A3568-FA54-931E-8829-4DFCD6C0C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008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DE974-C3F0-A181-E6CD-88CDBAA7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УСПЕХИТЕ ПРЕЗ ПОСЛЕДНАТА ГОДИНА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9DBC1-90AB-2474-6AC8-DAC69B8A3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1-во място и почетни златни медали като страна гост в 7-мата Международна отборна олимпиада по информатика </a:t>
            </a:r>
            <a:r>
              <a:rPr lang="en-US" dirty="0"/>
              <a:t>(IIOT) 2024</a:t>
            </a:r>
          </a:p>
          <a:p>
            <a:r>
              <a:rPr lang="en-US" dirty="0"/>
              <a:t>1 </a:t>
            </a:r>
            <a:r>
              <a:rPr lang="bg-BG" dirty="0"/>
              <a:t>сребърен и 3 бронзови медали на Европейската олимпиада по информатика </a:t>
            </a:r>
            <a:r>
              <a:rPr lang="en-US" dirty="0"/>
              <a:t>(EJOI) 2024</a:t>
            </a:r>
          </a:p>
          <a:p>
            <a:pPr lvl="1"/>
            <a:r>
              <a:rPr lang="en-US" dirty="0"/>
              <a:t>9</a:t>
            </a:r>
            <a:r>
              <a:rPr lang="bg-BG" dirty="0"/>
              <a:t>-то</a:t>
            </a:r>
            <a:r>
              <a:rPr lang="en-US" dirty="0"/>
              <a:t> </a:t>
            </a:r>
            <a:r>
              <a:rPr lang="bg-BG" dirty="0"/>
              <a:t>отборно място по медали (от 26 страни)</a:t>
            </a:r>
          </a:p>
          <a:p>
            <a:pPr lvl="1"/>
            <a:r>
              <a:rPr lang="en-US" dirty="0"/>
              <a:t>7</a:t>
            </a:r>
            <a:r>
              <a:rPr lang="bg-BG" dirty="0"/>
              <a:t>-</a:t>
            </a:r>
            <a:r>
              <a:rPr lang="bg-BG" dirty="0" err="1"/>
              <a:t>мо</a:t>
            </a:r>
            <a:r>
              <a:rPr lang="en-US" dirty="0"/>
              <a:t> </a:t>
            </a:r>
            <a:r>
              <a:rPr lang="bg-BG" dirty="0"/>
              <a:t>отборно място по среден брой точки</a:t>
            </a:r>
          </a:p>
          <a:p>
            <a:pPr lvl="1"/>
            <a:r>
              <a:rPr lang="bg-BG" dirty="0"/>
              <a:t>2 сребърни и 2 бронзови медала от класирането за младежката балканиада </a:t>
            </a:r>
            <a:r>
              <a:rPr lang="en-US" dirty="0"/>
              <a:t>(JBOI)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824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1D56-FE11-C924-FB64-012B33F71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УСПЕХИТЕ ПРЕЗ ПОСЛЕДНАТА ГОДИНА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A419F-E045-B111-3F4C-75E79DAA4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1 златен медал (5-то място от официалните участници), 2 сребърни медала и почетна грамота на Европейската олимпиада по информатика за момичета </a:t>
            </a:r>
            <a:r>
              <a:rPr lang="en-US" dirty="0"/>
              <a:t>(EGOI) 2024</a:t>
            </a:r>
          </a:p>
          <a:p>
            <a:pPr lvl="1"/>
            <a:r>
              <a:rPr lang="en-US" dirty="0"/>
              <a:t>3-</a:t>
            </a:r>
            <a:r>
              <a:rPr lang="bg-BG" dirty="0"/>
              <a:t>то отборно място по медали (от 38 официални страни)</a:t>
            </a:r>
            <a:endParaRPr lang="en-US" dirty="0"/>
          </a:p>
          <a:p>
            <a:pPr lvl="1"/>
            <a:r>
              <a:rPr lang="en-US" dirty="0"/>
              <a:t>5-</a:t>
            </a:r>
            <a:r>
              <a:rPr lang="bg-BG" dirty="0"/>
              <a:t>то отборно място по среден брой точки</a:t>
            </a:r>
          </a:p>
        </p:txBody>
      </p:sp>
    </p:spTree>
    <p:extLst>
      <p:ext uri="{BB962C8B-B14F-4D97-AF65-F5344CB8AC3E}">
        <p14:creationId xmlns:p14="http://schemas.microsoft.com/office/powerpoint/2010/main" val="272244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4C3B-30F6-3EA4-A5E3-6FF672B1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УСПЕХИТЕ ПРЕЗ ПОСЛЕДНАТА ГОДИНА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98604-91BD-685E-59D0-B10FCA4F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bg-BG" dirty="0"/>
              <a:t>сребърни медала на Международната олимпиада по информатика </a:t>
            </a:r>
            <a:r>
              <a:rPr lang="en-US" dirty="0"/>
              <a:t>(IOI) 2024</a:t>
            </a:r>
          </a:p>
          <a:p>
            <a:pPr lvl="1"/>
            <a:r>
              <a:rPr lang="en-US" dirty="0"/>
              <a:t>21-</a:t>
            </a:r>
            <a:r>
              <a:rPr lang="bg-BG" dirty="0"/>
              <a:t>во отборно място по медали (от </a:t>
            </a:r>
            <a:r>
              <a:rPr lang="en-US" dirty="0"/>
              <a:t>93 </a:t>
            </a:r>
            <a:r>
              <a:rPr lang="bg-BG" dirty="0"/>
              <a:t>официални страни)</a:t>
            </a:r>
          </a:p>
          <a:p>
            <a:pPr lvl="1"/>
            <a:r>
              <a:rPr lang="bg-BG" dirty="0"/>
              <a:t>10-то отборно място по среден брой точки</a:t>
            </a:r>
          </a:p>
        </p:txBody>
      </p:sp>
    </p:spTree>
    <p:extLst>
      <p:ext uri="{BB962C8B-B14F-4D97-AF65-F5344CB8AC3E}">
        <p14:creationId xmlns:p14="http://schemas.microsoft.com/office/powerpoint/2010/main" val="28785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44C3B-30F6-3EA4-A5E3-6FF672B1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УСПЕХИТЕ ПРЕЗ ПОСЛЕДНАТА ГОДИНА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98604-91BD-685E-59D0-B10FCA4F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3 златни медала (1, 2 и 4-то място) и 1 сребърен медал на Балканската олимпиада по информатика </a:t>
            </a:r>
            <a:r>
              <a:rPr lang="en-US" dirty="0"/>
              <a:t>(BOI) 2024</a:t>
            </a:r>
          </a:p>
          <a:p>
            <a:pPr lvl="1"/>
            <a:r>
              <a:rPr lang="bg-BG" dirty="0"/>
              <a:t>убедително 1</a:t>
            </a:r>
            <a:r>
              <a:rPr lang="en-US" dirty="0"/>
              <a:t>-</a:t>
            </a:r>
            <a:r>
              <a:rPr lang="bg-BG" dirty="0"/>
              <a:t>во отборно място</a:t>
            </a:r>
          </a:p>
        </p:txBody>
      </p:sp>
    </p:spTree>
    <p:extLst>
      <p:ext uri="{BB962C8B-B14F-4D97-AF65-F5344CB8AC3E}">
        <p14:creationId xmlns:p14="http://schemas.microsoft.com/office/powerpoint/2010/main" val="34913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1072-2096-E056-3DBF-CA3B1282A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СУМАРНИ УСПЕХИ ПРЕЗ ПОСЛЕДНАТА ГОДИНА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22B75-BB0C-5FB9-B611-4677C41CF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4 златни медала</a:t>
            </a:r>
          </a:p>
          <a:p>
            <a:r>
              <a:rPr lang="bg-BG" dirty="0"/>
              <a:t>10 сребърни медала</a:t>
            </a:r>
          </a:p>
          <a:p>
            <a:r>
              <a:rPr lang="bg-BG" dirty="0"/>
              <a:t>5 бронзови медала</a:t>
            </a:r>
          </a:p>
          <a:p>
            <a:r>
              <a:rPr lang="bg-BG" dirty="0"/>
              <a:t>1 почетна грамота</a:t>
            </a:r>
          </a:p>
        </p:txBody>
      </p:sp>
    </p:spTree>
    <p:extLst>
      <p:ext uri="{BB962C8B-B14F-4D97-AF65-F5344CB8AC3E}">
        <p14:creationId xmlns:p14="http://schemas.microsoft.com/office/powerpoint/2010/main" val="192898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1D7A-6412-F35B-2601-DF7FF04B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УСПЕХИТЕ В КЛАСАЦИИТЕ ЗА ВСИЧКИ ВРЕМЕНА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A0A78-8CB6-7855-E5DC-B0AC09210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IOI – </a:t>
            </a:r>
            <a:r>
              <a:rPr lang="bg-BG" dirty="0">
                <a:hlinkClick r:id="rId2"/>
              </a:rPr>
              <a:t>линк към статистика</a:t>
            </a:r>
            <a:endParaRPr lang="en-US" dirty="0"/>
          </a:p>
          <a:p>
            <a:pPr lvl="1"/>
            <a:r>
              <a:rPr lang="en-US" dirty="0"/>
              <a:t>9-</a:t>
            </a:r>
            <a:r>
              <a:rPr lang="bg-BG" dirty="0"/>
              <a:t>то място по медали</a:t>
            </a:r>
          </a:p>
          <a:p>
            <a:pPr lvl="1"/>
            <a:r>
              <a:rPr lang="en-US" dirty="0"/>
              <a:t>4</a:t>
            </a:r>
            <a:r>
              <a:rPr lang="bg-BG" dirty="0"/>
              <a:t> място по общ брой медали</a:t>
            </a:r>
          </a:p>
          <a:p>
            <a:r>
              <a:rPr lang="en-US" dirty="0"/>
              <a:t>EJOI</a:t>
            </a:r>
            <a:r>
              <a:rPr lang="bg-BG" dirty="0"/>
              <a:t> – </a:t>
            </a:r>
            <a:r>
              <a:rPr lang="bg-BG" dirty="0">
                <a:hlinkClick r:id="rId3"/>
              </a:rPr>
              <a:t>линк към статистика</a:t>
            </a:r>
            <a:endParaRPr lang="en-US" dirty="0"/>
          </a:p>
          <a:p>
            <a:pPr lvl="1"/>
            <a:r>
              <a:rPr lang="en-US" dirty="0"/>
              <a:t>5-</a:t>
            </a:r>
            <a:r>
              <a:rPr lang="bg-BG" dirty="0"/>
              <a:t>то място по медали</a:t>
            </a:r>
          </a:p>
          <a:p>
            <a:pPr lvl="1"/>
            <a:r>
              <a:rPr lang="bg-BG" dirty="0"/>
              <a:t>1-во място по общ брой медали</a:t>
            </a:r>
          </a:p>
          <a:p>
            <a:r>
              <a:rPr lang="en-US" dirty="0"/>
              <a:t>EGOI – </a:t>
            </a:r>
            <a:r>
              <a:rPr lang="bg-BG" dirty="0">
                <a:hlinkClick r:id="rId4"/>
              </a:rPr>
              <a:t>линк към статистика</a:t>
            </a:r>
            <a:endParaRPr lang="en-US" dirty="0"/>
          </a:p>
          <a:p>
            <a:pPr lvl="1"/>
            <a:r>
              <a:rPr lang="en-US" dirty="0"/>
              <a:t>9-</a:t>
            </a:r>
            <a:r>
              <a:rPr lang="bg-BG" dirty="0"/>
              <a:t>то място по медали (от официалните държави)</a:t>
            </a:r>
          </a:p>
          <a:p>
            <a:pPr lvl="1"/>
            <a:r>
              <a:rPr lang="en-US" dirty="0"/>
              <a:t>2</a:t>
            </a:r>
            <a:r>
              <a:rPr lang="bg-BG" dirty="0"/>
              <a:t> място по общ брой медали (от официалните държави)</a:t>
            </a:r>
          </a:p>
        </p:txBody>
      </p:sp>
    </p:spTree>
    <p:extLst>
      <p:ext uri="{BB962C8B-B14F-4D97-AF65-F5344CB8AC3E}">
        <p14:creationId xmlns:p14="http://schemas.microsoft.com/office/powerpoint/2010/main" val="208027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999FE-A09E-D65C-C935-7C8580FA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СРАВНЕНИЕ НА УСПЕХИТЕ В ПОСЛЕДНИТЕ 6 ГОДИНИ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FB91D3D-CD6C-8ACA-CF9A-DBE97285E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05621"/>
              </p:ext>
            </p:extLst>
          </p:nvPr>
        </p:nvGraphicFramePr>
        <p:xfrm>
          <a:off x="1321297" y="2035517"/>
          <a:ext cx="465036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">
                  <a:extLst>
                    <a:ext uri="{9D8B030D-6E8A-4147-A177-3AD203B41FA5}">
                      <a16:colId xmlns:a16="http://schemas.microsoft.com/office/drawing/2014/main" val="2731513675"/>
                    </a:ext>
                  </a:extLst>
                </a:gridCol>
                <a:gridCol w="910146">
                  <a:extLst>
                    <a:ext uri="{9D8B030D-6E8A-4147-A177-3AD203B41FA5}">
                      <a16:colId xmlns:a16="http://schemas.microsoft.com/office/drawing/2014/main" val="2843849424"/>
                    </a:ext>
                  </a:extLst>
                </a:gridCol>
                <a:gridCol w="1095883">
                  <a:extLst>
                    <a:ext uri="{9D8B030D-6E8A-4147-A177-3AD203B41FA5}">
                      <a16:colId xmlns:a16="http://schemas.microsoft.com/office/drawing/2014/main" val="3957677042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1240228995"/>
                    </a:ext>
                  </a:extLst>
                </a:gridCol>
                <a:gridCol w="946658">
                  <a:extLst>
                    <a:ext uri="{9D8B030D-6E8A-4147-A177-3AD203B41FA5}">
                      <a16:colId xmlns:a16="http://schemas.microsoft.com/office/drawing/2014/main" val="3934615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IOI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Злато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Сребро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Бронз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Място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5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21</a:t>
                      </a:r>
                      <a:r>
                        <a:rPr lang="en-US" dirty="0"/>
                        <a:t>/93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9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39/88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3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18/88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1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21/90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5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22/90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571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10/90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48281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264DDA-9EFF-4674-B745-1E11730F5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388133"/>
              </p:ext>
            </p:extLst>
          </p:nvPr>
        </p:nvGraphicFramePr>
        <p:xfrm>
          <a:off x="6419055" y="2035517"/>
          <a:ext cx="466306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080">
                  <a:extLst>
                    <a:ext uri="{9D8B030D-6E8A-4147-A177-3AD203B41FA5}">
                      <a16:colId xmlns:a16="http://schemas.microsoft.com/office/drawing/2014/main" val="2731513675"/>
                    </a:ext>
                  </a:extLst>
                </a:gridCol>
                <a:gridCol w="910146">
                  <a:extLst>
                    <a:ext uri="{9D8B030D-6E8A-4147-A177-3AD203B41FA5}">
                      <a16:colId xmlns:a16="http://schemas.microsoft.com/office/drawing/2014/main" val="2843849424"/>
                    </a:ext>
                  </a:extLst>
                </a:gridCol>
                <a:gridCol w="1095883">
                  <a:extLst>
                    <a:ext uri="{9D8B030D-6E8A-4147-A177-3AD203B41FA5}">
                      <a16:colId xmlns:a16="http://schemas.microsoft.com/office/drawing/2014/main" val="3957677042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1240228995"/>
                    </a:ext>
                  </a:extLst>
                </a:gridCol>
                <a:gridCol w="946658">
                  <a:extLst>
                    <a:ext uri="{9D8B030D-6E8A-4147-A177-3AD203B41FA5}">
                      <a16:colId xmlns:a16="http://schemas.microsoft.com/office/drawing/2014/main" val="391623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EJOI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Злато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Сребро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Бронз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Място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5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9/26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9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3</a:t>
                      </a:r>
                      <a:r>
                        <a:rPr lang="en-US" dirty="0"/>
                        <a:t>/24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3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15/26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1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8/28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5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8/26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571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2019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6/24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48281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5E64C5F-9406-306C-CD2B-0701CF3B0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83097"/>
              </p:ext>
            </p:extLst>
          </p:nvPr>
        </p:nvGraphicFramePr>
        <p:xfrm>
          <a:off x="3151504" y="4781629"/>
          <a:ext cx="588899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80">
                  <a:extLst>
                    <a:ext uri="{9D8B030D-6E8A-4147-A177-3AD203B41FA5}">
                      <a16:colId xmlns:a16="http://schemas.microsoft.com/office/drawing/2014/main" val="2731513675"/>
                    </a:ext>
                  </a:extLst>
                </a:gridCol>
                <a:gridCol w="910146">
                  <a:extLst>
                    <a:ext uri="{9D8B030D-6E8A-4147-A177-3AD203B41FA5}">
                      <a16:colId xmlns:a16="http://schemas.microsoft.com/office/drawing/2014/main" val="2843849424"/>
                    </a:ext>
                  </a:extLst>
                </a:gridCol>
                <a:gridCol w="1095883">
                  <a:extLst>
                    <a:ext uri="{9D8B030D-6E8A-4147-A177-3AD203B41FA5}">
                      <a16:colId xmlns:a16="http://schemas.microsoft.com/office/drawing/2014/main" val="3957677042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1240228995"/>
                    </a:ext>
                  </a:extLst>
                </a:gridCol>
                <a:gridCol w="1175131">
                  <a:extLst>
                    <a:ext uri="{9D8B030D-6E8A-4147-A177-3AD203B41FA5}">
                      <a16:colId xmlns:a16="http://schemas.microsoft.com/office/drawing/2014/main" val="1458755751"/>
                    </a:ext>
                  </a:extLst>
                </a:gridCol>
                <a:gridCol w="946658">
                  <a:extLst>
                    <a:ext uri="{9D8B030D-6E8A-4147-A177-3AD203B41FA5}">
                      <a16:colId xmlns:a16="http://schemas.microsoft.com/office/drawing/2014/main" val="1230846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EGOI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Злато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Сребро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Бронз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Грамота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Място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5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3/38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79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10/36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43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9/29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1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8/31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5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69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170</TotalTime>
  <Words>386</Words>
  <Application>Microsoft Office PowerPoint</Application>
  <PresentationFormat>Widescreen</PresentationFormat>
  <Paragraphs>134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БЪЛГАРСКИТЕ УСПЕХИ ПО ИНФОРМАТИКА</vt:lpstr>
      <vt:lpstr>УСПЕХИТЕ ПРЕЗ ПОСЛЕДНАТА ГОДИНА</vt:lpstr>
      <vt:lpstr>УСПЕХИТЕ ПРЕЗ ПОСЛЕДНАТА ГОДИНА</vt:lpstr>
      <vt:lpstr>УСПЕХИТЕ ПРЕЗ ПОСЛЕДНАТА ГОДИНА</vt:lpstr>
      <vt:lpstr>УСПЕХИТЕ ПРЕЗ ПОСЛЕДНАТА ГОДИНА</vt:lpstr>
      <vt:lpstr>СУМАРНИ УСПЕХИ ПРЕЗ ПОСЛЕДНАТА ГОДИНА</vt:lpstr>
      <vt:lpstr>УСПЕХИТЕ В КЛАСАЦИИТЕ ЗА ВСИЧКИ ВРЕМЕНА</vt:lpstr>
      <vt:lpstr>СРАВНЕНИЕ НА УСПЕХИТЕ В ПОСЛЕДНИТЕ 6 ГОДИНИ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Iliyan Yordanov</dc:creator>
  <cp:lastModifiedBy>Iliyan Yordanov</cp:lastModifiedBy>
  <cp:revision>19</cp:revision>
  <dcterms:created xsi:type="dcterms:W3CDTF">2024-10-01T09:22:07Z</dcterms:created>
  <dcterms:modified xsi:type="dcterms:W3CDTF">2024-10-06T18:39:28Z</dcterms:modified>
</cp:coreProperties>
</file>