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dirty="0"/>
              <a:t>Брой ученици в 5 клас спрямо</a:t>
            </a:r>
            <a:r>
              <a:rPr lang="bg-BG" baseline="0" dirty="0"/>
              <a:t> националната ранглиста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 клас &gt;= 0 т.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2006-2007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  <c:pt idx="7">
                  <c:v>2013-2014</c:v>
                </c:pt>
                <c:pt idx="8">
                  <c:v>2014-2015</c:v>
                </c:pt>
                <c:pt idx="9">
                  <c:v>2015-2016</c:v>
                </c:pt>
                <c:pt idx="10">
                  <c:v>2016-2017</c:v>
                </c:pt>
                <c:pt idx="11">
                  <c:v>2017-2018</c:v>
                </c:pt>
                <c:pt idx="12">
                  <c:v>2018-2019</c:v>
                </c:pt>
                <c:pt idx="13">
                  <c:v>2019-2020</c:v>
                </c:pt>
                <c:pt idx="14">
                  <c:v>2020-2021</c:v>
                </c:pt>
                <c:pt idx="15">
                  <c:v>2021-2022</c:v>
                </c:pt>
                <c:pt idx="16">
                  <c:v>2022-2023</c:v>
                </c:pt>
                <c:pt idx="17">
                  <c:v>2023-2024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42</c:v>
                </c:pt>
                <c:pt idx="1">
                  <c:v>33</c:v>
                </c:pt>
                <c:pt idx="2">
                  <c:v>49</c:v>
                </c:pt>
                <c:pt idx="3">
                  <c:v>56</c:v>
                </c:pt>
                <c:pt idx="4">
                  <c:v>48</c:v>
                </c:pt>
                <c:pt idx="5">
                  <c:v>68</c:v>
                </c:pt>
                <c:pt idx="6">
                  <c:v>93</c:v>
                </c:pt>
                <c:pt idx="7">
                  <c:v>55</c:v>
                </c:pt>
                <c:pt idx="8">
                  <c:v>59</c:v>
                </c:pt>
                <c:pt idx="9">
                  <c:v>80</c:v>
                </c:pt>
                <c:pt idx="10">
                  <c:v>72</c:v>
                </c:pt>
                <c:pt idx="11">
                  <c:v>104</c:v>
                </c:pt>
                <c:pt idx="12">
                  <c:v>95</c:v>
                </c:pt>
                <c:pt idx="13">
                  <c:v>98</c:v>
                </c:pt>
                <c:pt idx="14">
                  <c:v>94</c:v>
                </c:pt>
                <c:pt idx="15">
                  <c:v>93</c:v>
                </c:pt>
                <c:pt idx="16">
                  <c:v>97</c:v>
                </c:pt>
                <c:pt idx="17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9-4CAF-B7AD-079D6B40A6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 клас &gt; 0 т.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Sheet1!$A$2:$A$19</c:f>
              <c:strCache>
                <c:ptCount val="18"/>
                <c:pt idx="0">
                  <c:v>2006-2007</c:v>
                </c:pt>
                <c:pt idx="1">
                  <c:v>2007-2008</c:v>
                </c:pt>
                <c:pt idx="2">
                  <c:v>2008-2009</c:v>
                </c:pt>
                <c:pt idx="3">
                  <c:v>2009-2010</c:v>
                </c:pt>
                <c:pt idx="4">
                  <c:v>2010-2011</c:v>
                </c:pt>
                <c:pt idx="5">
                  <c:v>2011-2012</c:v>
                </c:pt>
                <c:pt idx="6">
                  <c:v>2012-2013</c:v>
                </c:pt>
                <c:pt idx="7">
                  <c:v>2013-2014</c:v>
                </c:pt>
                <c:pt idx="8">
                  <c:v>2014-2015</c:v>
                </c:pt>
                <c:pt idx="9">
                  <c:v>2015-2016</c:v>
                </c:pt>
                <c:pt idx="10">
                  <c:v>2016-2017</c:v>
                </c:pt>
                <c:pt idx="11">
                  <c:v>2017-2018</c:v>
                </c:pt>
                <c:pt idx="12">
                  <c:v>2018-2019</c:v>
                </c:pt>
                <c:pt idx="13">
                  <c:v>2019-2020</c:v>
                </c:pt>
                <c:pt idx="14">
                  <c:v>2020-2021</c:v>
                </c:pt>
                <c:pt idx="15">
                  <c:v>2021-2022</c:v>
                </c:pt>
                <c:pt idx="16">
                  <c:v>2022-2023</c:v>
                </c:pt>
                <c:pt idx="17">
                  <c:v>2023-2024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36</c:v>
                </c:pt>
                <c:pt idx="1">
                  <c:v>30</c:v>
                </c:pt>
                <c:pt idx="2">
                  <c:v>41</c:v>
                </c:pt>
                <c:pt idx="3">
                  <c:v>42</c:v>
                </c:pt>
                <c:pt idx="4">
                  <c:v>38</c:v>
                </c:pt>
                <c:pt idx="5">
                  <c:v>68</c:v>
                </c:pt>
                <c:pt idx="6">
                  <c:v>93</c:v>
                </c:pt>
                <c:pt idx="7">
                  <c:v>55</c:v>
                </c:pt>
                <c:pt idx="8">
                  <c:v>59</c:v>
                </c:pt>
                <c:pt idx="9">
                  <c:v>80</c:v>
                </c:pt>
                <c:pt idx="10">
                  <c:v>72</c:v>
                </c:pt>
                <c:pt idx="11">
                  <c:v>104</c:v>
                </c:pt>
                <c:pt idx="12">
                  <c:v>95</c:v>
                </c:pt>
                <c:pt idx="13">
                  <c:v>83</c:v>
                </c:pt>
                <c:pt idx="14">
                  <c:v>80</c:v>
                </c:pt>
                <c:pt idx="15">
                  <c:v>74</c:v>
                </c:pt>
                <c:pt idx="16">
                  <c:v>77</c:v>
                </c:pt>
                <c:pt idx="17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B2-4113-87CE-4F1FDC608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841104"/>
        <c:axId val="956839664"/>
      </c:lineChart>
      <c:catAx>
        <c:axId val="95684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56839664"/>
        <c:crosses val="autoZero"/>
        <c:auto val="1"/>
        <c:lblAlgn val="ctr"/>
        <c:lblOffset val="100"/>
        <c:noMultiLvlLbl val="0"/>
      </c:catAx>
      <c:valAx>
        <c:axId val="956839664"/>
        <c:scaling>
          <c:orientation val="minMax"/>
          <c:max val="12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9568411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95A05-2C53-A2D2-B93F-D14B1B98E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D62E1-D448-BC18-68AE-9318F33F4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5CDCB-4E30-5DDC-D3B5-88A32077F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74A8A-6185-5694-70D6-1D1FCBE94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9A5FA-1B15-A0CB-87E8-F5CEA1B8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135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D33E-3E00-2647-0682-37E15173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9DAE9-B56B-8CBC-6C95-188034EE2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3E5A4-8E70-75D1-CBA8-86D54AE1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ACB67-1B3B-8F44-317A-DD1F992FB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E5A50-2A4E-8CD1-D2BF-380484BF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5015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718947-7C3B-45E2-78CC-B6AF033D1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28493-F339-DEB9-3D0E-560571DEC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3F150-5540-10F3-1DE9-C823FDB7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F31C5-E7D1-8521-0F37-54C0DDB5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45B8D-49F9-F3C3-184E-CFCA9CB1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713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D404B-4499-F0CC-6C08-220BEBF0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DC2DE-75CD-F5DF-8C99-F17142204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31383-B426-DC4C-C046-C63F3D843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F5369-9D85-84E4-9FFF-A415ACBCA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04077-29D2-448F-87A6-36AC8A92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252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2F215-EB93-3650-5390-5D3F47241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86A4B-1F5B-DBEA-F465-58865033E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51373-2ECE-C69B-F603-3F2C4363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05045-AADB-1AB2-2703-FB00536AF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E647B-7E69-691D-A16A-C5EF17B5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45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155EF-781B-6D9F-CE7D-153F9C424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EBDC-4533-4BD9-58B3-4BD80F195F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DEF9D-F54A-1244-9235-2861170FF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E7771-E02F-079A-C25B-E672543B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CC130-B498-8441-B98E-08A8411B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11E4D-16E3-B3F6-5F64-B3252763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05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21BE8-416A-01C8-1AB8-08D8C9E7D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53003-A4CA-62E5-A030-E823C8241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DDB507-4123-E847-78B5-578903CBB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6F36F-27DD-9D96-D5EF-7B5029838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49CF2-6333-515D-E551-44C5D031C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771D3-6021-81B1-BA48-7E9F9CF1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F6E96-1DB4-FD64-3EBD-F74C037A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242CE-23C3-C377-081C-499A2F79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3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28200-A59B-7AE5-823A-3C0D539BA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AB1D79-33EC-A76E-C7C4-83AAE7CDD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BC5CE5-A945-EDAE-9CC1-3C9AA4F5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EA9EB-4FA2-7089-BAF2-863E656A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392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7EE0E9-E8B6-9B5E-411C-62DC56C3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E5896E-7288-0D3C-3E84-853A047F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80E9A-E3EE-05D6-FCE5-D71C195C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410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FDC5A-13C4-DACD-60BC-F598A354C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B3C-4EED-A087-E064-AF39F1A1C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A3EA3-0E70-EDE7-3B20-F854E7DCC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E7C80-E9AF-4E66-52E1-BB44C835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9C169-FDE4-A43D-0D9A-AD69824B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BA820-052A-3D52-29F8-AEC892A12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4E041-ECBF-0E81-E248-269773BF1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AAD8A-E537-8778-61D4-104F123E8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ED7FC-18B1-F31E-208F-1B6D43060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7770A-6294-040B-9927-F0759B140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51382-56D3-3614-05A9-F69D37A9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E58B-04A9-1B6B-0DD9-AE175BB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486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BC349-4161-8716-093B-60C4A16D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7A697-311D-BB2F-20EF-22432DF78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C7E77-3106-1D48-C76F-376C9DB65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3358B-9FDF-4BAD-8CDA-02049F4A5D45}" type="datetimeFigureOut">
              <a:rPr lang="bg-BG" smtClean="0"/>
              <a:t>6.10.2024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D899F-227B-8F43-A5B4-E1C07DD8F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0C937-9267-0A1B-FEB1-2918AAD92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D5D4-6656-42B8-B7C0-66708EC68CB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09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01E3-7C7C-F793-CF27-B484A93A5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УВЕЛИЧАВАНЕ НА УЧАСТИЕТО В ГРУПА 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40DE05-E763-DD19-A51A-C13FAE71F8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отворена дискусия</a:t>
            </a:r>
          </a:p>
        </p:txBody>
      </p:sp>
    </p:spTree>
    <p:extLst>
      <p:ext uri="{BB962C8B-B14F-4D97-AF65-F5344CB8AC3E}">
        <p14:creationId xmlns:p14="http://schemas.microsoft.com/office/powerpoint/2010/main" val="640753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9F636B4-93B6-86C4-E62D-B6320E383C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4081817"/>
              </p:ext>
            </p:extLst>
          </p:nvPr>
        </p:nvGraphicFramePr>
        <p:xfrm>
          <a:off x="0" y="719666"/>
          <a:ext cx="12192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361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УВЕЛИЧАВАНЕ НА УЧАСТИЕТО В ГРУПА Е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Iliyan Yordanov</dc:creator>
  <cp:lastModifiedBy>Iliyan Yordanov</cp:lastModifiedBy>
  <cp:revision>9</cp:revision>
  <dcterms:created xsi:type="dcterms:W3CDTF">2024-10-01T18:47:30Z</dcterms:created>
  <dcterms:modified xsi:type="dcterms:W3CDTF">2024-10-06T18:36:24Z</dcterms:modified>
</cp:coreProperties>
</file>