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91" r:id="rId5"/>
    <p:sldId id="293" r:id="rId6"/>
    <p:sldId id="295" r:id="rId7"/>
    <p:sldId id="292" r:id="rId8"/>
    <p:sldId id="294" r:id="rId9"/>
    <p:sldId id="276" r:id="rId10"/>
    <p:sldId id="277" r:id="rId11"/>
    <p:sldId id="278" r:id="rId12"/>
    <p:sldId id="279" r:id="rId13"/>
    <p:sldId id="285" r:id="rId14"/>
    <p:sldId id="286" r:id="rId15"/>
    <p:sldId id="273" r:id="rId16"/>
    <p:sldId id="29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Пране (Борис Михов)</c:v>
                </c:pt>
                <c:pt idx="1">
                  <c:v>C2. В помощ на природата (Кинка Кирилова)</c:v>
                </c:pt>
                <c:pt idx="2">
                  <c:v>C3. Распбери (Илиян Йорданов)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Пране (Борис Михов)</c:v>
                </c:pt>
                <c:pt idx="1">
                  <c:v>C2. В помощ на природата (Кинка Кирилова)</c:v>
                </c:pt>
                <c:pt idx="2">
                  <c:v>C3. Распбери (Илиян Йорданов)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</c:v>
                </c:pt>
                <c:pt idx="1">
                  <c:v>12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Пране (Борис Михов)</c:v>
                </c:pt>
                <c:pt idx="1">
                  <c:v>C2. В помощ на природата (Кинка Кирилова)</c:v>
                </c:pt>
                <c:pt idx="2">
                  <c:v>C3. Распбери (Илиян Йорданов)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Пране (Борис Михов)</c:v>
                </c:pt>
                <c:pt idx="1">
                  <c:v>C2. В помощ на природата (Кинка Кирилова)</c:v>
                </c:pt>
                <c:pt idx="2">
                  <c:v>C3. Распбери (Илиян Йорданов)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</c:v>
                </c:pt>
                <c:pt idx="1">
                  <c:v>18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Пране (Борис Михов)</c:v>
                </c:pt>
                <c:pt idx="1">
                  <c:v>C2. В помощ на природата (Кинка Кирилова)</c:v>
                </c:pt>
                <c:pt idx="2">
                  <c:v>C3. Распбери (Илиян Йорданов)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38</c:v>
                </c:pt>
                <c:pt idx="1">
                  <c:v>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5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4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04600968225147E-2"/>
          <c:y val="1.7299464075972371E-2"/>
          <c:w val="0.8883287309980914"/>
          <c:h val="0.6598590381489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Ресто (Емил Келеведжиев)</c:v>
                </c:pt>
                <c:pt idx="1">
                  <c:v>C2. Умножавай 2.0 (Борис Михов)</c:v>
                </c:pt>
                <c:pt idx="2">
                  <c:v>C3. Якост на материалите (Кинка Кирилова)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Ресто (Емил Келеведжиев)</c:v>
                </c:pt>
                <c:pt idx="1">
                  <c:v>C2. Умножавай 2.0 (Борис Михов)</c:v>
                </c:pt>
                <c:pt idx="2">
                  <c:v>C3. Якост на материалите (Кинка Кирилова)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Ресто (Емил Келеведжиев)</c:v>
                </c:pt>
                <c:pt idx="1">
                  <c:v>C2. Умножавай 2.0 (Борис Михов)</c:v>
                </c:pt>
                <c:pt idx="2">
                  <c:v>C3. Якост на материалите (Кинка Кирилова)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13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Ресто (Емил Келеведжиев)</c:v>
                </c:pt>
                <c:pt idx="1">
                  <c:v>C2. Умножавай 2.0 (Борис Михов)</c:v>
                </c:pt>
                <c:pt idx="2">
                  <c:v>C3. Якост на материалите (Кинка Кирилова)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16</c:v>
                </c:pt>
                <c:pt idx="1">
                  <c:v>4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Ресто (Емил Келеведжиев)</c:v>
                </c:pt>
                <c:pt idx="1">
                  <c:v>C2. Умножавай 2.0 (Борис Михов)</c:v>
                </c:pt>
                <c:pt idx="2">
                  <c:v>C3. Якост на материалите (Кинка Кирилова)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41</c:v>
                </c:pt>
                <c:pt idx="1">
                  <c:v>62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7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4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Избор на цветя за букет (Кинка Кирилова)</c:v>
                </c:pt>
                <c:pt idx="1">
                  <c:v>C2. Кратни (Емил Келеведжиев)</c:v>
                </c:pt>
                <c:pt idx="2">
                  <c:v>C3. Разделяне (Пламенка Христова, Илиян Йорданов)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Избор на цветя за букет (Кинка Кирилова)</c:v>
                </c:pt>
                <c:pt idx="1">
                  <c:v>C2. Кратни (Емил Келеведжиев)</c:v>
                </c:pt>
                <c:pt idx="2">
                  <c:v>C3. Разделяне (Пламенка Христова, Илиян Йорданов)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Избор на цветя за букет (Кинка Кирилова)</c:v>
                </c:pt>
                <c:pt idx="1">
                  <c:v>C2. Кратни (Емил Келеведжиев)</c:v>
                </c:pt>
                <c:pt idx="2">
                  <c:v>C3. Разделяне (Пламенка Христова, Илиян Йорданов)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Избор на цветя за букет (Кинка Кирилова)</c:v>
                </c:pt>
                <c:pt idx="1">
                  <c:v>C2. Кратни (Емил Келеведжиев)</c:v>
                </c:pt>
                <c:pt idx="2">
                  <c:v>C3. Разделяне (Пламенка Христова, Илиян Йорданов)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Избор на цветя за букет (Кинка Кирилова)</c:v>
                </c:pt>
                <c:pt idx="1">
                  <c:v>C2. Кратни (Емил Келеведжиев)</c:v>
                </c:pt>
                <c:pt idx="2">
                  <c:v>C3. Разделяне (Пламенка Христова, Илиян Йорданов)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2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Бягства (Иван Лупов)</c:v>
                </c:pt>
                <c:pt idx="1">
                  <c:v>C5. Множество (Борис Михов)</c:v>
                </c:pt>
                <c:pt idx="2">
                  <c:v>C6. Максимални нива (Павел Петров)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Бягства (Иван Лупов)</c:v>
                </c:pt>
                <c:pt idx="1">
                  <c:v>C5. Множество (Борис Михов)</c:v>
                </c:pt>
                <c:pt idx="2">
                  <c:v>C6. Максимални нива (Павел Петров)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Бягства (Иван Лупов)</c:v>
                </c:pt>
                <c:pt idx="1">
                  <c:v>C5. Множество (Борис Михов)</c:v>
                </c:pt>
                <c:pt idx="2">
                  <c:v>C6. Максимални нива (Павел Петров)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Бягства (Иван Лупов)</c:v>
                </c:pt>
                <c:pt idx="1">
                  <c:v>C5. Множество (Борис Михов)</c:v>
                </c:pt>
                <c:pt idx="2">
                  <c:v>C6. Максимални нива (Павел Петров)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</c:v>
                </c:pt>
                <c:pt idx="1">
                  <c:v>11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Бягства (Иван Лупов)</c:v>
                </c:pt>
                <c:pt idx="1">
                  <c:v>C5. Множество (Борис Михов)</c:v>
                </c:pt>
                <c:pt idx="2">
                  <c:v>C6. Максимални нива (Павел Петров)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2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Скоби (Борис Михов)</c:v>
                </c:pt>
                <c:pt idx="1">
                  <c:v>C5. Пътни такси (Даниел Гетов)</c:v>
                </c:pt>
                <c:pt idx="2">
                  <c:v>C6. XY (Румен Михов)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Скоби (Борис Михов)</c:v>
                </c:pt>
                <c:pt idx="1">
                  <c:v>C5. Пътни такси (Даниел Гетов)</c:v>
                </c:pt>
                <c:pt idx="2">
                  <c:v>C6. XY (Румен Михов)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Скоби (Борис Михов)</c:v>
                </c:pt>
                <c:pt idx="1">
                  <c:v>C5. Пътни такси (Даниел Гетов)</c:v>
                </c:pt>
                <c:pt idx="2">
                  <c:v>C6. XY (Румен Михов)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Скоби (Борис Михов)</c:v>
                </c:pt>
                <c:pt idx="1">
                  <c:v>C5. Пътни такси (Даниел Гетов)</c:v>
                </c:pt>
                <c:pt idx="2">
                  <c:v>C6. XY (Румен Михов)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Скоби (Борис Михов)</c:v>
                </c:pt>
                <c:pt idx="1">
                  <c:v>C5. Пътни такси (Даниел Гетов)</c:v>
                </c:pt>
                <c:pt idx="2">
                  <c:v>C6. XY (Румен Михов)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24</c:v>
                </c:pt>
                <c:pt idx="1">
                  <c:v>38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5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3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3.0 (Борис Михов)</c:v>
                </c:pt>
                <c:pt idx="1">
                  <c:v>C2. Пират Симеон (Кинка Кирилова)</c:v>
                </c:pt>
                <c:pt idx="2">
                  <c:v>C3. Квадрати (Зорница Дженкова)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3.0 (Борис Михов)</c:v>
                </c:pt>
                <c:pt idx="1">
                  <c:v>C2. Пират Симеон (Кинка Кирилова)</c:v>
                </c:pt>
                <c:pt idx="2">
                  <c:v>C3. Квадрати (Зорница Дженкова)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3.0 (Борис Михов)</c:v>
                </c:pt>
                <c:pt idx="1">
                  <c:v>C2. Пират Симеон (Кинка Кирилова)</c:v>
                </c:pt>
                <c:pt idx="2">
                  <c:v>C3. Квадрати (Зорница Дженкова)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3.0 (Борис Михов)</c:v>
                </c:pt>
                <c:pt idx="1">
                  <c:v>C2. Пират Симеон (Кинка Кирилова)</c:v>
                </c:pt>
                <c:pt idx="2">
                  <c:v>C3. Квадрати (Зорница Дженкова)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3.0 (Борис Михов)</c:v>
                </c:pt>
                <c:pt idx="1">
                  <c:v>C2. Пират Симеон (Кинка Кирилова)</c:v>
                </c:pt>
                <c:pt idx="2">
                  <c:v>C3. Квадрати (Зорница Дженкова)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17</c:v>
                </c:pt>
                <c:pt idx="1">
                  <c:v>23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3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2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  <p:sp>
        <p:nvSpPr>
          <p:cNvPr id="7" name="Правоъгълник 3">
            <a:extLst>
              <a:ext uri="{FF2B5EF4-FFF2-40B4-BE49-F238E27FC236}">
                <a16:creationId xmlns:a16="http://schemas.microsoft.com/office/drawing/2014/main" id="{0128836A-B3D0-AABF-E5F2-07B285AFB314}"/>
              </a:ext>
            </a:extLst>
          </p:cNvPr>
          <p:cNvSpPr/>
          <p:nvPr userDrawn="1"/>
        </p:nvSpPr>
        <p:spPr>
          <a:xfrm>
            <a:off x="10419214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7255738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93420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141712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081974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550742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4112909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337015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872113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063215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731BABA1-96A6-8571-DD9B-DAD547B5BFEF}"/>
              </a:ext>
            </a:extLst>
          </p:cNvPr>
          <p:cNvSpPr/>
          <p:nvPr userDrawn="1"/>
        </p:nvSpPr>
        <p:spPr>
          <a:xfrm>
            <a:off x="10419214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0876696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915299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862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980831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1169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209290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5176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83707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D4D290-6B72-4782-BE73-A94A5C04E594}" type="datetimeFigureOut">
              <a:rPr lang="bg-BG" smtClean="0"/>
              <a:t>5.10.2024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7468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8AF4C48-F792-4AFE-97D9-9DE4D2DA3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088975" cy="3329581"/>
          </a:xfrm>
        </p:spPr>
        <p:txBody>
          <a:bodyPr>
            <a:noAutofit/>
          </a:bodyPr>
          <a:lstStyle/>
          <a:p>
            <a:r>
              <a:rPr lang="bg-BG" sz="5500" dirty="0"/>
              <a:t>СЪСТЕЗАНИЯТА ПО ИНФОРМАТИКА</a:t>
            </a:r>
            <a:r>
              <a:rPr lang="en-US" sz="5500" dirty="0"/>
              <a:t>,</a:t>
            </a:r>
            <a:r>
              <a:rPr lang="bg-BG" sz="5500" dirty="0"/>
              <a:t> ГРУПА </a:t>
            </a:r>
            <a:r>
              <a:rPr lang="en-US" sz="5500" dirty="0"/>
              <a:t>C</a:t>
            </a:r>
            <a:r>
              <a:rPr lang="bg-BG" sz="5500" dirty="0"/>
              <a:t> ПРЕЗ УЧЕБНАТА 20</a:t>
            </a:r>
            <a:r>
              <a:rPr lang="en-US" sz="5500" dirty="0"/>
              <a:t>23/20</a:t>
            </a:r>
            <a:r>
              <a:rPr lang="bg-BG" sz="5500" dirty="0"/>
              <a:t>2</a:t>
            </a:r>
            <a:r>
              <a:rPr lang="en-US" sz="5500" dirty="0"/>
              <a:t>4</a:t>
            </a:r>
            <a:endParaRPr lang="bg-BG" sz="5500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BE57A418-26A1-4089-BF58-36509E844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088975" cy="861420"/>
          </a:xfrm>
        </p:spPr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739799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5 участници)</a:t>
            </a:r>
            <a:r>
              <a:rPr lang="en-US" sz="3600" dirty="0"/>
              <a:t> </a:t>
            </a:r>
            <a:r>
              <a:rPr lang="bg-BG" sz="3600" dirty="0"/>
              <a:t>Ден 2 –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426672"/>
          </a:xfrm>
        </p:spPr>
        <p:txBody>
          <a:bodyPr>
            <a:normAutofit/>
          </a:bodyPr>
          <a:lstStyle/>
          <a:p>
            <a:r>
              <a:rPr lang="bg-BG" dirty="0"/>
              <a:t>Задача Бягства – помитаща права, комбинаторика</a:t>
            </a:r>
          </a:p>
          <a:p>
            <a:r>
              <a:rPr lang="bg-BG" dirty="0"/>
              <a:t>Задача Множество – разсъждения, неявен граф, </a:t>
            </a:r>
            <a:r>
              <a:rPr lang="en-US" dirty="0"/>
              <a:t>DSU </a:t>
            </a:r>
            <a:r>
              <a:rPr lang="bg-BG" dirty="0"/>
              <a:t>и решето на </a:t>
            </a:r>
            <a:r>
              <a:rPr lang="bg-BG" dirty="0" err="1"/>
              <a:t>Ератостен</a:t>
            </a:r>
            <a:endParaRPr lang="bg-BG" dirty="0"/>
          </a:p>
          <a:p>
            <a:r>
              <a:rPr lang="bg-BG" dirty="0"/>
              <a:t>Задача Максимални нива – динамично програмиране с двумерен </a:t>
            </a:r>
            <a:r>
              <a:rPr lang="bg-BG" dirty="0" err="1"/>
              <a:t>стейт</a:t>
            </a:r>
            <a:r>
              <a:rPr lang="bg-BG" dirty="0"/>
              <a:t> и оптимизация на вътрешния цикъл</a:t>
            </a:r>
          </a:p>
          <a:p>
            <a:r>
              <a:rPr lang="bg-BG" dirty="0"/>
              <a:t>Добро класиране, но по-ниски резултати в резултат от по-трудната тема</a:t>
            </a:r>
            <a:r>
              <a:rPr lang="en-US" dirty="0"/>
              <a:t> </a:t>
            </a:r>
            <a:r>
              <a:rPr lang="bg-BG" dirty="0"/>
              <a:t>спрямо първия ден</a:t>
            </a:r>
          </a:p>
          <a:p>
            <a:r>
              <a:rPr lang="bg-BG" dirty="0"/>
              <a:t>Няма никой с 300 (първият е с 297) и отново няма нула точки</a:t>
            </a:r>
          </a:p>
          <a:p>
            <a:r>
              <a:rPr lang="bg-BG" dirty="0"/>
              <a:t>Много състезатели мислеха, че </a:t>
            </a:r>
            <a:r>
              <a:rPr lang="en-US" dirty="0"/>
              <a:t>C6</a:t>
            </a:r>
            <a:r>
              <a:rPr lang="bg-BG" dirty="0"/>
              <a:t> се решава с алчен алгоритъм и затова не написаха дори най-лесното динамично</a:t>
            </a:r>
          </a:p>
          <a:p>
            <a:r>
              <a:rPr lang="bg-BG" dirty="0"/>
              <a:t>След областния кръг дадохме по-лесна тема за националния кръг, за да може да направим по-добър подбор за разширен отбор и да няма ниски резултати</a:t>
            </a:r>
          </a:p>
          <a:p>
            <a:r>
              <a:rPr lang="bg-BG" dirty="0"/>
              <a:t>Получи се много добро класиране от двата дни</a:t>
            </a:r>
          </a:p>
        </p:txBody>
      </p:sp>
    </p:spTree>
    <p:extLst>
      <p:ext uri="{BB962C8B-B14F-4D97-AF65-F5344CB8AC3E}">
        <p14:creationId xmlns:p14="http://schemas.microsoft.com/office/powerpoint/2010/main" val="72924512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324649"/>
              </p:ext>
            </p:extLst>
          </p:nvPr>
        </p:nvGraphicFramePr>
        <p:xfrm>
          <a:off x="0" y="1477108"/>
          <a:ext cx="12191999" cy="538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лавие 1">
            <a:extLst>
              <a:ext uri="{FF2B5EF4-FFF2-40B4-BE49-F238E27FC236}">
                <a16:creationId xmlns:a16="http://schemas.microsoft.com/office/drawing/2014/main" id="{EC310D5D-11AE-F301-7BA1-E4B507B2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Пролетен турнир (5</a:t>
            </a:r>
            <a:r>
              <a:rPr lang="en-US" sz="3600" dirty="0"/>
              <a:t>1</a:t>
            </a:r>
            <a:r>
              <a:rPr lang="bg-BG" sz="3600" dirty="0"/>
              <a:t>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114175541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8"/>
            <a:ext cx="8946541" cy="5442071"/>
          </a:xfrm>
        </p:spPr>
        <p:txBody>
          <a:bodyPr>
            <a:normAutofit/>
          </a:bodyPr>
          <a:lstStyle/>
          <a:p>
            <a:r>
              <a:rPr lang="bg-BG" dirty="0"/>
              <a:t>Задача Скоби (минимален брой размени за коректен израз от скоби с интервални заявки) – лесен алчен алгоритъм и свеждане до </a:t>
            </a:r>
            <a:r>
              <a:rPr lang="en-US" dirty="0"/>
              <a:t>RMQ </a:t>
            </a:r>
            <a:r>
              <a:rPr lang="bg-BG" dirty="0"/>
              <a:t>задача</a:t>
            </a:r>
          </a:p>
          <a:p>
            <a:r>
              <a:rPr lang="bg-BG" dirty="0"/>
              <a:t>Задача Пътни такси – решението наподобява модификация на алгоритъма на </a:t>
            </a:r>
            <a:r>
              <a:rPr lang="bg-BG" dirty="0" err="1"/>
              <a:t>Крускал</a:t>
            </a:r>
            <a:endParaRPr lang="bg-BG" dirty="0"/>
          </a:p>
          <a:p>
            <a:r>
              <a:rPr lang="bg-BG" dirty="0"/>
              <a:t>Задача </a:t>
            </a:r>
            <a:r>
              <a:rPr lang="en-US" dirty="0"/>
              <a:t>XY</a:t>
            </a:r>
            <a:r>
              <a:rPr lang="bg-BG" dirty="0"/>
              <a:t> – трудна, нестандартна задача с наблюдения, скрит граф</a:t>
            </a:r>
            <a:r>
              <a:rPr lang="en-US" dirty="0"/>
              <a:t>; </a:t>
            </a:r>
            <a:r>
              <a:rPr lang="bg-BG" dirty="0"/>
              <a:t>има частични решения с двоично по отговора и проверка за </a:t>
            </a:r>
            <a:r>
              <a:rPr lang="en-US" dirty="0"/>
              <a:t>DAG; </a:t>
            </a:r>
            <a:r>
              <a:rPr lang="bg-BG" dirty="0"/>
              <a:t>накрая се свежда до формула</a:t>
            </a:r>
          </a:p>
          <a:p>
            <a:r>
              <a:rPr lang="bg-BG" dirty="0"/>
              <a:t>Задачите затрудниха повече от очаквано състезателите, учудващо ниски резултати на </a:t>
            </a:r>
            <a:r>
              <a:rPr lang="en-US" dirty="0"/>
              <a:t>C5</a:t>
            </a:r>
            <a:r>
              <a:rPr lang="bg-BG" dirty="0"/>
              <a:t> и по-ниски резултати от очакваното на </a:t>
            </a:r>
            <a:r>
              <a:rPr lang="en-US" dirty="0"/>
              <a:t>C4</a:t>
            </a:r>
            <a:endParaRPr lang="bg-BG" dirty="0"/>
          </a:p>
          <a:p>
            <a:r>
              <a:rPr lang="bg-BG" dirty="0"/>
              <a:t>Няма 300 и цели 19 състезатели имат 0 точки, макар всички задачи да имаха лесни подзадачи</a:t>
            </a:r>
            <a:endParaRPr lang="en-US" dirty="0"/>
          </a:p>
          <a:p>
            <a:r>
              <a:rPr lang="bg-BG" dirty="0"/>
              <a:t>По-лесният ден на </a:t>
            </a:r>
            <a:r>
              <a:rPr lang="en-US" dirty="0"/>
              <a:t>IATI</a:t>
            </a:r>
            <a:r>
              <a:rPr lang="bg-BG" dirty="0"/>
              <a:t>, но нашите състезатели се затрудниха много за разлика от чужденците</a:t>
            </a:r>
            <a:r>
              <a:rPr lang="en-US" dirty="0"/>
              <a:t> (48 </a:t>
            </a:r>
            <a:r>
              <a:rPr lang="bg-BG" dirty="0"/>
              <a:t>срещу 92 средни точки)!</a:t>
            </a:r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84D6C93C-3B26-B971-0D34-1CD41495B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Пролетен турнир (51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394030482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966924"/>
              </p:ext>
            </p:extLst>
          </p:nvPr>
        </p:nvGraphicFramePr>
        <p:xfrm>
          <a:off x="0" y="1477108"/>
          <a:ext cx="12191999" cy="538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лавие 1">
            <a:extLst>
              <a:ext uri="{FF2B5EF4-FFF2-40B4-BE49-F238E27FC236}">
                <a16:creationId xmlns:a16="http://schemas.microsoft.com/office/drawing/2014/main" id="{EC310D5D-11AE-F301-7BA1-E4B507B2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Летен турнир (36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121688584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Разделя и владей 3.0 – алчен алгоритъм, оптимизации, НОД, решето на </a:t>
            </a:r>
            <a:r>
              <a:rPr lang="bg-BG" dirty="0" err="1"/>
              <a:t>Ератостен</a:t>
            </a:r>
            <a:endParaRPr lang="bg-BG" dirty="0"/>
          </a:p>
          <a:p>
            <a:r>
              <a:rPr lang="bg-BG" dirty="0"/>
              <a:t>Задача Пират Симеон – оптимизиране на наивен алгоритъм чрез наблюдения</a:t>
            </a:r>
          </a:p>
          <a:p>
            <a:r>
              <a:rPr lang="bg-BG" dirty="0"/>
              <a:t>Задача Квадрати (брой квадрати с целочислено лице до някаква горна граница) – лесна задача, оптимизиране на константата</a:t>
            </a:r>
          </a:p>
          <a:p>
            <a:r>
              <a:rPr lang="bg-BG" dirty="0"/>
              <a:t>Сравнително добро класиране главно защото дадохме трета задача, за да няма твърде ниски резултати (оригинално беше предложена за НОИ-2) </a:t>
            </a:r>
          </a:p>
          <a:p>
            <a:r>
              <a:rPr lang="bg-BG" dirty="0"/>
              <a:t>Няма участник с 300, но няма и с нула</a:t>
            </a:r>
            <a:endParaRPr lang="en-US" dirty="0"/>
          </a:p>
          <a:p>
            <a:r>
              <a:rPr lang="bg-BG" dirty="0"/>
              <a:t>Много отказали се </a:t>
            </a:r>
            <a:r>
              <a:rPr lang="bg-BG"/>
              <a:t>регистрирани участници </a:t>
            </a:r>
            <a:r>
              <a:rPr lang="bg-BG" dirty="0"/>
              <a:t>(7)</a:t>
            </a:r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84D6C93C-3B26-B971-0D34-1CD41495B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Летен турнир (36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234374506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40D8E6-3684-4181-844F-2513A1E5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изводи - 1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5328973-63EB-4F70-A628-E1318DD13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3" y="1488280"/>
            <a:ext cx="9717087" cy="4917002"/>
          </a:xfrm>
        </p:spPr>
        <p:txBody>
          <a:bodyPr>
            <a:normAutofit/>
          </a:bodyPr>
          <a:lstStyle/>
          <a:p>
            <a:pPr algn="just"/>
            <a:r>
              <a:rPr lang="bg-BG" dirty="0"/>
              <a:t>Дадени са </a:t>
            </a:r>
            <a:r>
              <a:rPr lang="en-US" dirty="0"/>
              <a:t>27</a:t>
            </a:r>
            <a:r>
              <a:rPr lang="bg-BG" dirty="0"/>
              <a:t> задачи от 12 автори (Борис Михов – 5, Емил </a:t>
            </a:r>
            <a:r>
              <a:rPr lang="bg-BG" dirty="0" err="1"/>
              <a:t>Келеведжиев</a:t>
            </a:r>
            <a:r>
              <a:rPr lang="bg-BG" dirty="0"/>
              <a:t>, Илиян Йорданов, Кинка Кирилова,  – 4, Александър Гатев, Зорница Дженкова – 2, Даниел Гетов, Иван </a:t>
            </a:r>
            <a:r>
              <a:rPr lang="bg-BG" dirty="0" err="1"/>
              <a:t>Лупов</a:t>
            </a:r>
            <a:r>
              <a:rPr lang="bg-BG" dirty="0"/>
              <a:t>, Марин Йорданов, Румен Михов, Павел Петров, Пламенка Христова – 1)</a:t>
            </a:r>
          </a:p>
          <a:p>
            <a:pPr algn="just"/>
            <a:r>
              <a:rPr lang="bg-BG" dirty="0"/>
              <a:t>Трима нови автори за група С (Даниел Гетов, Марин Йорданов и Румен Михов)</a:t>
            </a:r>
          </a:p>
          <a:p>
            <a:pPr algn="just"/>
            <a:r>
              <a:rPr lang="bg-BG" dirty="0"/>
              <a:t>Дадените теми са балансирани по тематика единствено липсваха задачи със същинските графови алгоритми и почти нямаше задачи със сегментни дървета (за разлика от на </a:t>
            </a:r>
            <a:r>
              <a:rPr lang="en-US" dirty="0"/>
              <a:t>EJOI)</a:t>
            </a:r>
            <a:endParaRPr lang="bg-BG" dirty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6957555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40D8E6-3684-4181-844F-2513A1E5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изводи - </a:t>
            </a:r>
            <a:r>
              <a:rPr lang="en-US" dirty="0"/>
              <a:t>2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5328973-63EB-4F70-A628-E1318DD13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3" y="1488280"/>
            <a:ext cx="9717087" cy="4917002"/>
          </a:xfrm>
        </p:spPr>
        <p:txBody>
          <a:bodyPr>
            <a:normAutofit/>
          </a:bodyPr>
          <a:lstStyle/>
          <a:p>
            <a:pPr algn="just"/>
            <a:r>
              <a:rPr lang="bg-BG" dirty="0"/>
              <a:t>Повече нестандартни задачи тази година – 5 спрямо предходната (4)</a:t>
            </a:r>
          </a:p>
          <a:p>
            <a:pPr algn="just"/>
            <a:r>
              <a:rPr lang="bg-BG" dirty="0"/>
              <a:t>Нивото на </a:t>
            </a:r>
            <a:r>
              <a:rPr lang="en-US" dirty="0"/>
              <a:t>EJOI</a:t>
            </a:r>
            <a:r>
              <a:rPr lang="bg-BG" dirty="0"/>
              <a:t> е доста високо последните години и е трудно балансирането между теми на ниво </a:t>
            </a:r>
            <a:r>
              <a:rPr lang="en-US" dirty="0"/>
              <a:t>EJOI </a:t>
            </a:r>
            <a:r>
              <a:rPr lang="bg-BG" dirty="0"/>
              <a:t>(2 през годината) и такива по-близки до нашето ниво (а и те понякога излизаха по-сложни)</a:t>
            </a:r>
            <a:r>
              <a:rPr lang="en-US" dirty="0"/>
              <a:t> </a:t>
            </a:r>
            <a:endParaRPr lang="bg-BG" dirty="0"/>
          </a:p>
          <a:p>
            <a:pPr algn="just"/>
            <a:r>
              <a:rPr lang="bg-BG" dirty="0"/>
              <a:t>Състезателите в група С не са свикнали да решават само подзадачи и често не изкарват и постижими за тях подзадачи – трябва да се работи в тази посока с учениците!</a:t>
            </a:r>
          </a:p>
          <a:p>
            <a:pPr algn="just"/>
            <a:r>
              <a:rPr lang="bg-BG" dirty="0"/>
              <a:t>Масово имаха затруднения със задачите с динамично програмиране</a:t>
            </a:r>
          </a:p>
          <a:p>
            <a:pPr marL="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1101900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986153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1">
            <a:extLst>
              <a:ext uri="{FF2B5EF4-FFF2-40B4-BE49-F238E27FC236}">
                <a16:creationId xmlns:a16="http://schemas.microsoft.com/office/drawing/2014/main" id="{331D4A93-7CC8-42FC-D6A5-3EDE74B8B2C5}"/>
              </a:ext>
            </a:extLst>
          </p:cNvPr>
          <p:cNvSpPr txBox="1">
            <a:spLocks/>
          </p:cNvSpPr>
          <p:nvPr/>
        </p:nvSpPr>
        <p:spPr>
          <a:xfrm>
            <a:off x="392889" y="452718"/>
            <a:ext cx="1003698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3600" dirty="0"/>
              <a:t>Есенен турнир (</a:t>
            </a:r>
            <a:r>
              <a:rPr lang="en-US" sz="3600" dirty="0"/>
              <a:t>52</a:t>
            </a:r>
            <a:r>
              <a:rPr lang="bg-BG" sz="3600" dirty="0"/>
              <a:t>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33274391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Пране – двоично търсене по отговора, сметки</a:t>
            </a:r>
          </a:p>
          <a:p>
            <a:r>
              <a:rPr lang="bg-BG" dirty="0"/>
              <a:t>Задача В помощ на природата – наблюдения, алчни алгоритми</a:t>
            </a:r>
          </a:p>
          <a:p>
            <a:r>
              <a:rPr lang="bg-BG" dirty="0"/>
              <a:t>Задача </a:t>
            </a:r>
            <a:r>
              <a:rPr lang="bg-BG" dirty="0" err="1"/>
              <a:t>Распбери</a:t>
            </a:r>
            <a:r>
              <a:rPr lang="bg-BG" dirty="0"/>
              <a:t> (модификация на стандартната задача за движение на североизток) – динамично програмиране, прости оптимизации</a:t>
            </a:r>
          </a:p>
          <a:p>
            <a:r>
              <a:rPr lang="bg-BG" dirty="0"/>
              <a:t>Добро класиране, леко ниски резултати след 20-то място</a:t>
            </a:r>
          </a:p>
          <a:p>
            <a:r>
              <a:rPr lang="bg-BG" dirty="0"/>
              <a:t>1 състезател с 300 и само 2-ма с нули</a:t>
            </a:r>
          </a:p>
          <a:p>
            <a:r>
              <a:rPr lang="bg-BG" dirty="0"/>
              <a:t>Много състезатели се затрудниха дори да изкарат точки на С1 и С3, въпреки лесните подзадачи</a:t>
            </a:r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20AE1BCB-84FA-F9A8-E12D-4201BA5761A5}"/>
              </a:ext>
            </a:extLst>
          </p:cNvPr>
          <p:cNvSpPr txBox="1">
            <a:spLocks/>
          </p:cNvSpPr>
          <p:nvPr/>
        </p:nvSpPr>
        <p:spPr>
          <a:xfrm>
            <a:off x="392889" y="452718"/>
            <a:ext cx="1003698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3600" dirty="0"/>
              <a:t>Есенен турнир (52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19407012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Областен кръг на НОИ (</a:t>
            </a:r>
            <a:r>
              <a:rPr lang="en-US" sz="3600" dirty="0"/>
              <a:t>7</a:t>
            </a:r>
            <a:r>
              <a:rPr lang="bg-BG" sz="3600" dirty="0"/>
              <a:t>3 участници)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396599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86462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Областен кръг на НОИ (</a:t>
            </a:r>
            <a:r>
              <a:rPr lang="en-US" sz="3600" dirty="0"/>
              <a:t>7</a:t>
            </a:r>
            <a:r>
              <a:rPr lang="bg-BG" sz="3600" dirty="0"/>
              <a:t>3 участници) – ИЗВОДИ 1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039" y="1415929"/>
            <a:ext cx="8946541" cy="5198880"/>
          </a:xfrm>
        </p:spPr>
        <p:txBody>
          <a:bodyPr>
            <a:normAutofit/>
          </a:bodyPr>
          <a:lstStyle/>
          <a:p>
            <a:r>
              <a:rPr lang="bg-BG" dirty="0"/>
              <a:t>Задача Ресто (най-малкото число, което не може да се представи като сума на монети) – хитро решение, </a:t>
            </a:r>
            <a:r>
              <a:rPr lang="bg-BG" u="sng" dirty="0"/>
              <a:t>учебникарско</a:t>
            </a:r>
            <a:r>
              <a:rPr lang="bg-BG" dirty="0"/>
              <a:t> динамично за броене на суми с монети за 55 точки (само 15 състезатели ги изкараха!)</a:t>
            </a:r>
          </a:p>
          <a:p>
            <a:r>
              <a:rPr lang="bg-BG" dirty="0"/>
              <a:t>Задача Умножавай 2.0 (брой </a:t>
            </a:r>
            <a:r>
              <a:rPr lang="bg-BG" dirty="0" err="1"/>
              <a:t>подмасиви</a:t>
            </a:r>
            <a:r>
              <a:rPr lang="bg-BG" dirty="0"/>
              <a:t> с произведение с поне </a:t>
            </a:r>
            <a:r>
              <a:rPr lang="en-US" dirty="0"/>
              <a:t>K </a:t>
            </a:r>
            <a:r>
              <a:rPr lang="bg-BG" dirty="0"/>
              <a:t>делителя) – стандартни показалки и канонично разлагане чрез предварително решето на </a:t>
            </a:r>
            <a:r>
              <a:rPr lang="bg-BG" dirty="0" err="1"/>
              <a:t>Ератостен</a:t>
            </a:r>
            <a:endParaRPr lang="bg-BG" dirty="0"/>
          </a:p>
          <a:p>
            <a:r>
              <a:rPr lang="bg-BG" dirty="0"/>
              <a:t>Задача Якост на материалите – </a:t>
            </a:r>
            <a:r>
              <a:rPr lang="bg-BG" u="sng" dirty="0"/>
              <a:t>четене с разбиране</a:t>
            </a:r>
            <a:r>
              <a:rPr lang="bg-BG" dirty="0"/>
              <a:t>, умна симулация</a:t>
            </a:r>
          </a:p>
        </p:txBody>
      </p:sp>
    </p:spTree>
    <p:extLst>
      <p:ext uri="{BB962C8B-B14F-4D97-AF65-F5344CB8AC3E}">
        <p14:creationId xmlns:p14="http://schemas.microsoft.com/office/powerpoint/2010/main" val="42679236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Областен кръг на НОИ (</a:t>
            </a:r>
            <a:r>
              <a:rPr lang="en-US" sz="3600" dirty="0"/>
              <a:t>7</a:t>
            </a:r>
            <a:r>
              <a:rPr lang="bg-BG" sz="3600" dirty="0"/>
              <a:t>3 участници) – ИЗВОДИ 2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039" y="1415929"/>
            <a:ext cx="8946541" cy="4858412"/>
          </a:xfrm>
        </p:spPr>
        <p:txBody>
          <a:bodyPr>
            <a:normAutofit/>
          </a:bodyPr>
          <a:lstStyle/>
          <a:p>
            <a:r>
              <a:rPr lang="bg-BG" dirty="0"/>
              <a:t>Едни от най-ниските резултати на областен кръг - само 8 състезатели имат поне 100 точки, а накрая прагът за минаване на национален кръг беше 18 точки</a:t>
            </a:r>
          </a:p>
          <a:p>
            <a:r>
              <a:rPr lang="bg-BG" dirty="0"/>
              <a:t>На втора задача част от състезателите имаха проблем с </a:t>
            </a:r>
            <a:r>
              <a:rPr lang="bg-BG" dirty="0" err="1"/>
              <a:t>овърфлоу</a:t>
            </a:r>
            <a:r>
              <a:rPr lang="bg-BG" dirty="0"/>
              <a:t>, а на трета масово не разбраха условието (част от причините бяха и малките примери)</a:t>
            </a:r>
          </a:p>
          <a:p>
            <a:r>
              <a:rPr lang="bg-BG" dirty="0"/>
              <a:t>След Есенния турнир очаквахме високо ниво в С група и дадохме малко по-трудна тема</a:t>
            </a:r>
            <a:r>
              <a:rPr lang="en-US" dirty="0"/>
              <a:t> </a:t>
            </a:r>
            <a:r>
              <a:rPr lang="bg-BG" dirty="0"/>
              <a:t>за областен кръг</a:t>
            </a:r>
          </a:p>
          <a:p>
            <a:r>
              <a:rPr lang="bg-BG" dirty="0"/>
              <a:t>Обаче с течение на годината тенденцията не изглеждаше много възходяща!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7364118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5 участници)</a:t>
            </a:r>
            <a:r>
              <a:rPr lang="en-US" sz="3600" dirty="0"/>
              <a:t> </a:t>
            </a:r>
            <a:r>
              <a:rPr lang="bg-BG" sz="3600" dirty="0"/>
              <a:t>Ден 1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5419748"/>
              </p:ext>
            </p:extLst>
          </p:nvPr>
        </p:nvGraphicFramePr>
        <p:xfrm>
          <a:off x="19456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674353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5 участници)</a:t>
            </a:r>
            <a:r>
              <a:rPr lang="en-US" sz="3600" dirty="0"/>
              <a:t> </a:t>
            </a:r>
            <a:r>
              <a:rPr lang="bg-BG" sz="3600" dirty="0"/>
              <a:t>Ден 1 –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Избор на цветя за букет – сортиране, умно обхождане</a:t>
            </a:r>
          </a:p>
          <a:p>
            <a:r>
              <a:rPr lang="bg-BG" dirty="0"/>
              <a:t>Задача Кратни – оптимизиране на наивно решение</a:t>
            </a:r>
          </a:p>
          <a:p>
            <a:r>
              <a:rPr lang="bg-BG" dirty="0"/>
              <a:t>Задача Разделяне (разделяне на триъгълник на две </a:t>
            </a:r>
            <a:r>
              <a:rPr lang="bg-BG" dirty="0" err="1"/>
              <a:t>равнолицеви</a:t>
            </a:r>
            <a:r>
              <a:rPr lang="bg-BG" dirty="0"/>
              <a:t> части) – геометрия, двоично търсене по отговора</a:t>
            </a:r>
          </a:p>
          <a:p>
            <a:r>
              <a:rPr lang="bg-BG" dirty="0"/>
              <a:t>Балансирано класиране</a:t>
            </a:r>
          </a:p>
          <a:p>
            <a:r>
              <a:rPr lang="bg-BG" dirty="0"/>
              <a:t>1 състезател с 300 и никой с нула</a:t>
            </a:r>
          </a:p>
          <a:p>
            <a:r>
              <a:rPr lang="bg-BG" dirty="0"/>
              <a:t>Добре беше, че състезателите се пробваха на трета, въпреки че е геометрична и си взеха поне лесните точки</a:t>
            </a:r>
          </a:p>
        </p:txBody>
      </p:sp>
    </p:spTree>
    <p:extLst>
      <p:ext uri="{BB962C8B-B14F-4D97-AF65-F5344CB8AC3E}">
        <p14:creationId xmlns:p14="http://schemas.microsoft.com/office/powerpoint/2010/main" val="58332700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5 участници)</a:t>
            </a:r>
            <a:r>
              <a:rPr lang="en-US" sz="3600" dirty="0"/>
              <a:t> </a:t>
            </a:r>
            <a:r>
              <a:rPr lang="bg-BG" sz="3600" dirty="0"/>
              <a:t>Ден 2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0644769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7197656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Йон">
  <a:themeElements>
    <a:clrScheme name="Custom 5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6AAC90"/>
      </a:accent1>
      <a:accent2>
        <a:srgbClr val="B58E15"/>
      </a:accent2>
      <a:accent3>
        <a:srgbClr val="E6B729"/>
      </a:accent3>
      <a:accent4>
        <a:srgbClr val="EA6312"/>
      </a:accent4>
      <a:accent5>
        <a:srgbClr val="B01513"/>
      </a:accent5>
      <a:accent6>
        <a:srgbClr val="9E5E9B"/>
      </a:accent6>
      <a:hlink>
        <a:srgbClr val="58C1BA"/>
      </a:hlink>
      <a:folHlink>
        <a:srgbClr val="9DFFCB"/>
      </a:folHlink>
    </a:clrScheme>
    <a:fontScheme name="Й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Й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3181</TotalTime>
  <Words>955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Century Gothic</vt:lpstr>
      <vt:lpstr>Wingdings 3</vt:lpstr>
      <vt:lpstr>Йон</vt:lpstr>
      <vt:lpstr>СЪСТЕЗАНИЯТА ПО ИНФОРМАТИКА, ГРУПА C ПРЕЗ УЧЕБНАТА 2023/2024</vt:lpstr>
      <vt:lpstr>PowerPoint Presentation</vt:lpstr>
      <vt:lpstr>PowerPoint Presentation</vt:lpstr>
      <vt:lpstr>Областен кръг на НОИ (73 участници) – ДАННИ</vt:lpstr>
      <vt:lpstr>Областен кръг на НОИ (73 участници) – ИЗВОДИ 1</vt:lpstr>
      <vt:lpstr>Областен кръг на НОИ (73 участници) – ИЗВОДИ 2</vt:lpstr>
      <vt:lpstr>Национален кръг на НОИ (25 участници) Ден 1 – ДАННИ</vt:lpstr>
      <vt:lpstr>Национален кръг на НОИ (25 участници) Ден 1 – ИЗВОДИ</vt:lpstr>
      <vt:lpstr>Национален кръг на НОИ (25 участници) Ден 2 – ДАННИ</vt:lpstr>
      <vt:lpstr>Национален кръг на НОИ (25 участници) Ден 2 – ИЗВОДИ</vt:lpstr>
      <vt:lpstr>Пролетен турнир (51 участници) – ДАННИ</vt:lpstr>
      <vt:lpstr>Пролетен турнир (51 участници) – ИЗВОДИ</vt:lpstr>
      <vt:lpstr>Летен турнир (36 участници) – ДАННИ</vt:lpstr>
      <vt:lpstr>Летен турнир (36 участници) – ИЗВОДИ</vt:lpstr>
      <vt:lpstr>Общи изводи - 1</vt:lpstr>
      <vt:lpstr>Общи изводи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СЪСТЕЗАНИЯТА ПО ИНФОРМАТИКА, ГРУПА В през Учебната 2018/2019</dc:title>
  <dc:creator>Iliyan Yordanov</dc:creator>
  <cp:lastModifiedBy>Iliyan Yordanov</cp:lastModifiedBy>
  <cp:revision>260</cp:revision>
  <dcterms:created xsi:type="dcterms:W3CDTF">2019-09-25T08:46:44Z</dcterms:created>
  <dcterms:modified xsi:type="dcterms:W3CDTF">2024-10-05T14:53:39Z</dcterms:modified>
</cp:coreProperties>
</file>