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12" r:id="rId5"/>
    <p:sldId id="282" r:id="rId6"/>
    <p:sldId id="304" r:id="rId7"/>
    <p:sldId id="323" r:id="rId8"/>
    <p:sldId id="324" r:id="rId9"/>
    <p:sldId id="325" r:id="rId10"/>
    <p:sldId id="329" r:id="rId11"/>
    <p:sldId id="328" r:id="rId12"/>
    <p:sldId id="327" r:id="rId13"/>
    <p:sldId id="330" r:id="rId14"/>
    <p:sldId id="331" r:id="rId15"/>
    <p:sldId id="332" r:id="rId16"/>
    <p:sldId id="333" r:id="rId17"/>
    <p:sldId id="334" r:id="rId18"/>
    <p:sldId id="335" r:id="rId19"/>
    <p:sldId id="307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>
        <p:scale>
          <a:sx n="80" d="100"/>
          <a:sy n="80" d="100"/>
        </p:scale>
        <p:origin x="782" y="-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9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7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2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6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EGOI 2024</a:t>
            </a:r>
            <a:br>
              <a:rPr lang="en-US" dirty="0"/>
            </a:br>
            <a:r>
              <a:rPr lang="bg-BG" dirty="0"/>
              <a:t>Подробен анализ на</a:t>
            </a:r>
            <a:r>
              <a:rPr lang="en-US" dirty="0"/>
              <a:t> </a:t>
            </a:r>
            <a:r>
              <a:rPr lang="bg-BG"/>
              <a:t>някои от </a:t>
            </a:r>
            <a:r>
              <a:rPr lang="bg-BG" dirty="0"/>
              <a:t>задачите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bg-BG" dirty="0"/>
              <a:t>Задача </a:t>
            </a:r>
            <a:r>
              <a:rPr lang="en-US" dirty="0"/>
              <a:t>bike parking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Има N нива на паркинг места, номерирани от 0 (най-добро ниво) до N − 1 (най-лошо ниво). В i-то ниво има xi паркинг места и yi потребители, които целят това ниво. Има достатъчно места за всички потребители общо (∑yi ≤ ∑xi), но не задължително в целевото ниво. Трябва да се определи точно едно място за всеки потребител. Нашият резултат се определя като U-D, където U е общият брой потребители, назначени на по-ниско ниво от целевото, а D е общият брой потребители, назначени на по-високо ниво от целевото. С други думи, получаваме +1 за назначаване на по-ниско ниво от целевото, 0 за назначаване на целевото ниво и −1 за назначаване на по-високо ниво от целевото. Какъв е максималният възможен резултат?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2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455"/>
            <a:ext cx="5486400" cy="942976"/>
          </a:xfrm>
        </p:spPr>
        <p:txBody>
          <a:bodyPr/>
          <a:lstStyle/>
          <a:p>
            <a:r>
              <a:rPr lang="bg-BG" dirty="0"/>
              <a:t>Основна идея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865"/>
            <a:ext cx="6583680" cy="49758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Разглеждаме желанията в нарастващ ред на нивата. За всяко се опитваме да го разпределим в паркинг с ниво по-ниско от желаното (даващо ни +1). Ако има няколко избираме най-голямото като ниво такова. Ако няма пропускаме желанието за момента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Опитваме се да разпределим останалите в желаните им нива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Останалите разпределяме произовлно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Greedy</a:t>
            </a:r>
            <a:r>
              <a:rPr lang="bg-BG" dirty="0"/>
              <a:t> алгоритъм даващ винаги максимална стойност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9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bg-BG" dirty="0"/>
              <a:t>Задача </a:t>
            </a:r>
            <a:r>
              <a:rPr lang="en-US" dirty="0"/>
              <a:t>Light bulbs </a:t>
            </a:r>
            <a:r>
              <a:rPr lang="bg-BG" dirty="0"/>
              <a:t>(В. Кожухаров)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/>
          </a:bodyPr>
          <a:lstStyle/>
          <a:p>
            <a:r>
              <a:rPr lang="ru-RU" sz="2400" dirty="0"/>
              <a:t>Имаме таблица </a:t>
            </a:r>
            <a:r>
              <a:rPr lang="en-US" sz="2400" dirty="0" err="1"/>
              <a:t>NxN</a:t>
            </a:r>
            <a:r>
              <a:rPr lang="bg-BG" sz="2400" dirty="0"/>
              <a:t>, като във всяка клетка имаме крушка. Крушка може да осветява или хоризонтално - целия ред или вертикално – целия стълб. Не знаем коя какво осветява. Можем да питаме ако включим някакво множество от крушките колко клетки ще са оцветени. Търсим множество от крушки с минимална мощност, което осветява цялата таблица.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0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455"/>
            <a:ext cx="5486400" cy="942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865"/>
            <a:ext cx="6583680" cy="4975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E41BD-015E-DCE0-F4CA-3B06128C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76" y="1984710"/>
            <a:ext cx="5725324" cy="2534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5F839-BCE3-6C56-CF34-2A37BA75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4" y="694943"/>
            <a:ext cx="5677692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6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1454"/>
            <a:ext cx="5819775" cy="1207295"/>
          </a:xfrm>
        </p:spPr>
        <p:txBody>
          <a:bodyPr/>
          <a:lstStyle/>
          <a:p>
            <a:r>
              <a:rPr lang="bg-BG" dirty="0"/>
              <a:t>Основна идея (за 80 точки)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865"/>
            <a:ext cx="6583680" cy="4975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Ако има ред, който не може да бъде осветен от хоризонтална крушка, то във всеки стълб има вертикална такава.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Аналогично разсъждение и за стълб.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Така, отговорът винаги е </a:t>
            </a:r>
            <a:r>
              <a:rPr lang="en-US" dirty="0"/>
              <a:t>N</a:t>
            </a:r>
            <a:r>
              <a:rPr lang="bg-BG" dirty="0"/>
              <a:t> и има </a:t>
            </a:r>
            <a:r>
              <a:rPr lang="en-US" dirty="0"/>
              <a:t>N</a:t>
            </a:r>
            <a:r>
              <a:rPr lang="bg-BG" dirty="0"/>
              <a:t> хоризонтални или </a:t>
            </a:r>
            <a:r>
              <a:rPr lang="en-US" dirty="0"/>
              <a:t>N</a:t>
            </a:r>
            <a:r>
              <a:rPr lang="bg-BG" dirty="0"/>
              <a:t> вертикални, осветяващи таблицата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4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1454"/>
            <a:ext cx="5819775" cy="1207295"/>
          </a:xfrm>
        </p:spPr>
        <p:txBody>
          <a:bodyPr/>
          <a:lstStyle/>
          <a:p>
            <a:r>
              <a:rPr lang="bg-BG" dirty="0"/>
              <a:t>Основна идея (за 80 точки)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865"/>
            <a:ext cx="6583680" cy="497586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По някакъв начин намираме накъде свети крушката в горния ляв ъгъл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Ако е хоризонтална, питаме за тази на позиция (1, 2). Ако тя също е хоризонтална, продължаваме надолу.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Ако стигнем до вертикална, питаме за дясната крушка, иначе питаме за долната такава.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Питали сме около </a:t>
            </a:r>
            <a:r>
              <a:rPr lang="en-US" dirty="0"/>
              <a:t>2N</a:t>
            </a:r>
            <a:r>
              <a:rPr lang="bg-BG" dirty="0"/>
              <a:t> пъти и сме намерили или </a:t>
            </a:r>
            <a:r>
              <a:rPr lang="en-US" dirty="0"/>
              <a:t>N </a:t>
            </a:r>
            <a:r>
              <a:rPr lang="bg-BG" dirty="0"/>
              <a:t>хоризонтални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dirty="0"/>
              <a:t>N</a:t>
            </a:r>
            <a:r>
              <a:rPr lang="bg-BG" dirty="0"/>
              <a:t> вертикални, вършещи ни работа.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366" y="1061623"/>
            <a:ext cx="5723586" cy="4739104"/>
          </a:xfrm>
        </p:spPr>
        <p:txBody>
          <a:bodyPr/>
          <a:lstStyle/>
          <a:p>
            <a:r>
              <a:rPr lang="bg-BG" dirty="0"/>
              <a:t>Благодаря за вниманието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CE762F-EF64-92FA-AA4D-B98B3E52F1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89C2AC7-6216-A890-91B5-EF82C2F212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AABA140-6D15-DB1B-8A49-F5E2051B9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6925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ustralian team to compete in the European Girls' Olympiad in Informatics  for the first time - Australian Maths Trust">
            <a:extLst>
              <a:ext uri="{FF2B5EF4-FFF2-40B4-BE49-F238E27FC236}">
                <a16:creationId xmlns:a16="http://schemas.microsoft.com/office/drawing/2014/main" id="{587BDF8C-D9DF-E577-7955-2C47817B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0" y="776287"/>
            <a:ext cx="43910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bg-BG" dirty="0"/>
              <a:t>Задача </a:t>
            </a:r>
            <a:r>
              <a:rPr lang="en-US" dirty="0"/>
              <a:t>Infinite 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Нора е един от N участници (номерирани от 0 до N − 1) в състезание на кръгова писта. Тя е участник 0 и започва точно след финалната линия, като всички останали участници са позиционирани пред нея на пистата. Нора не може да следи колко обиколки е направила, но помни, когато изпревари някого или когато някой я изпревари. Какъв е минималният брой пъти, които тя трябва да е преминала финалната линия? Никой не се движи назад и няма изпреварвания точно на финалната линия. Освен това, участниците не се движат непременно с постоянна скорост.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bg-BG" dirty="0"/>
              <a:t>Подзадачи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8597348" cy="32073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(29 точки) </a:t>
            </a:r>
            <a:r>
              <a:rPr lang="en-US" dirty="0"/>
              <a:t>N = 2</a:t>
            </a: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(34 точки) </a:t>
            </a:r>
            <a:r>
              <a:rPr lang="ru-RU" dirty="0"/>
              <a:t>x</a:t>
            </a:r>
            <a:r>
              <a:rPr lang="en-US" baseline="-25000" dirty="0" err="1"/>
              <a:t>i</a:t>
            </a:r>
            <a:r>
              <a:rPr lang="ru-RU" dirty="0"/>
              <a:t> &gt; 0 за всички i (т.е. Нора само изпреварва)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(24 точки) </a:t>
            </a:r>
            <a:r>
              <a:rPr lang="en-US" dirty="0"/>
              <a:t>N,Q ≤ 100 </a:t>
            </a: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(15 точки) няма допълнителни ограничения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Основна идея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Ако имаме два пъти, в които Нора изпреварва даден човек, без той да е изпреварил Нора между тях, то Нора е направила обиколка.</a:t>
            </a:r>
          </a:p>
          <a:p>
            <a:r>
              <a:rPr lang="bg-BG" dirty="0"/>
              <a:t>Поддържаме кои хора са пред Нора и кои зад нея, като ако Нора изпревари човек зад нея, то тя задължително е направила нова обиколка и така всички вече отново са пред нея.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bg-BG" dirty="0"/>
              <a:t>Задача </a:t>
            </a:r>
            <a:r>
              <a:rPr lang="en-US" dirty="0"/>
              <a:t>BOUQUET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/>
          </a:bodyPr>
          <a:lstStyle/>
          <a:p>
            <a:r>
              <a:rPr lang="ru-RU" sz="2400" dirty="0"/>
              <a:t>Има N лалета, номерирани от 0 до N − 1, които растат в редица покрай пътя, подредени отляво надясно. Законът за защита на лалетата присвоява два цели числа, li и ri, на всяко лале. Ако лале i бъде набрано, то li лалета непосредствено вляво от лале i и ri лалета непосредствено вдясно от лале i не могат да бъдат набрани. Какъв е максималният брой лалета, които могат да бъдат набрани?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7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bg-BG" dirty="0"/>
              <a:t>Подзадачи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8597348" cy="32073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(8 точки)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ru-RU" dirty="0"/>
              <a:t>= r</a:t>
            </a:r>
            <a:r>
              <a:rPr lang="en-US" baseline="-25000" dirty="0" err="1"/>
              <a:t>i</a:t>
            </a:r>
            <a:r>
              <a:rPr lang="ru-RU" dirty="0"/>
              <a:t> = l</a:t>
            </a:r>
            <a:r>
              <a:rPr lang="en-US" baseline="-25000" dirty="0"/>
              <a:t>j</a:t>
            </a:r>
            <a:r>
              <a:rPr lang="ru-RU" dirty="0"/>
              <a:t> = r</a:t>
            </a:r>
            <a:r>
              <a:rPr lang="en-US" baseline="-25000" dirty="0" err="1"/>
              <a:t>i</a:t>
            </a:r>
            <a:r>
              <a:rPr lang="ru-RU" dirty="0"/>
              <a:t> , за всики двойки (i, j) </a:t>
            </a: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(</a:t>
            </a:r>
            <a:r>
              <a:rPr lang="en-US" dirty="0"/>
              <a:t>16</a:t>
            </a:r>
            <a:r>
              <a:rPr lang="bg-BG" dirty="0"/>
              <a:t> точки) </a:t>
            </a:r>
            <a:r>
              <a:rPr lang="ru-RU" dirty="0"/>
              <a:t>r</a:t>
            </a:r>
            <a:r>
              <a:rPr lang="en-US" baseline="-25000" dirty="0" err="1"/>
              <a:t>i</a:t>
            </a:r>
            <a:r>
              <a:rPr lang="ru-RU" dirty="0"/>
              <a:t> = 0, за всяко 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(</a:t>
            </a:r>
            <a:r>
              <a:rPr lang="en-US" dirty="0"/>
              <a:t>8 </a:t>
            </a:r>
            <a:r>
              <a:rPr lang="ru-RU" dirty="0"/>
              <a:t>точки) </a:t>
            </a:r>
            <a:r>
              <a:rPr lang="en-US" dirty="0"/>
              <a:t>N ≤ 1000 </a:t>
            </a: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(</a:t>
            </a:r>
            <a:r>
              <a:rPr lang="en-US" dirty="0"/>
              <a:t>18</a:t>
            </a:r>
            <a:r>
              <a:rPr lang="bg-BG" dirty="0"/>
              <a:t> точки) </a:t>
            </a:r>
            <a:r>
              <a:rPr lang="ru-RU" dirty="0"/>
              <a:t>l</a:t>
            </a:r>
            <a:r>
              <a:rPr lang="en-US" baseline="-25000" dirty="0" err="1"/>
              <a:t>i</a:t>
            </a:r>
            <a:r>
              <a:rPr lang="ru-RU" dirty="0"/>
              <a:t>, r</a:t>
            </a:r>
            <a:r>
              <a:rPr lang="en-US" baseline="-25000" dirty="0" err="1"/>
              <a:t>i</a:t>
            </a:r>
            <a:r>
              <a:rPr lang="ru-RU" dirty="0"/>
              <a:t> ≤ 2, за всяко i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(30</a:t>
            </a:r>
            <a:r>
              <a:rPr lang="bg-BG" dirty="0"/>
              <a:t> точки) без допълнителни ограничения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7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455"/>
            <a:ext cx="5486400" cy="942976"/>
          </a:xfrm>
        </p:spPr>
        <p:txBody>
          <a:bodyPr/>
          <a:lstStyle/>
          <a:p>
            <a:r>
              <a:rPr lang="bg-BG" dirty="0"/>
              <a:t>Основна идея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865"/>
            <a:ext cx="6583680" cy="4975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Ако имаме ограничения само отляво задачата е стандартно </a:t>
            </a:r>
            <a:r>
              <a:rPr lang="en-US" dirty="0" err="1"/>
              <a:t>dp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В общия случай имаме следната зависимост: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За 100 е необходимо да ползваме сегментно, като слагаме </a:t>
            </a:r>
            <a:r>
              <a:rPr lang="en-US" dirty="0"/>
              <a:t>dp</a:t>
            </a:r>
            <a:r>
              <a:rPr lang="en-US" baseline="-25000" dirty="0"/>
              <a:t>i </a:t>
            </a:r>
            <a:r>
              <a:rPr lang="bg-BG" dirty="0"/>
              <a:t>в сегментното, чак когато може да се ползва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739C2-32E3-0BEF-BBAD-7955AE7CE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" y="3870571"/>
            <a:ext cx="5959426" cy="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bg-BG" dirty="0"/>
              <a:t>Задача </a:t>
            </a:r>
            <a:r>
              <a:rPr lang="en-US" dirty="0"/>
              <a:t>Circle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Има 2N души, номерирани от 0 до 2N − 1, които са подредени в кръг по такъв начин, че i и i + 1 са съседни за всички 0 ≤ i ≤ 2N − 2, а 0 и 2N − 1 също са съседни. Съществуват и M приятелски връзки. Приятелството се описва чрез двама души ki (0 ≤ ki ≤ n − 1) и ki + n. При едно движение човек може да подаде топката или на съседния човек, или на приятел (в случай че такова приятелство съществува</a:t>
            </a:r>
            <a:r>
              <a:rPr lang="bg-BG" sz="2400" dirty="0"/>
              <a:t>, то приятелите са един срещу друг</a:t>
            </a:r>
            <a:r>
              <a:rPr lang="ru-RU" sz="2400" dirty="0"/>
              <a:t>). Ще ви бъдат зададени Q заявки, и за заявка j трябва да отговорите какъв е минималният брой подавания, които трябва да бъдат направени, за да се изпрати топката от човек xj на човек yj.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73-6833-4591-2396-5AC8603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455"/>
            <a:ext cx="5486400" cy="942976"/>
          </a:xfrm>
        </p:spPr>
        <p:txBody>
          <a:bodyPr/>
          <a:lstStyle/>
          <a:p>
            <a:r>
              <a:rPr lang="bg-BG" dirty="0"/>
              <a:t>Основна идея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5371-9448-96B6-0EF8-857B2CFB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865"/>
            <a:ext cx="6583680" cy="4975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Извършва се най-много едно подаване между приятели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Това подаване е или на най-близкия отляво или на такъв отдясно, който има приятел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Намираме ги с двоично търсене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934A-CF5A-C5FD-03CF-2FF959AD2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517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{62737A96-137B-4731-BBDA-85C1732DA367}tf78438558_win32</Template>
  <TotalTime>373</TotalTime>
  <Words>1010</Words>
  <Application>Microsoft Office PowerPoint</Application>
  <PresentationFormat>Widescreen</PresentationFormat>
  <Paragraphs>64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Sabon Next LT</vt:lpstr>
      <vt:lpstr>Custom</vt:lpstr>
      <vt:lpstr>EGOI 2024 Подробен анализ на някои от задачите</vt:lpstr>
      <vt:lpstr>Задача Infinite Race </vt:lpstr>
      <vt:lpstr>Подзадачи</vt:lpstr>
      <vt:lpstr>Основна идея</vt:lpstr>
      <vt:lpstr>Задача BOUQUET</vt:lpstr>
      <vt:lpstr>Подзадачи</vt:lpstr>
      <vt:lpstr>Основна идея</vt:lpstr>
      <vt:lpstr>Задача Circle Passing</vt:lpstr>
      <vt:lpstr>Основна идея</vt:lpstr>
      <vt:lpstr>Задача bike parking</vt:lpstr>
      <vt:lpstr>Основна идея</vt:lpstr>
      <vt:lpstr>Задача Light bulbs (В. Кожухаров)</vt:lpstr>
      <vt:lpstr>PowerPoint Presentation</vt:lpstr>
      <vt:lpstr>Основна идея (за 80 точки)</vt:lpstr>
      <vt:lpstr>Основна идея (за 80 точки)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lastModifiedBy>User</cp:lastModifiedBy>
  <cp:revision>1</cp:revision>
  <dcterms:created xsi:type="dcterms:W3CDTF">2024-10-03T15:42:59Z</dcterms:created>
  <dcterms:modified xsi:type="dcterms:W3CDTF">2024-10-03T21:56:14Z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