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9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79" r:id="rId26"/>
    <p:sldId id="281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2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0F9803-DEC4-4362-8855-E587DC093D47}" type="datetimeFigureOut">
              <a:rPr lang="bg-BG" smtClean="0"/>
              <a:t>20.9.2025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2AD684-9FEF-4C6B-99E4-2CB2D6154CBD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01181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AD684-9FEF-4C6B-99E4-2CB2D6154CBD}" type="slidenum">
              <a:rPr lang="bg-BG" smtClean="0"/>
              <a:t>23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43038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8B3D8B6F-B135-4E46-8ABC-B63B993FA645}" type="datetimeFigureOut">
              <a:rPr lang="bg-BG" smtClean="0"/>
              <a:t>20.9.2025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49CA17D6-0C86-4BB4-A79D-C10821F49A4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1347873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D8B6F-B135-4E46-8ABC-B63B993FA645}" type="datetimeFigureOut">
              <a:rPr lang="bg-BG" smtClean="0"/>
              <a:t>20.9.2025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A17D6-0C86-4BB4-A79D-C10821F49A4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14907858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B3D8B6F-B135-4E46-8ABC-B63B993FA645}" type="datetimeFigureOut">
              <a:rPr lang="bg-BG" smtClean="0"/>
              <a:t>20.9.2025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9CA17D6-0C86-4BB4-A79D-C10821F49A4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34251701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B3D8B6F-B135-4E46-8ABC-B63B993FA645}" type="datetimeFigureOut">
              <a:rPr lang="bg-BG" smtClean="0"/>
              <a:t>20.9.2025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9CA17D6-0C86-4BB4-A79D-C10821F49A45}" type="slidenum">
              <a:rPr lang="bg-BG" smtClean="0"/>
              <a:t>‹#›</a:t>
            </a:fld>
            <a:endParaRPr lang="bg-BG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63294679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B3D8B6F-B135-4E46-8ABC-B63B993FA645}" type="datetimeFigureOut">
              <a:rPr lang="bg-BG" smtClean="0"/>
              <a:t>20.9.2025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9CA17D6-0C86-4BB4-A79D-C10821F49A4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222098293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D8B6F-B135-4E46-8ABC-B63B993FA645}" type="datetimeFigureOut">
              <a:rPr lang="bg-BG" smtClean="0"/>
              <a:t>20.9.2025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A17D6-0C86-4BB4-A79D-C10821F49A4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08606806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D8B6F-B135-4E46-8ABC-B63B993FA645}" type="datetimeFigureOut">
              <a:rPr lang="bg-BG" smtClean="0"/>
              <a:t>20.9.2025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A17D6-0C86-4BB4-A79D-C10821F49A4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33297295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D8B6F-B135-4E46-8ABC-B63B993FA645}" type="datetimeFigureOut">
              <a:rPr lang="bg-BG" smtClean="0"/>
              <a:t>20.9.2025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A17D6-0C86-4BB4-A79D-C10821F49A4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2665766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B3D8B6F-B135-4E46-8ABC-B63B993FA645}" type="datetimeFigureOut">
              <a:rPr lang="bg-BG" smtClean="0"/>
              <a:t>20.9.2025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9CA17D6-0C86-4BB4-A79D-C10821F49A4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5470744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D8B6F-B135-4E46-8ABC-B63B993FA645}" type="datetimeFigureOut">
              <a:rPr lang="bg-BG" smtClean="0"/>
              <a:t>20.9.2025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A17D6-0C86-4BB4-A79D-C10821F49A4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3836040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B3D8B6F-B135-4E46-8ABC-B63B993FA645}" type="datetimeFigureOut">
              <a:rPr lang="bg-BG" smtClean="0"/>
              <a:t>20.9.2025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9CA17D6-0C86-4BB4-A79D-C10821F49A4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4311367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D8B6F-B135-4E46-8ABC-B63B993FA645}" type="datetimeFigureOut">
              <a:rPr lang="bg-BG" smtClean="0"/>
              <a:t>20.9.2025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A17D6-0C86-4BB4-A79D-C10821F49A4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085232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D8B6F-B135-4E46-8ABC-B63B993FA645}" type="datetimeFigureOut">
              <a:rPr lang="bg-BG" smtClean="0"/>
              <a:t>20.9.2025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A17D6-0C86-4BB4-A79D-C10821F49A4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89811443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D8B6F-B135-4E46-8ABC-B63B993FA645}" type="datetimeFigureOut">
              <a:rPr lang="bg-BG" smtClean="0"/>
              <a:t>20.9.2025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A17D6-0C86-4BB4-A79D-C10821F49A4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3147427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D8B6F-B135-4E46-8ABC-B63B993FA645}" type="datetimeFigureOut">
              <a:rPr lang="bg-BG" smtClean="0"/>
              <a:t>20.9.2025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A17D6-0C86-4BB4-A79D-C10821F49A4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50610518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D8B6F-B135-4E46-8ABC-B63B993FA645}" type="datetimeFigureOut">
              <a:rPr lang="bg-BG" smtClean="0"/>
              <a:t>20.9.2025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A17D6-0C86-4BB4-A79D-C10821F49A4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5848081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D8B6F-B135-4E46-8ABC-B63B993FA645}" type="datetimeFigureOut">
              <a:rPr lang="bg-BG" smtClean="0"/>
              <a:t>20.9.2025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A17D6-0C86-4BB4-A79D-C10821F49A4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99540592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D8B6F-B135-4E46-8ABC-B63B993FA645}" type="datetimeFigureOut">
              <a:rPr lang="bg-BG" smtClean="0"/>
              <a:t>20.9.2025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A17D6-0C86-4BB4-A79D-C10821F49A4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72387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ransition spd="slow">
    <p:push dir="u"/>
  </p:transition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4A984-5CE5-4E44-8942-9C3C5E2CFE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IOI 2025</a:t>
            </a:r>
            <a:r>
              <a:rPr lang="bg-BG" dirty="0"/>
              <a:t>, 27.07 – 03.08, СУКРЕ, БОЛИВИЯ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27C7CB-D3FD-F057-22F0-C3B4C685A0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bg-BG" dirty="0"/>
              <a:t>Най-големият български успех на олимпиадата</a:t>
            </a:r>
          </a:p>
        </p:txBody>
      </p:sp>
    </p:spTree>
    <p:extLst>
      <p:ext uri="{BB962C8B-B14F-4D97-AF65-F5344CB8AC3E}">
        <p14:creationId xmlns:p14="http://schemas.microsoft.com/office/powerpoint/2010/main" val="952071597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88C64-268C-8987-60AD-EAC540B61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33F52-A300-C289-27DD-60F2C2B11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3470" y="764373"/>
            <a:ext cx="9792730" cy="1293028"/>
          </a:xfrm>
        </p:spPr>
        <p:txBody>
          <a:bodyPr/>
          <a:lstStyle/>
          <a:p>
            <a:r>
              <a:rPr lang="bg-BG" dirty="0"/>
              <a:t>ТРЕТИ ДЕН, 29.07 – РАЗХОДКА в СУКРЕ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4C1367-3CB3-DEA2-C846-CE96D62674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388973"/>
            <a:ext cx="5209060" cy="39067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D8F7AC-8636-73A7-DB9A-1289086D44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139" y="2388972"/>
            <a:ext cx="5209061" cy="390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0530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B426C-8AF2-A592-B4C5-F5C18CD55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ЧЕТВЪРТИ ДЕН, 30.07 – ПЪРВИ СЪСТЕЗАТЕЛЕН ДЕН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3436E9-063B-5329-75E6-8F2CDE46F6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Задача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souvenirs</a:t>
            </a:r>
            <a:r>
              <a:rPr lang="en-US" dirty="0"/>
              <a:t> (</a:t>
            </a:r>
            <a:r>
              <a:rPr lang="bg-BG" dirty="0"/>
              <a:t>същинска интерактивна) </a:t>
            </a:r>
            <a:r>
              <a:rPr lang="en-US" dirty="0"/>
              <a:t>–</a:t>
            </a:r>
            <a:r>
              <a:rPr lang="bg-BG" dirty="0"/>
              <a:t> специфично купуване на сувенири с неизвестни цени и единствената информация е при извършване на транзакция</a:t>
            </a:r>
            <a:r>
              <a:rPr lang="bg-BG" i="1" dirty="0"/>
              <a:t>.</a:t>
            </a:r>
          </a:p>
          <a:p>
            <a:r>
              <a:rPr lang="bg-BG" dirty="0"/>
              <a:t>Задача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triples</a:t>
            </a:r>
            <a:r>
              <a:rPr lang="en-US" dirty="0"/>
              <a:t> </a:t>
            </a:r>
            <a:r>
              <a:rPr lang="bg-BG" dirty="0"/>
              <a:t>(маратонска за последните 30 точки) </a:t>
            </a:r>
            <a:r>
              <a:rPr lang="en-US" dirty="0"/>
              <a:t>– </a:t>
            </a:r>
            <a:r>
              <a:rPr lang="bg-BG" dirty="0"/>
              <a:t>броене на тройки със специфично свойство за 70 точки и съставяне на модел с най-много възможни тройки с това свойство за останалите точки.</a:t>
            </a:r>
          </a:p>
          <a:p>
            <a:r>
              <a:rPr lang="bg-BG" dirty="0"/>
              <a:t>Задача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worldmap</a:t>
            </a:r>
            <a:r>
              <a:rPr lang="en-US" dirty="0"/>
              <a:t> – </a:t>
            </a:r>
            <a:r>
              <a:rPr lang="bg-BG" dirty="0"/>
              <a:t>намиране на най-малък размер на таблица, която може да се оцвети с </a:t>
            </a:r>
            <a:r>
              <a:rPr lang="en-US" dirty="0"/>
              <a:t>N </a:t>
            </a:r>
            <a:r>
              <a:rPr lang="bg-BG" dirty="0"/>
              <a:t>цвята, така че съседствата на компонентите да съвпадат с предварително дадени </a:t>
            </a:r>
            <a:r>
              <a:rPr lang="en-US" dirty="0"/>
              <a:t>M </a:t>
            </a:r>
            <a:r>
              <a:rPr lang="bg-BG" dirty="0"/>
              <a:t>съседства на цветовете.</a:t>
            </a:r>
          </a:p>
        </p:txBody>
      </p:sp>
    </p:spTree>
    <p:extLst>
      <p:ext uri="{BB962C8B-B14F-4D97-AF65-F5344CB8AC3E}">
        <p14:creationId xmlns:p14="http://schemas.microsoft.com/office/powerpoint/2010/main" val="301376865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2B773-7BC8-2AC0-CE5B-5D55993A5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ЧЕТВЪРТИ ДЕН, 30.07 – ПЪРВИ СЪСТЕЗАТЕЛЕН ДЕН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C7E3D-569A-809C-40A8-DD0BFD2535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Първата задача беше по-лесната в темата, но нямаше много възможности за частични точки.</a:t>
            </a:r>
          </a:p>
          <a:p>
            <a:r>
              <a:rPr lang="bg-BG" dirty="0"/>
              <a:t>Втората задача за 70 точки беше най-близката до стандартна. Има идея с малки и големи заявки.</a:t>
            </a:r>
          </a:p>
          <a:p>
            <a:r>
              <a:rPr lang="bg-BG" dirty="0"/>
              <a:t>Третата задача беше от специфичен вид за съставяне на оптимална конструкция.</a:t>
            </a:r>
          </a:p>
        </p:txBody>
      </p:sp>
    </p:spTree>
    <p:extLst>
      <p:ext uri="{BB962C8B-B14F-4D97-AF65-F5344CB8AC3E}">
        <p14:creationId xmlns:p14="http://schemas.microsoft.com/office/powerpoint/2010/main" val="223470313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ECC1B-A277-8A9F-0251-5BC1A5584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FE4B3-C0F1-3A8A-CE75-C4B792EF6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ЧЕТВЪРТИ ДЕН, 30.07 – ПЪРВИ СЪСТЕЗАТЕЛЕН ДЕН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C2F2B-F453-A88B-C7AA-87DD3DE97A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Нашите състезатели се справиха отлично – Боби беше в златата, а останалите трима с високи сребра.</a:t>
            </a:r>
            <a:endParaRPr lang="en-US" dirty="0"/>
          </a:p>
          <a:p>
            <a:r>
              <a:rPr lang="bg-BG" dirty="0"/>
              <a:t>Разликите бяха много малки и границата между златата и сребрата беше нищожна.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81DD60B-403E-1BE7-FE3B-2E150EAF25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3985707"/>
              </p:ext>
            </p:extLst>
          </p:nvPr>
        </p:nvGraphicFramePr>
        <p:xfrm>
          <a:off x="2636043" y="3993645"/>
          <a:ext cx="6919914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9193">
                  <a:extLst>
                    <a:ext uri="{9D8B030D-6E8A-4147-A177-3AD203B41FA5}">
                      <a16:colId xmlns:a16="http://schemas.microsoft.com/office/drawing/2014/main" val="1969047100"/>
                    </a:ext>
                  </a:extLst>
                </a:gridCol>
                <a:gridCol w="1268730">
                  <a:extLst>
                    <a:ext uri="{9D8B030D-6E8A-4147-A177-3AD203B41FA5}">
                      <a16:colId xmlns:a16="http://schemas.microsoft.com/office/drawing/2014/main" val="641448885"/>
                    </a:ext>
                  </a:extLst>
                </a:gridCol>
                <a:gridCol w="895668">
                  <a:extLst>
                    <a:ext uri="{9D8B030D-6E8A-4147-A177-3AD203B41FA5}">
                      <a16:colId xmlns:a16="http://schemas.microsoft.com/office/drawing/2014/main" val="658318440"/>
                    </a:ext>
                  </a:extLst>
                </a:gridCol>
                <a:gridCol w="1370330">
                  <a:extLst>
                    <a:ext uri="{9D8B030D-6E8A-4147-A177-3AD203B41FA5}">
                      <a16:colId xmlns:a16="http://schemas.microsoft.com/office/drawing/2014/main" val="3912566463"/>
                    </a:ext>
                  </a:extLst>
                </a:gridCol>
                <a:gridCol w="955993">
                  <a:extLst>
                    <a:ext uri="{9D8B030D-6E8A-4147-A177-3AD203B41FA5}">
                      <a16:colId xmlns:a16="http://schemas.microsoft.com/office/drawing/2014/main" val="38723382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bg-BG" dirty="0"/>
                        <a:t>Състезател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souvenirs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triples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worldmap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dirty="0"/>
                        <a:t>Общо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694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bg-BG" dirty="0"/>
                        <a:t>Борис Михов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dirty="0"/>
                        <a:t>76.17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dirty="0"/>
                        <a:t>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234.17</a:t>
                      </a:r>
                      <a:endParaRPr lang="bg-B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55100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bg-BG" dirty="0"/>
                        <a:t>Веселин </a:t>
                      </a:r>
                      <a:r>
                        <a:rPr lang="bg-BG" dirty="0" err="1"/>
                        <a:t>Маркович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dirty="0"/>
                        <a:t>59.50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dirty="0"/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231.50</a:t>
                      </a:r>
                      <a:endParaRPr lang="bg-B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8954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bg-BG" dirty="0"/>
                        <a:t>Андрей Стефанов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dirty="0">
                          <a:solidFill>
                            <a:srgbClr val="FF0000"/>
                          </a:solidFill>
                        </a:rPr>
                        <a:t>40.91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dirty="0"/>
                        <a:t>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226.91</a:t>
                      </a:r>
                      <a:endParaRPr lang="bg-B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4037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bg-BG" dirty="0"/>
                        <a:t>Александър Гатев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dirty="0"/>
                        <a:t>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dirty="0"/>
                        <a:t>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dirty="0"/>
                        <a:t>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204</a:t>
                      </a:r>
                      <a:endParaRPr lang="bg-B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66951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bg-BG" dirty="0"/>
                        <a:t>медиана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39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42.12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44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139</a:t>
                      </a:r>
                      <a:endParaRPr lang="bg-B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47493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6593135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7B382-675C-AB78-EB38-0C60C461B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ЧЕТВЪРТИ ДЕН, 30.07 – ОДОБРЕН </a:t>
            </a:r>
            <a:r>
              <a:rPr lang="en-US" dirty="0"/>
              <a:t>BID </a:t>
            </a:r>
            <a:r>
              <a:rPr lang="bg-BG" dirty="0" err="1"/>
              <a:t>зА</a:t>
            </a:r>
            <a:r>
              <a:rPr lang="bg-BG" dirty="0"/>
              <a:t> </a:t>
            </a:r>
            <a:r>
              <a:rPr lang="en-US" dirty="0"/>
              <a:t>IOI 2029</a:t>
            </a:r>
            <a:endParaRPr lang="bg-B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24CFB-4370-02D9-1F83-F0BA385475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Международният комитет одобри кандидатурата на България за </a:t>
            </a:r>
            <a:r>
              <a:rPr lang="en-US" dirty="0"/>
              <a:t>IOI 2029</a:t>
            </a:r>
            <a:r>
              <a:rPr lang="bg-BG" dirty="0"/>
              <a:t>.</a:t>
            </a:r>
            <a:endParaRPr lang="en-US" dirty="0"/>
          </a:p>
          <a:p>
            <a:r>
              <a:rPr lang="bg-BG" dirty="0"/>
              <a:t>В последствие общото събрание официално гласува домакинството, единствено Словения беше против.</a:t>
            </a:r>
          </a:p>
        </p:txBody>
      </p:sp>
    </p:spTree>
    <p:extLst>
      <p:ext uri="{BB962C8B-B14F-4D97-AF65-F5344CB8AC3E}">
        <p14:creationId xmlns:p14="http://schemas.microsoft.com/office/powerpoint/2010/main" val="2299610655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6F73E-6D96-53D9-694A-B3A7CAA38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681" y="764373"/>
            <a:ext cx="10443519" cy="1293028"/>
          </a:xfrm>
        </p:spPr>
        <p:txBody>
          <a:bodyPr/>
          <a:lstStyle/>
          <a:p>
            <a:r>
              <a:rPr lang="bg-BG" dirty="0"/>
              <a:t>ПЕТИ ДЕН, 31.07 – ЕКСКУРЗИЯ ДО ЗАМЪК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CC6351-A759-B883-52D7-84164B8351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591" y="2057401"/>
            <a:ext cx="5851609" cy="43887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B46B9A-48A3-F3B2-F63C-959237789D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4092" y="2605990"/>
            <a:ext cx="4388708" cy="329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774729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F9D8C2-4FD1-2DCE-77B3-75C616784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86076-8F4B-1501-24F7-0C02FC782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ШЕСТИ ДЕН, 01.08 – ВТОРИ СЪСТЕЗАТЕЛЕН ДЕН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6BABD-316F-7E70-10F9-0153CCDE6E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Задача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festival </a:t>
            </a:r>
            <a:r>
              <a:rPr lang="en-US" dirty="0"/>
              <a:t>–</a:t>
            </a:r>
            <a:r>
              <a:rPr lang="bg-BG" dirty="0"/>
              <a:t> купуване на максимален брой купони, като се започва с даден брой монети, всеки купон има цена и след него останалият брой монети се умножава с коефициент от 1 до 4.</a:t>
            </a:r>
            <a:endParaRPr lang="bg-BG" i="1" dirty="0"/>
          </a:p>
          <a:p>
            <a:r>
              <a:rPr lang="bg-BG" dirty="0"/>
              <a:t>Задача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migrations</a:t>
            </a:r>
            <a:r>
              <a:rPr lang="en-US" dirty="0"/>
              <a:t> </a:t>
            </a:r>
            <a:r>
              <a:rPr lang="bg-BG" dirty="0"/>
              <a:t>(същинска интерактивна) </a:t>
            </a:r>
            <a:r>
              <a:rPr lang="en-US" dirty="0"/>
              <a:t>– </a:t>
            </a:r>
            <a:r>
              <a:rPr lang="bg-BG" dirty="0"/>
              <a:t>кодиране на информация за диаметъра на дърво, което се научава малко, по-малко.</a:t>
            </a:r>
          </a:p>
          <a:p>
            <a:r>
              <a:rPr lang="bg-BG" dirty="0"/>
              <a:t>Задача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obstacles</a:t>
            </a:r>
            <a:r>
              <a:rPr lang="en-US" dirty="0"/>
              <a:t> – </a:t>
            </a:r>
            <a:r>
              <a:rPr lang="bg-BG" dirty="0"/>
              <a:t>заявки за съществуване на път между две клетки в голяма таблица, зададена по специфичен начин.</a:t>
            </a:r>
          </a:p>
        </p:txBody>
      </p:sp>
    </p:spTree>
    <p:extLst>
      <p:ext uri="{BB962C8B-B14F-4D97-AF65-F5344CB8AC3E}">
        <p14:creationId xmlns:p14="http://schemas.microsoft.com/office/powerpoint/2010/main" val="2621556038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93BDF-F5EA-4FEB-9803-D90CFFD86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03D72-5B0F-64ED-34AC-76F0913A6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ШЕСТИ ДЕН, 01.08 – ВТОРИ СЪСТЕЗАТЕЛЕН ДЕН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AC53FE-66F1-EC7D-3ECE-E2C717E90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Малко по-трудният ден.</a:t>
            </a:r>
          </a:p>
          <a:p>
            <a:r>
              <a:rPr lang="bg-BG" dirty="0"/>
              <a:t>Първата задача използва в решението стандартен похват със сортиране на редицата по подходящ начин за правилната наредба на купоните.</a:t>
            </a:r>
          </a:p>
          <a:p>
            <a:r>
              <a:rPr lang="bg-BG" dirty="0"/>
              <a:t>Втората задача е тип комуникация, като подобен вид задачи често се дават на наши състезания.</a:t>
            </a:r>
          </a:p>
          <a:p>
            <a:r>
              <a:rPr lang="bg-BG" dirty="0"/>
              <a:t>Третата задача е по-стандартната от деня.</a:t>
            </a:r>
          </a:p>
        </p:txBody>
      </p:sp>
    </p:spTree>
    <p:extLst>
      <p:ext uri="{BB962C8B-B14F-4D97-AF65-F5344CB8AC3E}">
        <p14:creationId xmlns:p14="http://schemas.microsoft.com/office/powerpoint/2010/main" val="1928241456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D01FCF-3D1D-E122-A57D-D58A35BB0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74F25-997D-1E5C-E8AD-724513E70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ШЕСТИ ДЕН, 01.08 – ВТОРИ СЪСТЕЗАТЕЛЕН ДЕН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5F34E-ACED-3E86-044D-48CC940A6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Нашите състезатели отново се справиха отлично.</a:t>
            </a:r>
          </a:p>
          <a:p>
            <a:r>
              <a:rPr lang="bg-BG" dirty="0"/>
              <a:t>Гатев сподели, че е усетил важността да довърши решението от 83 за 100 точки на трета задача.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E1B664B-61B5-4ADE-8BCE-448F566141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9347927"/>
              </p:ext>
            </p:extLst>
          </p:nvPr>
        </p:nvGraphicFramePr>
        <p:xfrm>
          <a:off x="2542381" y="3868587"/>
          <a:ext cx="7107238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9193">
                  <a:extLst>
                    <a:ext uri="{9D8B030D-6E8A-4147-A177-3AD203B41FA5}">
                      <a16:colId xmlns:a16="http://schemas.microsoft.com/office/drawing/2014/main" val="1969047100"/>
                    </a:ext>
                  </a:extLst>
                </a:gridCol>
                <a:gridCol w="1014730">
                  <a:extLst>
                    <a:ext uri="{9D8B030D-6E8A-4147-A177-3AD203B41FA5}">
                      <a16:colId xmlns:a16="http://schemas.microsoft.com/office/drawing/2014/main" val="641448885"/>
                    </a:ext>
                  </a:extLst>
                </a:gridCol>
                <a:gridCol w="1397317">
                  <a:extLst>
                    <a:ext uri="{9D8B030D-6E8A-4147-A177-3AD203B41FA5}">
                      <a16:colId xmlns:a16="http://schemas.microsoft.com/office/drawing/2014/main" val="658318440"/>
                    </a:ext>
                  </a:extLst>
                </a:gridCol>
                <a:gridCol w="1310005">
                  <a:extLst>
                    <a:ext uri="{9D8B030D-6E8A-4147-A177-3AD203B41FA5}">
                      <a16:colId xmlns:a16="http://schemas.microsoft.com/office/drawing/2014/main" val="3912566463"/>
                    </a:ext>
                  </a:extLst>
                </a:gridCol>
                <a:gridCol w="955993">
                  <a:extLst>
                    <a:ext uri="{9D8B030D-6E8A-4147-A177-3AD203B41FA5}">
                      <a16:colId xmlns:a16="http://schemas.microsoft.com/office/drawing/2014/main" val="38723382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bg-BG" dirty="0"/>
                        <a:t>Състезател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festival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migrations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obstacles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dirty="0"/>
                        <a:t>Общо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694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bg-BG" dirty="0"/>
                        <a:t>Борис Михов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37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167</a:t>
                      </a:r>
                      <a:endParaRPr lang="bg-B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55100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bg-BG" dirty="0"/>
                        <a:t>Веселин </a:t>
                      </a:r>
                      <a:r>
                        <a:rPr lang="bg-BG" dirty="0" err="1"/>
                        <a:t>Маркович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77.15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83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260.15</a:t>
                      </a:r>
                      <a:endParaRPr lang="bg-B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8954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bg-BG" dirty="0"/>
                        <a:t>Андрей Стефанов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66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bg-BG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dirty="0"/>
                        <a:t>8</a:t>
                      </a:r>
                      <a:r>
                        <a:rPr lang="en-US" dirty="0"/>
                        <a:t>3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189</a:t>
                      </a:r>
                      <a:endParaRPr lang="bg-B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4037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bg-BG" dirty="0"/>
                        <a:t>Александър Гатев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66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81.28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247.28</a:t>
                      </a:r>
                      <a:endParaRPr lang="bg-B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66951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bg-BG" dirty="0"/>
                        <a:t>медиана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37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107.56</a:t>
                      </a:r>
                      <a:endParaRPr lang="bg-B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47493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8655132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49CF3-933A-6A9D-10E3-7A480FD6D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2411" y="764373"/>
            <a:ext cx="9413789" cy="1293028"/>
          </a:xfrm>
        </p:spPr>
        <p:txBody>
          <a:bodyPr/>
          <a:lstStyle/>
          <a:p>
            <a:r>
              <a:rPr lang="bg-BG" dirty="0"/>
              <a:t>СЕДМИ ДЕН, 02.08 - НАГРАЖДАВАНЕ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F8F82-C49C-1556-56E3-A8740C705F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bg-BG" dirty="0"/>
              <a:t>Сумарно от двата дена, нашите момчета направиха забележително представяне.</a:t>
            </a:r>
          </a:p>
          <a:p>
            <a:r>
              <a:rPr lang="bg-B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Златни медали</a:t>
            </a:r>
            <a:r>
              <a:rPr lang="bg-BG" dirty="0"/>
              <a:t> спечелиха Веселин </a:t>
            </a:r>
            <a:r>
              <a:rPr lang="bg-BG" dirty="0" err="1"/>
              <a:t>Маркович</a:t>
            </a:r>
            <a:r>
              <a:rPr lang="bg-BG" dirty="0"/>
              <a:t> (10-то място!) и Александър Гатев (21 място).</a:t>
            </a:r>
          </a:p>
          <a:p>
            <a:r>
              <a:rPr lang="bg-BG" dirty="0">
                <a:solidFill>
                  <a:schemeClr val="bg1">
                    <a:lumMod val="75000"/>
                  </a:schemeClr>
                </a:solidFill>
              </a:rPr>
              <a:t>Сребърни медали</a:t>
            </a:r>
            <a:r>
              <a:rPr lang="bg-BG" dirty="0"/>
              <a:t> спечелиха Андрей Стефанов (35 място) и Борис Михов (42 място), които не бяха далеч от това да спечелят злато!</a:t>
            </a:r>
          </a:p>
          <a:p>
            <a:r>
              <a:rPr lang="bg-BG" dirty="0"/>
              <a:t>Нашият отбор се нареди на 4-то място по медали – пред САЩ и Япония, единствено изпреварен от Китай, Румъния и Южна Корея (с по 4 златни медала)!</a:t>
            </a:r>
          </a:p>
          <a:p>
            <a:r>
              <a:rPr lang="bg-BG" dirty="0"/>
              <a:t>По среден брой точки отборът е на 5-то място с около 20 точки преднина пред следващия отбор (Сингапур) и на 9 точки от руския отбор.</a:t>
            </a:r>
          </a:p>
        </p:txBody>
      </p:sp>
    </p:spTree>
    <p:extLst>
      <p:ext uri="{BB962C8B-B14F-4D97-AF65-F5344CB8AC3E}">
        <p14:creationId xmlns:p14="http://schemas.microsoft.com/office/powerpoint/2010/main" val="6349656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CB1A8-7E8E-FBDD-3EF7-D0296ECE5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аклиматизация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A1BFF-ABB7-A2FA-3CC3-363FA76DB1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Тръгнахме 6:10 на 23 юли, за да пристигнем след близо 1 денонощие, към 20:00 (боливийско време) в Санта Круз.</a:t>
            </a:r>
          </a:p>
          <a:p>
            <a:r>
              <a:rPr lang="bg-BG" dirty="0"/>
              <a:t>Благодарим на СООПН за поетите разходи.</a:t>
            </a:r>
          </a:p>
          <a:p>
            <a:endParaRPr lang="bg-B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6B05B4-58AA-00A4-52E0-673AC856E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80246" y="3168651"/>
            <a:ext cx="4018690" cy="30140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DAF3FA-ADC8-BAFC-EF77-D6BC49F6C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036" y="3438614"/>
            <a:ext cx="4333103" cy="32498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EDDEE7-49ED-887E-BB41-6EC435C96B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2" t="19108" r="15175" b="-131"/>
          <a:stretch>
            <a:fillRect/>
          </a:stretch>
        </p:blipFill>
        <p:spPr>
          <a:xfrm rot="5400000">
            <a:off x="280001" y="3844413"/>
            <a:ext cx="3246391" cy="243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579640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87F74D0-6E57-5BFC-C04C-9D67B4558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2411" y="764373"/>
            <a:ext cx="9413789" cy="1293028"/>
          </a:xfrm>
        </p:spPr>
        <p:txBody>
          <a:bodyPr/>
          <a:lstStyle/>
          <a:p>
            <a:r>
              <a:rPr lang="bg-BG" dirty="0"/>
              <a:t>СЕДМИ ДЕН, 02.08 - НАГРАЖДАВАНЕ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B4C12E-9DB0-3481-5F8E-3B1F69D21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286" y="1966784"/>
            <a:ext cx="6145427" cy="460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527450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6EAE7-34FE-1DD5-B76C-A2DD52A64F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Българският посланик на Аржентина специално дойде за награждаването.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5DF1D93-BBCD-C10D-1A31-F9CCD1137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2411" y="764373"/>
            <a:ext cx="9413789" cy="1293028"/>
          </a:xfrm>
        </p:spPr>
        <p:txBody>
          <a:bodyPr/>
          <a:lstStyle/>
          <a:p>
            <a:r>
              <a:rPr lang="bg-BG" dirty="0"/>
              <a:t>СЕДМИ ДЕН, 02.08 - НАГРАЖДАВАНЕ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910701-6DAD-4229-2CEC-A60ECED50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891" y="2634047"/>
            <a:ext cx="5379309" cy="403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20177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159A0-9D5D-F11B-B969-C50AE3A01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ПРИБИРАНЕ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ED835-D6C2-FB31-0A5B-46B25AEC1D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Тръгнахме около обяд на 3 август от Санта Круз (боливийско време).</a:t>
            </a:r>
          </a:p>
          <a:p>
            <a:r>
              <a:rPr lang="bg-BG" dirty="0"/>
              <a:t>След доста по-дълго прибиране</a:t>
            </a:r>
            <a:r>
              <a:rPr lang="en-US" dirty="0"/>
              <a:t> </a:t>
            </a:r>
            <a:r>
              <a:rPr lang="bg-BG" dirty="0"/>
              <a:t>успяхме да пристигнем около 16 часа на 5 август.</a:t>
            </a:r>
          </a:p>
          <a:p>
            <a:r>
              <a:rPr lang="bg-BG" dirty="0"/>
              <a:t>Подобаващо посрещане от медиите на летището.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45999B-8EAF-F5E5-E3FB-5ECC45EC69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886" y="3829771"/>
            <a:ext cx="3865114" cy="28988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784777-3B03-0460-D578-472BF146CE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38545" y="4192126"/>
            <a:ext cx="2898835" cy="217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176764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FD5CF-BC26-8147-9B2A-5B62F782C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Изводи след </a:t>
            </a:r>
            <a:r>
              <a:rPr lang="en-US" dirty="0"/>
              <a:t>IOI</a:t>
            </a:r>
            <a:endParaRPr lang="bg-B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9BBCD-C33F-7182-2C9E-A44DF2EC2C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Продължават политическите търкания в </a:t>
            </a:r>
            <a:r>
              <a:rPr lang="en-US" dirty="0"/>
              <a:t>IOI</a:t>
            </a:r>
            <a:r>
              <a:rPr lang="bg-BG" dirty="0"/>
              <a:t>, макар и тази година да беше по-умерено.</a:t>
            </a:r>
          </a:p>
          <a:p>
            <a:r>
              <a:rPr lang="bg-BG" dirty="0"/>
              <a:t>Бяха подновени санкциите за Русия, Беларус и Израел.</a:t>
            </a:r>
          </a:p>
          <a:p>
            <a:r>
              <a:rPr lang="bg-BG" dirty="0"/>
              <a:t>Президентът на </a:t>
            </a:r>
            <a:r>
              <a:rPr lang="en-US" dirty="0"/>
              <a:t>IOI </a:t>
            </a:r>
            <a:r>
              <a:rPr lang="bg-BG" dirty="0"/>
              <a:t>беше почти отстранен с над половината гласове </a:t>
            </a:r>
            <a:r>
              <a:rPr lang="en-US" dirty="0"/>
              <a:t>“</a:t>
            </a:r>
            <a:r>
              <a:rPr lang="bg-BG" dirty="0"/>
              <a:t>за</a:t>
            </a:r>
            <a:r>
              <a:rPr lang="en-US" dirty="0"/>
              <a:t>”</a:t>
            </a:r>
            <a:r>
              <a:rPr lang="bg-BG" dirty="0"/>
              <a:t>, но недостатъчни за нужните </a:t>
            </a:r>
            <a:r>
              <a:rPr lang="en-US" dirty="0"/>
              <a:t>2/3.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758499472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0F40A-7512-F93C-62EE-085213C4F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A63BA-A213-11BD-55DB-1E7FB4E6A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Изводи след </a:t>
            </a:r>
            <a:r>
              <a:rPr lang="en-US" dirty="0"/>
              <a:t>IOI</a:t>
            </a:r>
            <a:endParaRPr lang="bg-B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A530D-FBD5-ED4A-346A-91761C671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Задачите на </a:t>
            </a:r>
            <a:r>
              <a:rPr lang="en-US" dirty="0"/>
              <a:t>IOI </a:t>
            </a:r>
            <a:r>
              <a:rPr lang="bg-BG" dirty="0"/>
              <a:t>бяха главно нестандартни, като продължават да се търсят идеи за разнообразни видове (тази година имаше нов вид задача).</a:t>
            </a:r>
          </a:p>
          <a:p>
            <a:r>
              <a:rPr lang="bg-BG" dirty="0"/>
              <a:t>Интересно беше, че нямаше много трудна задача, за разлика от предните 2 години, а имаше задачи с много трудни последни точки.</a:t>
            </a:r>
          </a:p>
          <a:p>
            <a:r>
              <a:rPr lang="bg-BG" dirty="0"/>
              <a:t>Също така нямаше</a:t>
            </a:r>
            <a:r>
              <a:rPr lang="en-US" dirty="0"/>
              <a:t> </a:t>
            </a:r>
            <a:r>
              <a:rPr lang="bg-BG" dirty="0"/>
              <a:t>много лесна задача, но повечето задачи имаха доста лесни точки за изкарване.</a:t>
            </a:r>
          </a:p>
        </p:txBody>
      </p:sp>
    </p:spTree>
    <p:extLst>
      <p:ext uri="{BB962C8B-B14F-4D97-AF65-F5344CB8AC3E}">
        <p14:creationId xmlns:p14="http://schemas.microsoft.com/office/powerpoint/2010/main" val="2705401897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93B88-62CE-AF7D-E331-7289211BB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0B9A9-94D4-12A8-9904-DAEB6268A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Изводи след </a:t>
            </a:r>
            <a:r>
              <a:rPr lang="en-US" dirty="0"/>
              <a:t>IOI</a:t>
            </a:r>
            <a:endParaRPr lang="bg-B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3F402-25A6-A0C6-6DFA-246E2715D8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Нашият отбор направи запомнящо се участие и постави по-висока летва за следващите години!</a:t>
            </a:r>
          </a:p>
          <a:p>
            <a:r>
              <a:rPr lang="bg-BG" dirty="0"/>
              <a:t>Тази година завършват много силни състезатели и трябва да внимаваме със </a:t>
            </a:r>
            <a:r>
              <a:rPr lang="en-US" dirty="0"/>
              <a:t>“</a:t>
            </a:r>
            <a:r>
              <a:rPr lang="bg-BG" dirty="0"/>
              <a:t>смяната на поколенията</a:t>
            </a:r>
            <a:r>
              <a:rPr lang="en-US" dirty="0"/>
              <a:t>”</a:t>
            </a:r>
            <a:r>
              <a:rPr lang="bg-BG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0099413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B1191-CF85-9277-4DBF-A30299C98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IOI </a:t>
            </a:r>
            <a:r>
              <a:rPr lang="bg-BG" dirty="0"/>
              <a:t>се завръща в </a:t>
            </a:r>
            <a:r>
              <a:rPr lang="bg-BG" dirty="0" err="1"/>
              <a:t>българия</a:t>
            </a:r>
            <a:endParaRPr lang="bg-B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7720A-6BE6-15F0-B8CB-B7FD7A737D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От догодина аз ще съм член на Международния комитет на олимпиадата от домакинската квота.</a:t>
            </a:r>
          </a:p>
          <a:p>
            <a:r>
              <a:rPr lang="bg-BG" dirty="0"/>
              <a:t>Това означава, </a:t>
            </a:r>
            <a:r>
              <a:rPr lang="bg-BG"/>
              <a:t>че ще </a:t>
            </a:r>
            <a:r>
              <a:rPr lang="bg-BG" dirty="0"/>
              <a:t>има нов ръководител на националния отбор.</a:t>
            </a:r>
          </a:p>
          <a:p>
            <a:r>
              <a:rPr lang="bg-BG" dirty="0"/>
              <a:t>От </a:t>
            </a:r>
            <a:r>
              <a:rPr lang="en-US" dirty="0"/>
              <a:t>IOI </a:t>
            </a:r>
            <a:r>
              <a:rPr lang="bg-BG" dirty="0"/>
              <a:t>2027 трябва да имаме и по един член в Международния научен комитет и Международния технически комитет.</a:t>
            </a:r>
          </a:p>
        </p:txBody>
      </p:sp>
    </p:spTree>
    <p:extLst>
      <p:ext uri="{BB962C8B-B14F-4D97-AF65-F5344CB8AC3E}">
        <p14:creationId xmlns:p14="http://schemas.microsoft.com/office/powerpoint/2010/main" val="241075479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222A8-475C-88A1-317B-F35E1CD18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САГАТА С КУФАРИТЕ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29B31-BFEA-98F2-5422-3ECB061649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Куфарът на Веско и моят останаха на почивка в Мадрид.</a:t>
            </a:r>
          </a:p>
          <a:p>
            <a:r>
              <a:rPr lang="bg-BG" dirty="0"/>
              <a:t>За щастие куфарите пристигнаха малко преди откриването на 28 юли.</a:t>
            </a:r>
          </a:p>
          <a:p>
            <a:r>
              <a:rPr lang="bg-BG" dirty="0"/>
              <a:t>Явно това беше на късмет.</a:t>
            </a:r>
          </a:p>
        </p:txBody>
      </p:sp>
    </p:spTree>
    <p:extLst>
      <p:ext uri="{BB962C8B-B14F-4D97-AF65-F5344CB8AC3E}">
        <p14:creationId xmlns:p14="http://schemas.microsoft.com/office/powerpoint/2010/main" val="240893256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23384-DB10-C166-68BA-B7603EB94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205" y="764373"/>
            <a:ext cx="8935995" cy="1293028"/>
          </a:xfrm>
        </p:spPr>
        <p:txBody>
          <a:bodyPr/>
          <a:lstStyle/>
          <a:p>
            <a:r>
              <a:rPr lang="bg-BG" dirty="0"/>
              <a:t>Втори ден, 28.07 - Тренировъчно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8526C3-4A8C-F477-47A6-2989C1754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74501" y="2561930"/>
            <a:ext cx="4036227" cy="30271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CC47C2-9C6D-CF65-BDCE-8D8596B84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205" y="2057399"/>
            <a:ext cx="5381638" cy="403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48294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27B80-CFF1-F34C-76C1-4B7964630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Втори ден, 28.07 - откриване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DC9494-8DEF-B987-72BA-99BD55050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7487" y="2561928"/>
            <a:ext cx="4036226" cy="30271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FF7A1B-45D1-052E-C58B-B640D54ACE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655" y="2055184"/>
            <a:ext cx="5387545" cy="404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76214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91B6E-B1BE-24DD-5163-FD9E2DC41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Втори ден, 28.07 - откриване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13406-25DD-CA04-2C52-A5732B1C36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Речта на президента на </a:t>
            </a:r>
            <a:r>
              <a:rPr lang="en-US" dirty="0"/>
              <a:t>IOI</a:t>
            </a:r>
            <a:r>
              <a:rPr lang="bg-BG" dirty="0"/>
              <a:t> за </a:t>
            </a:r>
            <a:r>
              <a:rPr lang="en-US" dirty="0"/>
              <a:t>MIGA</a:t>
            </a:r>
            <a:r>
              <a:rPr lang="bg-BG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56B591-4824-849C-55E0-6B1B2709D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6" t="6437" r="38858"/>
          <a:stretch>
            <a:fillRect/>
          </a:stretch>
        </p:blipFill>
        <p:spPr>
          <a:xfrm rot="5400000">
            <a:off x="1153382" y="2215181"/>
            <a:ext cx="3535922" cy="44710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43F0C9-A9D4-0DE4-DB4A-C772BCC78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637" y="2682763"/>
            <a:ext cx="4714563" cy="353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27990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98A72-8521-5D2C-61CF-090C82600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Втори ден, 28.07 - откриване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8B39EF-69F7-7691-6801-1EB322DCD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37" y="2057401"/>
            <a:ext cx="5741770" cy="43063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A2B511-C7FB-4C97-C2A4-508512AAA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095" y="2057401"/>
            <a:ext cx="5741771" cy="430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62475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3670C-8094-B557-C8B2-00B34B59D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AEF49-AE75-93B2-E624-7CEDDF10E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4962" y="764373"/>
            <a:ext cx="8771238" cy="1293028"/>
          </a:xfrm>
        </p:spPr>
        <p:txBody>
          <a:bodyPr/>
          <a:lstStyle/>
          <a:p>
            <a:r>
              <a:rPr lang="bg-BG" dirty="0"/>
              <a:t>Втори ден, 28.07 – </a:t>
            </a:r>
            <a:r>
              <a:rPr lang="en-US" dirty="0"/>
              <a:t>BID </a:t>
            </a:r>
            <a:r>
              <a:rPr lang="bg-BG" dirty="0"/>
              <a:t>ЗА </a:t>
            </a:r>
            <a:r>
              <a:rPr lang="en-US" dirty="0"/>
              <a:t>IOI 2029</a:t>
            </a:r>
            <a:endParaRPr lang="bg-B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B8508-7750-800F-C3E2-589724901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024125"/>
          </a:xfrm>
        </p:spPr>
        <p:txBody>
          <a:bodyPr/>
          <a:lstStyle/>
          <a:p>
            <a:r>
              <a:rPr lang="bg-BG" dirty="0"/>
              <a:t>Вечерта представихме официално предложението за домакинстване на </a:t>
            </a:r>
            <a:r>
              <a:rPr lang="en-US" dirty="0"/>
              <a:t>IOI </a:t>
            </a:r>
            <a:r>
              <a:rPr lang="bg-BG" dirty="0"/>
              <a:t>2029 във Варна.</a:t>
            </a:r>
          </a:p>
          <a:p>
            <a:r>
              <a:rPr lang="bg-BG" dirty="0"/>
              <a:t>Международният комитет остана доволен.</a:t>
            </a:r>
          </a:p>
          <a:p>
            <a:r>
              <a:rPr lang="bg-BG" dirty="0"/>
              <a:t>Повдигнаха се въпроси за това дали предвиденото място за състезатели не е леко тясно.</a:t>
            </a:r>
          </a:p>
          <a:p>
            <a:r>
              <a:rPr lang="bg-BG" dirty="0"/>
              <a:t>Тази година имаше повече кандидати за домакини, доколкото знаем поне по 2 кандидата за 2028 и 2029.</a:t>
            </a:r>
          </a:p>
        </p:txBody>
      </p:sp>
    </p:spTree>
    <p:extLst>
      <p:ext uri="{BB962C8B-B14F-4D97-AF65-F5344CB8AC3E}">
        <p14:creationId xmlns:p14="http://schemas.microsoft.com/office/powerpoint/2010/main" val="2760772356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24360-FBDD-436D-5282-48F6AA7E6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3470" y="764373"/>
            <a:ext cx="9792730" cy="1293028"/>
          </a:xfrm>
        </p:spPr>
        <p:txBody>
          <a:bodyPr/>
          <a:lstStyle/>
          <a:p>
            <a:r>
              <a:rPr lang="bg-BG" dirty="0"/>
              <a:t>ТРЕТИ ДЕН, 29.07 – РАЗХОДКА в СУКРЕ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414ABB-A73F-27B0-F66D-0E013F022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9093" y="2584108"/>
            <a:ext cx="4213654" cy="31602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A55553-07E2-BFA2-50E4-EE61DF9AB6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757" y="2054312"/>
            <a:ext cx="5626443" cy="421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14253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451</TotalTime>
  <Words>1039</Words>
  <Application>Microsoft Office PowerPoint</Application>
  <PresentationFormat>Widescreen</PresentationFormat>
  <Paragraphs>137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Century Gothic</vt:lpstr>
      <vt:lpstr>Courier New</vt:lpstr>
      <vt:lpstr>Vapor Trail</vt:lpstr>
      <vt:lpstr>IOI 2025, 27.07 – 03.08, СУКРЕ, БОЛИВИЯ</vt:lpstr>
      <vt:lpstr>аклиматизация</vt:lpstr>
      <vt:lpstr>САГАТА С КУФАРИТЕ</vt:lpstr>
      <vt:lpstr>Втори ден, 28.07 - Тренировъчно</vt:lpstr>
      <vt:lpstr>Втори ден, 28.07 - откриване</vt:lpstr>
      <vt:lpstr>Втори ден, 28.07 - откриване</vt:lpstr>
      <vt:lpstr>Втори ден, 28.07 - откриване</vt:lpstr>
      <vt:lpstr>Втори ден, 28.07 – BID ЗА IOI 2029</vt:lpstr>
      <vt:lpstr>ТРЕТИ ДЕН, 29.07 – РАЗХОДКА в СУКРЕ</vt:lpstr>
      <vt:lpstr>ТРЕТИ ДЕН, 29.07 – РАЗХОДКА в СУКРЕ</vt:lpstr>
      <vt:lpstr>ЧЕТВЪРТИ ДЕН, 30.07 – ПЪРВИ СЪСТЕЗАТЕЛЕН ДЕН</vt:lpstr>
      <vt:lpstr>ЧЕТВЪРТИ ДЕН, 30.07 – ПЪРВИ СЪСТЕЗАТЕЛЕН ДЕН</vt:lpstr>
      <vt:lpstr>ЧЕТВЪРТИ ДЕН, 30.07 – ПЪРВИ СЪСТЕЗАТЕЛЕН ДЕН</vt:lpstr>
      <vt:lpstr>ЧЕТВЪРТИ ДЕН, 30.07 – ОДОБРЕН BID зА IOI 2029</vt:lpstr>
      <vt:lpstr>ПЕТИ ДЕН, 31.07 – ЕКСКУРЗИЯ ДО ЗАМЪК</vt:lpstr>
      <vt:lpstr>ШЕСТИ ДЕН, 01.08 – ВТОРИ СЪСТЕЗАТЕЛЕН ДЕН</vt:lpstr>
      <vt:lpstr>ШЕСТИ ДЕН, 01.08 – ВТОРИ СЪСТЕЗАТЕЛЕН ДЕН</vt:lpstr>
      <vt:lpstr>ШЕСТИ ДЕН, 01.08 – ВТОРИ СЪСТЕЗАТЕЛЕН ДЕН</vt:lpstr>
      <vt:lpstr>СЕДМИ ДЕН, 02.08 - НАГРАЖДАВАНЕ</vt:lpstr>
      <vt:lpstr>СЕДМИ ДЕН, 02.08 - НАГРАЖДАВАНЕ</vt:lpstr>
      <vt:lpstr>СЕДМИ ДЕН, 02.08 - НАГРАЖДАВАНЕ</vt:lpstr>
      <vt:lpstr>ПРИБИРАНЕ</vt:lpstr>
      <vt:lpstr>Изводи след IOI</vt:lpstr>
      <vt:lpstr>Изводи след IOI</vt:lpstr>
      <vt:lpstr>Изводи след IOI</vt:lpstr>
      <vt:lpstr>IOI се завръща в българия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Iliyan Yordanov</dc:creator>
  <cp:lastModifiedBy>Iliyan Yordanov</cp:lastModifiedBy>
  <cp:revision>59</cp:revision>
  <dcterms:created xsi:type="dcterms:W3CDTF">2025-09-18T08:46:05Z</dcterms:created>
  <dcterms:modified xsi:type="dcterms:W3CDTF">2025-09-20T06:43:36Z</dcterms:modified>
</cp:coreProperties>
</file>