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2" r:id="rId3"/>
    <p:sldId id="268" r:id="rId4"/>
    <p:sldId id="269" r:id="rId5"/>
    <p:sldId id="270" r:id="rId6"/>
    <p:sldId id="271" r:id="rId7"/>
    <p:sldId id="272" r:id="rId8"/>
    <p:sldId id="275" r:id="rId9"/>
    <p:sldId id="274" r:id="rId10"/>
    <p:sldId id="278" r:id="rId11"/>
    <p:sldId id="273" r:id="rId12"/>
    <p:sldId id="279" r:id="rId13"/>
    <p:sldId id="277" r:id="rId14"/>
    <p:sldId id="280" r:id="rId15"/>
    <p:sldId id="281" r:id="rId16"/>
    <p:sldId id="257" r:id="rId17"/>
  </p:sldIdLst>
  <p:sldSz cx="9144000" cy="5143500" type="screen16x9"/>
  <p:notesSz cx="6858000" cy="9144000"/>
  <p:embeddedFontLst>
    <p:embeddedFont>
      <p:font typeface="Averia Libre" panose="020B0604020202020204" charset="0"/>
      <p:regular r:id="rId19"/>
      <p:bold r:id="rId20"/>
      <p:italic r:id="rId21"/>
      <p:boldItalic r:id="rId22"/>
    </p:embeddedFont>
    <p:embeddedFont>
      <p:font typeface="Work Sans Regular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DD6C84-8DDF-46C9-ABAC-F74212CD6197}">
  <a:tblStyle styleId="{87DD6C84-8DDF-46C9-ABAC-F74212CD6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100B87-EBC8-4998-B6D6-EB5529FC66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C8C096F9-D61B-2048-637E-60BB4566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>
            <a:extLst>
              <a:ext uri="{FF2B5EF4-FFF2-40B4-BE49-F238E27FC236}">
                <a16:creationId xmlns:a16="http://schemas.microsoft.com/office/drawing/2014/main" id="{18F58D6F-6763-D7E5-6EFA-C48F13C10C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>
            <a:extLst>
              <a:ext uri="{FF2B5EF4-FFF2-40B4-BE49-F238E27FC236}">
                <a16:creationId xmlns:a16="http://schemas.microsoft.com/office/drawing/2014/main" id="{C5156D4F-03AE-0E82-0BFB-7BF440394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41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144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17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Bid for IOI 2029</a:t>
            </a:r>
            <a:br>
              <a:rPr lang="en" dirty="0"/>
            </a:br>
            <a:r>
              <a:rPr lang="en" dirty="0"/>
              <a:t>Varna, Bulgaria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2F9C1-10C3-0810-1B49-AC1A848B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7B7B7609-7B47-6EA7-832B-2CFC303A3CF0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Event venues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B96CD407-1A5B-53EB-81F6-56BE954C7114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333622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Half-day excursion: Golden Sands Beach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Google Shape;175;p16">
            <a:extLst>
              <a:ext uri="{FF2B5EF4-FFF2-40B4-BE49-F238E27FC236}">
                <a16:creationId xmlns:a16="http://schemas.microsoft.com/office/drawing/2014/main" id="{BAE3C77D-FA77-3881-FB87-B93BA94B1EF6}"/>
              </a:ext>
            </a:extLst>
          </p:cNvPr>
          <p:cNvSpPr txBox="1">
            <a:spLocks noGrp="1"/>
          </p:cNvSpPr>
          <p:nvPr/>
        </p:nvSpPr>
        <p:spPr>
          <a:xfrm>
            <a:off x="4870582" y="1540315"/>
            <a:ext cx="333622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Full-day excursion:</a:t>
            </a:r>
            <a:br>
              <a:rPr lang="en-US" sz="2000" dirty="0"/>
            </a:br>
            <a:r>
              <a:rPr lang="en-US" sz="2000" dirty="0"/>
              <a:t>Veliko </a:t>
            </a:r>
            <a:r>
              <a:rPr lang="en-US" sz="2000" dirty="0" err="1"/>
              <a:t>Tarnovo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72BC7-2C25-35DE-2B78-38DE6D28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42" y="2417063"/>
            <a:ext cx="3516735" cy="193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9DA79-2DC7-F76C-C126-595618EC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25" y="2410964"/>
            <a:ext cx="2908099" cy="19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80BA-FF8F-DD5D-6A17-D89189B5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BFABA680-EE2A-BA40-E9B1-C144C04B38D5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Experience in organizing c</a:t>
            </a:r>
            <a:r>
              <a:rPr lang="en" sz="3000" dirty="0"/>
              <a:t>ompetitions</a:t>
            </a:r>
            <a:endParaRPr sz="3000" dirty="0"/>
          </a:p>
        </p:txBody>
      </p:sp>
      <p:sp>
        <p:nvSpPr>
          <p:cNvPr id="2" name="Google Shape;175;p16">
            <a:extLst>
              <a:ext uri="{FF2B5EF4-FFF2-40B4-BE49-F238E27FC236}">
                <a16:creationId xmlns:a16="http://schemas.microsoft.com/office/drawing/2014/main" id="{A2CECBD8-67D0-2235-24D7-247F7DE3F6C9}"/>
              </a:ext>
            </a:extLst>
          </p:cNvPr>
          <p:cNvSpPr txBox="1">
            <a:spLocks noGrp="1"/>
          </p:cNvSpPr>
          <p:nvPr/>
        </p:nvSpPr>
        <p:spPr>
          <a:xfrm>
            <a:off x="937200" y="1540314"/>
            <a:ext cx="7269600" cy="300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Bulgarian National Informatics Committee and the Committee for Extracurricular Activities in Informatics of the Union of Bulgarian Mathematicians.</a:t>
            </a:r>
          </a:p>
          <a:p>
            <a:pPr marL="76200" lvl="0" indent="0">
              <a:buNone/>
            </a:pPr>
            <a:r>
              <a:rPr lang="en-US" sz="2000" dirty="0"/>
              <a:t>Annually organizing: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National Olympiad in Informatics in 3 rounds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 national informatics competitions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national teams’ selection competitions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 preparation camps for the most notable students</a:t>
            </a:r>
          </a:p>
        </p:txBody>
      </p:sp>
    </p:spTree>
    <p:extLst>
      <p:ext uri="{BB962C8B-B14F-4D97-AF65-F5344CB8AC3E}">
        <p14:creationId xmlns:p14="http://schemas.microsoft.com/office/powerpoint/2010/main" val="415515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4FF26-9ED3-AE24-1F0F-FA2A71209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95A93ED7-DBF2-5AC8-3468-7BE32D310A19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lvl="0"/>
            <a:r>
              <a:rPr lang="en-US" sz="3000" dirty="0"/>
              <a:t>Experience in organizing competitions</a:t>
            </a:r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951DB1B6-7C3C-D3E2-36EE-0344F8FA1964}"/>
              </a:ext>
            </a:extLst>
          </p:cNvPr>
          <p:cNvSpPr txBox="1">
            <a:spLocks noGrp="1"/>
          </p:cNvSpPr>
          <p:nvPr/>
        </p:nvSpPr>
        <p:spPr>
          <a:xfrm>
            <a:off x="512142" y="1540316"/>
            <a:ext cx="8119715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Organized multiple international informatics competitions: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Balkan Olympiad in Informatics 2015 (11 countries)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European Junior Olympiad in Informatics 2017 (23 countries)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European Junior Olympiad in Informatics 2025 (24 countries)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From 2017 till 2025: International Advanced Tournament in Informatics (around 15-20 countries)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390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C32CB-45F6-D4D0-FC20-F104858D8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A9E038FD-BAA3-1CE5-1FD2-BF98A2A7C8D5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Organizing committee</a:t>
            </a:r>
            <a:endParaRPr sz="3000" dirty="0"/>
          </a:p>
        </p:txBody>
      </p:sp>
      <p:sp>
        <p:nvSpPr>
          <p:cNvPr id="2" name="Google Shape;175;p16">
            <a:extLst>
              <a:ext uri="{FF2B5EF4-FFF2-40B4-BE49-F238E27FC236}">
                <a16:creationId xmlns:a16="http://schemas.microsoft.com/office/drawing/2014/main" id="{2B7ADCF0-AAA4-135D-9D6C-6C87B89E1763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3336220" cy="7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Honorary chairman:</a:t>
            </a:r>
            <a:br>
              <a:rPr lang="en-US" sz="2000" dirty="0"/>
            </a:br>
            <a:r>
              <a:rPr lang="en-US" sz="2000" dirty="0"/>
              <a:t>Emil </a:t>
            </a:r>
            <a:r>
              <a:rPr lang="en-US" sz="2000" dirty="0" err="1"/>
              <a:t>Kelevedjiev</a:t>
            </a:r>
            <a:endParaRPr lang="en-US" sz="2000" dirty="0"/>
          </a:p>
          <a:p>
            <a:pPr marL="76200" lv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5" name="Google Shape;175;p16">
            <a:extLst>
              <a:ext uri="{FF2B5EF4-FFF2-40B4-BE49-F238E27FC236}">
                <a16:creationId xmlns:a16="http://schemas.microsoft.com/office/drawing/2014/main" id="{70085D8A-449A-FCAB-9A85-5F0AAA0985FB}"/>
              </a:ext>
            </a:extLst>
          </p:cNvPr>
          <p:cNvSpPr txBox="1">
            <a:spLocks noGrp="1"/>
          </p:cNvSpPr>
          <p:nvPr/>
        </p:nvSpPr>
        <p:spPr>
          <a:xfrm>
            <a:off x="4870582" y="1540315"/>
            <a:ext cx="3336220" cy="77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Executive director:</a:t>
            </a:r>
            <a:br>
              <a:rPr lang="en-US" sz="2000" dirty="0"/>
            </a:br>
            <a:r>
              <a:rPr lang="en-US" sz="2000" dirty="0"/>
              <a:t>Iliyan Yordanov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FCF0F-D3A0-7D4D-0D61-DCD25B49E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8" y="2317165"/>
            <a:ext cx="945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32CA3-F6F5-C2B6-0313-3BCA116B9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1" y="2317163"/>
            <a:ext cx="945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Google Shape;175;p16">
            <a:extLst>
              <a:ext uri="{FF2B5EF4-FFF2-40B4-BE49-F238E27FC236}">
                <a16:creationId xmlns:a16="http://schemas.microsoft.com/office/drawing/2014/main" id="{F721581A-6771-AE18-3799-88CE0BE71DB2}"/>
              </a:ext>
            </a:extLst>
          </p:cNvPr>
          <p:cNvSpPr txBox="1">
            <a:spLocks noGrp="1"/>
          </p:cNvSpPr>
          <p:nvPr/>
        </p:nvSpPr>
        <p:spPr>
          <a:xfrm>
            <a:off x="1882198" y="2317164"/>
            <a:ext cx="2391221" cy="125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20+ years as IOI team or deputy leader</a:t>
            </a:r>
          </a:p>
        </p:txBody>
      </p:sp>
      <p:sp>
        <p:nvSpPr>
          <p:cNvPr id="14" name="Google Shape;175;p16">
            <a:extLst>
              <a:ext uri="{FF2B5EF4-FFF2-40B4-BE49-F238E27FC236}">
                <a16:creationId xmlns:a16="http://schemas.microsoft.com/office/drawing/2014/main" id="{7EF81C82-5269-AEE3-4E09-727ED5DAC2A5}"/>
              </a:ext>
            </a:extLst>
          </p:cNvPr>
          <p:cNvSpPr txBox="1">
            <a:spLocks noGrp="1"/>
          </p:cNvSpPr>
          <p:nvPr/>
        </p:nvSpPr>
        <p:spPr>
          <a:xfrm>
            <a:off x="5815581" y="2317162"/>
            <a:ext cx="2391221" cy="125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6+ years as team or deputy leader at different OI competitions</a:t>
            </a:r>
          </a:p>
        </p:txBody>
      </p:sp>
    </p:spTree>
    <p:extLst>
      <p:ext uri="{BB962C8B-B14F-4D97-AF65-F5344CB8AC3E}">
        <p14:creationId xmlns:p14="http://schemas.microsoft.com/office/powerpoint/2010/main" val="57031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AF72-BED4-9F54-809E-9C569799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157A3DD7-45FB-C326-1D4E-62358C615F18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Organizing committee</a:t>
            </a:r>
            <a:endParaRPr sz="3000" dirty="0"/>
          </a:p>
        </p:txBody>
      </p:sp>
      <p:sp>
        <p:nvSpPr>
          <p:cNvPr id="2" name="Google Shape;175;p16">
            <a:extLst>
              <a:ext uri="{FF2B5EF4-FFF2-40B4-BE49-F238E27FC236}">
                <a16:creationId xmlns:a16="http://schemas.microsoft.com/office/drawing/2014/main" id="{87567462-0281-0BA5-8B7B-851CF428FDC8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3336220" cy="77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Scientific chairman:</a:t>
            </a:r>
            <a:br>
              <a:rPr lang="en-US" sz="2000" dirty="0"/>
            </a:br>
            <a:r>
              <a:rPr lang="en-US" sz="2000" dirty="0" err="1"/>
              <a:t>Encho</a:t>
            </a:r>
            <a:r>
              <a:rPr lang="en-US" sz="2000" dirty="0"/>
              <a:t> </a:t>
            </a:r>
            <a:r>
              <a:rPr lang="en-US" sz="2000" dirty="0" err="1"/>
              <a:t>Mishinev</a:t>
            </a:r>
            <a:endParaRPr lang="en-US" sz="2000" dirty="0"/>
          </a:p>
          <a:p>
            <a:pPr marL="76200" lv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5" name="Google Shape;175;p16">
            <a:extLst>
              <a:ext uri="{FF2B5EF4-FFF2-40B4-BE49-F238E27FC236}">
                <a16:creationId xmlns:a16="http://schemas.microsoft.com/office/drawing/2014/main" id="{4758149F-00AD-F5E6-208A-784BA952C40B}"/>
              </a:ext>
            </a:extLst>
          </p:cNvPr>
          <p:cNvSpPr txBox="1">
            <a:spLocks noGrp="1"/>
          </p:cNvSpPr>
          <p:nvPr/>
        </p:nvSpPr>
        <p:spPr>
          <a:xfrm>
            <a:off x="4870582" y="1540315"/>
            <a:ext cx="3336220" cy="77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Technical chairman:</a:t>
            </a:r>
            <a:br>
              <a:rPr lang="en-US" sz="2000" dirty="0"/>
            </a:br>
            <a:r>
              <a:rPr lang="en-US" sz="2000" dirty="0"/>
              <a:t>Petar Petrov</a:t>
            </a:r>
          </a:p>
          <a:p>
            <a:pPr marL="76200" lv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A7581-ED66-24A0-BEE0-3FEF3505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97" y="2313992"/>
            <a:ext cx="945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0DD6A-BA0D-A65F-F48D-E48C77FEB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80" y="2313992"/>
            <a:ext cx="1008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Google Shape;175;p16">
            <a:extLst>
              <a:ext uri="{FF2B5EF4-FFF2-40B4-BE49-F238E27FC236}">
                <a16:creationId xmlns:a16="http://schemas.microsoft.com/office/drawing/2014/main" id="{9780C84A-C38B-D2B0-6098-EABC337666A9}"/>
              </a:ext>
            </a:extLst>
          </p:cNvPr>
          <p:cNvSpPr txBox="1">
            <a:spLocks noGrp="1"/>
          </p:cNvSpPr>
          <p:nvPr/>
        </p:nvSpPr>
        <p:spPr>
          <a:xfrm>
            <a:off x="1882197" y="2313992"/>
            <a:ext cx="2391221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2 gold and 3 silver medals in IOI</a:t>
            </a:r>
          </a:p>
        </p:txBody>
      </p:sp>
      <p:sp>
        <p:nvSpPr>
          <p:cNvPr id="10" name="Google Shape;175;p16">
            <a:extLst>
              <a:ext uri="{FF2B5EF4-FFF2-40B4-BE49-F238E27FC236}">
                <a16:creationId xmlns:a16="http://schemas.microsoft.com/office/drawing/2014/main" id="{14DD1088-8684-351A-8BC7-9AA4534EA2E9}"/>
              </a:ext>
            </a:extLst>
          </p:cNvPr>
          <p:cNvSpPr txBox="1">
            <a:spLocks noGrp="1"/>
          </p:cNvSpPr>
          <p:nvPr/>
        </p:nvSpPr>
        <p:spPr>
          <a:xfrm>
            <a:off x="5878580" y="2313992"/>
            <a:ext cx="2391221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creator and lead developer of the Bulgarian grading system</a:t>
            </a:r>
          </a:p>
        </p:txBody>
      </p:sp>
    </p:spTree>
    <p:extLst>
      <p:ext uri="{BB962C8B-B14F-4D97-AF65-F5344CB8AC3E}">
        <p14:creationId xmlns:p14="http://schemas.microsoft.com/office/powerpoint/2010/main" val="107632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7F618-6A71-75D6-2C31-7E40C756C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ABFE8210-74B8-E442-C33A-D102E4811AC3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Support and partners</a:t>
            </a:r>
            <a:endParaRPr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69F07-23F8-7DAE-6A6E-61D4B1C9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59" y="1858542"/>
            <a:ext cx="1568527" cy="161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7E517-F9D2-4CA8-2289-EEAA8CC43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48" y="1858542"/>
            <a:ext cx="3257623" cy="1554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EF991-AF19-9E45-FACE-53B7E6E39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02" y="1858542"/>
            <a:ext cx="2182128" cy="1971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79E0E0-5955-DF8B-7ABE-900CDCB38763}"/>
              </a:ext>
            </a:extLst>
          </p:cNvPr>
          <p:cNvSpPr txBox="1"/>
          <p:nvPr/>
        </p:nvSpPr>
        <p:spPr>
          <a:xfrm>
            <a:off x="2198712" y="3522296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ork Sans Regular" panose="020B0604020202020204" charset="0"/>
              </a:rPr>
              <a:t>Union of Bulgarian Mathematicians</a:t>
            </a:r>
            <a:endParaRPr lang="bg-B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79721-7822-40D7-96C9-380065664CD6}"/>
              </a:ext>
            </a:extLst>
          </p:cNvPr>
          <p:cNvSpPr txBox="1"/>
          <p:nvPr/>
        </p:nvSpPr>
        <p:spPr>
          <a:xfrm>
            <a:off x="5456334" y="3522296"/>
            <a:ext cx="359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ork Sans Regular" panose="020B0604020202020204" charset="0"/>
              </a:rPr>
              <a:t>Association of Olympic Science Teams</a:t>
            </a:r>
          </a:p>
        </p:txBody>
      </p:sp>
    </p:spTree>
    <p:extLst>
      <p:ext uri="{BB962C8B-B14F-4D97-AF65-F5344CB8AC3E}">
        <p14:creationId xmlns:p14="http://schemas.microsoft.com/office/powerpoint/2010/main" val="35951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6">
            <a:extLst>
              <a:ext uri="{FF2B5EF4-FFF2-40B4-BE49-F238E27FC236}">
                <a16:creationId xmlns:a16="http://schemas.microsoft.com/office/drawing/2014/main" id="{7153F197-1014-BC59-9B30-678DDF400F74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Summary</a:t>
            </a:r>
            <a:endParaRPr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8B0A27-F052-F5FE-4941-75704604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200" y="1466928"/>
            <a:ext cx="7379486" cy="2209644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Beautiful tourist and university location with easy access</a:t>
            </a:r>
          </a:p>
          <a:p>
            <a:pPr marL="101600" indent="0">
              <a:buNone/>
            </a:pPr>
            <a:r>
              <a:rPr lang="en-US" dirty="0"/>
              <a:t>Extensive experience organizing informatics competitions of different levels</a:t>
            </a:r>
          </a:p>
          <a:p>
            <a:pPr marL="101600" indent="0">
              <a:buNone/>
            </a:pPr>
            <a:r>
              <a:rPr lang="en-US" dirty="0"/>
              <a:t>Organizing committee combining people with great experience with youth enthusiastic former competitors</a:t>
            </a:r>
          </a:p>
          <a:p>
            <a:pPr marL="101600" indent="0">
              <a:buNone/>
            </a:pPr>
            <a:r>
              <a:rPr lang="en-US" dirty="0"/>
              <a:t>Solid support and partners (including financially)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B360A2DF-88C8-CF78-33B5-87F30710E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>
            <a:extLst>
              <a:ext uri="{FF2B5EF4-FFF2-40B4-BE49-F238E27FC236}">
                <a16:creationId xmlns:a16="http://schemas.microsoft.com/office/drawing/2014/main" id="{70214D91-933F-AB3B-25C1-662D3BF72F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Commemorating:</a:t>
            </a:r>
            <a:br>
              <a:rPr lang="en-US" sz="4000" dirty="0"/>
            </a:br>
            <a:r>
              <a:rPr lang="en-US" sz="4000" dirty="0"/>
              <a:t>the 40</a:t>
            </a:r>
            <a:r>
              <a:rPr lang="en-US" sz="4000" baseline="30000" dirty="0"/>
              <a:t>th</a:t>
            </a:r>
            <a:r>
              <a:rPr lang="en-US" sz="4000" dirty="0"/>
              <a:t> anniversary of the 1</a:t>
            </a:r>
            <a:r>
              <a:rPr lang="en-US" sz="4000" baseline="30000" dirty="0"/>
              <a:t>st</a:t>
            </a:r>
            <a:r>
              <a:rPr lang="en-US" sz="4000" dirty="0"/>
              <a:t> IOI 1989 in B</a:t>
            </a:r>
            <a:r>
              <a:rPr lang="en" sz="4000" dirty="0"/>
              <a:t>ulgaria</a:t>
            </a:r>
            <a:br>
              <a:rPr lang="en" sz="4000" dirty="0"/>
            </a:br>
            <a:r>
              <a:rPr lang="en" sz="4000" dirty="0"/>
              <a:t>the 20</a:t>
            </a:r>
            <a:r>
              <a:rPr lang="en" sz="4000" baseline="30000" dirty="0"/>
              <a:t>th</a:t>
            </a:r>
            <a:r>
              <a:rPr lang="en" sz="4000" dirty="0"/>
              <a:t> anniversary of the 21</a:t>
            </a:r>
            <a:r>
              <a:rPr lang="en" sz="4000" baseline="30000" dirty="0"/>
              <a:t>st</a:t>
            </a:r>
            <a:r>
              <a:rPr lang="en" sz="4000" dirty="0"/>
              <a:t> IOI 2009 in Bulgaria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0882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;p16">
            <a:extLst>
              <a:ext uri="{FF2B5EF4-FFF2-40B4-BE49-F238E27FC236}">
                <a16:creationId xmlns:a16="http://schemas.microsoft.com/office/drawing/2014/main" id="{EFFB4768-968D-AE8E-9E6E-CA8D2D93EFD9}"/>
              </a:ext>
            </a:extLst>
          </p:cNvPr>
          <p:cNvSpPr txBox="1">
            <a:spLocks noGrp="1"/>
          </p:cNvSpPr>
          <p:nvPr/>
        </p:nvSpPr>
        <p:spPr>
          <a:xfrm>
            <a:off x="937200" y="789485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Location</a:t>
            </a:r>
            <a:endParaRPr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9D173-72E2-7251-95AB-52A85E587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14" y="1790259"/>
            <a:ext cx="3755135" cy="2504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2012B-0053-92E9-80EC-B1D02876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1" y="1790259"/>
            <a:ext cx="3755136" cy="2502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798B75F2-FB0D-FACD-24D0-14ED48B040C1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Location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BA01769F-0176-5727-3C71-ED038D18CFD7}"/>
              </a:ext>
            </a:extLst>
          </p:cNvPr>
          <p:cNvSpPr txBox="1">
            <a:spLocks noGrp="1"/>
          </p:cNvSpPr>
          <p:nvPr/>
        </p:nvSpPr>
        <p:spPr>
          <a:xfrm>
            <a:off x="937200" y="1540314"/>
            <a:ext cx="4161879" cy="297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Bulgaria is part of the European Union and considered one of the safest countries in Europe.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Varna is the third largest city in Bulgaria with population of around </a:t>
            </a:r>
            <a:r>
              <a:rPr lang="bg-BG" sz="2000" dirty="0"/>
              <a:t>300 000 </a:t>
            </a:r>
            <a:r>
              <a:rPr lang="en-US" sz="2000" dirty="0"/>
              <a:t>people.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Popular tourist destination. Over 300 hotels in town and nearby resorts.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B887A-95F8-3FE1-D2CB-0C8285A8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79" y="1540314"/>
            <a:ext cx="3530709" cy="19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F379D-35C2-E785-BBBB-3745CE3A2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DCEA9FB7-BA51-CA8A-E786-BB4D2F519898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Location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FE085D14-E41C-28FB-91FB-A77C4B2F4EA9}"/>
              </a:ext>
            </a:extLst>
          </p:cNvPr>
          <p:cNvSpPr txBox="1">
            <a:spLocks noGrp="1"/>
          </p:cNvSpPr>
          <p:nvPr/>
        </p:nvSpPr>
        <p:spPr>
          <a:xfrm>
            <a:off x="937200" y="1540314"/>
            <a:ext cx="7269600" cy="119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Varna is also university city.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The climate in Varna is humid subtropical.</a:t>
            </a:r>
          </a:p>
          <a:p>
            <a:pPr marL="76200" indent="0">
              <a:buNone/>
            </a:pPr>
            <a:r>
              <a:rPr lang="en-US" sz="2000" dirty="0"/>
              <a:t>Possible period: 24</a:t>
            </a:r>
            <a:r>
              <a:rPr lang="en-US" sz="2000" baseline="30000" dirty="0"/>
              <a:t>th</a:t>
            </a:r>
            <a:r>
              <a:rPr lang="en-US" sz="2000" dirty="0"/>
              <a:t> – 31</a:t>
            </a:r>
            <a:r>
              <a:rPr lang="en-US" sz="2000" baseline="30000" dirty="0"/>
              <a:t>st</a:t>
            </a:r>
            <a:r>
              <a:rPr lang="en-US" sz="2000" dirty="0"/>
              <a:t> August (17 – 28 °C)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598E0-0BFD-72D4-493F-78B1D492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92"/>
          <a:stretch>
            <a:fillRect/>
          </a:stretch>
        </p:blipFill>
        <p:spPr>
          <a:xfrm>
            <a:off x="2831452" y="2736980"/>
            <a:ext cx="3481096" cy="20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CAA69-2AEE-5EF2-3044-97C522CD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41C83C72-55A8-7D98-B3CF-7A681BB55D0B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Location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0013C45A-D561-D649-65FD-BEDF5579D0EA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3951449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Varna has an international airport with flights to more than 60 cities in 25 countries.</a:t>
            </a:r>
          </a:p>
          <a:p>
            <a:pPr marL="76200" lvl="0" indent="0">
              <a:buNone/>
            </a:pPr>
            <a:r>
              <a:rPr lang="en-US" sz="2000" dirty="0"/>
              <a:t>Possible transportation from Bucharest International Airport (Romania).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9A7F2-1BF4-4D41-A5CB-C40EB123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12" r="10033"/>
          <a:stretch>
            <a:fillRect/>
          </a:stretch>
        </p:blipFill>
        <p:spPr>
          <a:xfrm>
            <a:off x="4888649" y="1540315"/>
            <a:ext cx="3318151" cy="32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70A7C-AD7A-F23A-C91D-4796601F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2B4E8EB4-6905-578C-883C-B390F006A3FE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Event venues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97C1E84B-E213-1381-9D99-B42E4583E773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Contest hall: Volleyball arena at the Palace of Culture and Sports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E2728-966B-C82B-68A3-A3F15A60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9" y="2353101"/>
            <a:ext cx="4203254" cy="236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D7E60-741E-3DBD-A43B-F0AA5A3B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54" y="2077616"/>
            <a:ext cx="3520587" cy="26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1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C92E-6E61-21BA-1A48-5C4C07C09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33CF29AB-B359-A2B5-2504-A50C1817FAC9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Event venues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B4D7639D-5ED0-69E2-D2F0-EC2B6CF6A8AD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4959747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Contestants' hotel: Cherno More Hotel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located near the perfect center of Varna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near the Sea garden and the beach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20-minute walk to contest venue (also multiple public buses between the 2 locations)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D141F-0D09-4AA7-BC7A-78DEF5D1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56" r="27481"/>
          <a:stretch>
            <a:fillRect/>
          </a:stretch>
        </p:blipFill>
        <p:spPr>
          <a:xfrm>
            <a:off x="5896947" y="1534095"/>
            <a:ext cx="2982484" cy="28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5F2EC-C5D8-8072-A76B-231AEB28B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16">
            <a:extLst>
              <a:ext uri="{FF2B5EF4-FFF2-40B4-BE49-F238E27FC236}">
                <a16:creationId xmlns:a16="http://schemas.microsoft.com/office/drawing/2014/main" id="{375E7262-EA7F-101D-2C67-30AE7623046F}"/>
              </a:ext>
            </a:extLst>
          </p:cNvPr>
          <p:cNvSpPr txBox="1">
            <a:spLocks noGrp="1"/>
          </p:cNvSpPr>
          <p:nvPr/>
        </p:nvSpPr>
        <p:spPr>
          <a:xfrm>
            <a:off x="937200" y="789484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Event venues</a:t>
            </a:r>
            <a:endParaRPr sz="3000" dirty="0"/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CAE6F954-8BE6-0AA4-8266-CE1C752715D5}"/>
              </a:ext>
            </a:extLst>
          </p:cNvPr>
          <p:cNvSpPr txBox="1">
            <a:spLocks noGrp="1"/>
          </p:cNvSpPr>
          <p:nvPr/>
        </p:nvSpPr>
        <p:spPr>
          <a:xfrm>
            <a:off x="937200" y="1540315"/>
            <a:ext cx="333622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Opening ceremony:</a:t>
            </a:r>
            <a:br>
              <a:rPr lang="en-US" sz="2000" dirty="0"/>
            </a:br>
            <a:r>
              <a:rPr lang="en-US" sz="2000" dirty="0"/>
              <a:t>Summer theater in Varna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Google Shape;175;p16">
            <a:extLst>
              <a:ext uri="{FF2B5EF4-FFF2-40B4-BE49-F238E27FC236}">
                <a16:creationId xmlns:a16="http://schemas.microsoft.com/office/drawing/2014/main" id="{A9174C56-88CE-0F36-A39C-480D4A59B698}"/>
              </a:ext>
            </a:extLst>
          </p:cNvPr>
          <p:cNvSpPr txBox="1">
            <a:spLocks noGrp="1"/>
          </p:cNvSpPr>
          <p:nvPr/>
        </p:nvSpPr>
        <p:spPr>
          <a:xfrm>
            <a:off x="4870582" y="1540315"/>
            <a:ext cx="333622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76200" lvl="0" indent="0">
              <a:buNone/>
            </a:pPr>
            <a:r>
              <a:rPr lang="en-US" sz="2000" dirty="0"/>
              <a:t>Closing ceremony:</a:t>
            </a:r>
            <a:br>
              <a:rPr lang="en-US" sz="2000" dirty="0"/>
            </a:br>
            <a:r>
              <a:rPr lang="en-US" sz="2000" dirty="0"/>
              <a:t>Sea station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8802-A282-6F77-7473-F3DB660B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18" y="2407298"/>
            <a:ext cx="3649584" cy="2165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93A7E-1242-7D20-F5FF-EBB24025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900" y="2407298"/>
            <a:ext cx="3266571" cy="21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56519"/>
      </p:ext>
    </p:extLst>
  </p:cSld>
  <p:clrMapOvr>
    <a:masterClrMapping/>
  </p:clrMapOvr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442</Words>
  <Application>Microsoft Office PowerPoint</Application>
  <PresentationFormat>On-screen Show (16:9)</PresentationFormat>
  <Paragraphs>60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Averia Libre</vt:lpstr>
      <vt:lpstr>Work Sans Regular</vt:lpstr>
      <vt:lpstr>Calibri</vt:lpstr>
      <vt:lpstr>Arial</vt:lpstr>
      <vt:lpstr>Thaisa template</vt:lpstr>
      <vt:lpstr>Bid for IOI 2029 Varna, Bulgaria</vt:lpstr>
      <vt:lpstr>Commemorating: the 40th anniversary of the 1st IOI 1989 in Bulgaria the 20th anniversary of the 21st IOI 2009 in Bulgaria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Iliyan Yordanov</cp:lastModifiedBy>
  <cp:revision>20</cp:revision>
  <dcterms:modified xsi:type="dcterms:W3CDTF">2025-09-18T10:09:39Z</dcterms:modified>
</cp:coreProperties>
</file>