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3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E82F-86BB-43DC-B14C-D246CA80B9E2}" type="datetimeFigureOut">
              <a:rPr lang="bg-BG" smtClean="0"/>
              <a:t>20.9.2025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7419A266-6D85-4CD7-A258-44995B2CDE22}" type="slidenum">
              <a:rPr lang="bg-BG" smtClean="0"/>
              <a:t>‹#›</a:t>
            </a:fld>
            <a:endParaRPr lang="bg-BG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491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E82F-86BB-43DC-B14C-D246CA80B9E2}" type="datetimeFigureOut">
              <a:rPr lang="bg-BG" smtClean="0"/>
              <a:t>20.9.2025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9A266-6D85-4CD7-A258-44995B2CDE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99214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E82F-86BB-43DC-B14C-D246CA80B9E2}" type="datetimeFigureOut">
              <a:rPr lang="bg-BG" smtClean="0"/>
              <a:t>20.9.2025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9A266-6D85-4CD7-A258-44995B2CDE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42167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E82F-86BB-43DC-B14C-D246CA80B9E2}" type="datetimeFigureOut">
              <a:rPr lang="bg-BG" smtClean="0"/>
              <a:t>20.9.2025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9A266-6D85-4CD7-A258-44995B2CDE22}" type="slidenum">
              <a:rPr lang="bg-BG" smtClean="0"/>
              <a:t>‹#›</a:t>
            </a:fld>
            <a:endParaRPr lang="bg-BG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1276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E82F-86BB-43DC-B14C-D246CA80B9E2}" type="datetimeFigureOut">
              <a:rPr lang="bg-BG" smtClean="0"/>
              <a:t>20.9.2025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9A266-6D85-4CD7-A258-44995B2CDE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45758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E82F-86BB-43DC-B14C-D246CA80B9E2}" type="datetimeFigureOut">
              <a:rPr lang="bg-BG" smtClean="0"/>
              <a:t>20.9.2025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9A266-6D85-4CD7-A258-44995B2CDE22}" type="slidenum">
              <a:rPr lang="bg-BG" smtClean="0"/>
              <a:t>‹#›</a:t>
            </a:fld>
            <a:endParaRPr lang="bg-BG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4414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E82F-86BB-43DC-B14C-D246CA80B9E2}" type="datetimeFigureOut">
              <a:rPr lang="bg-BG" smtClean="0"/>
              <a:t>20.9.2025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9A266-6D85-4CD7-A258-44995B2CDE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33076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E82F-86BB-43DC-B14C-D246CA80B9E2}" type="datetimeFigureOut">
              <a:rPr lang="bg-BG" smtClean="0"/>
              <a:t>20.9.2025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9A266-6D85-4CD7-A258-44995B2CDE22}" type="slidenum">
              <a:rPr lang="bg-BG" smtClean="0"/>
              <a:t>‹#›</a:t>
            </a:fld>
            <a:endParaRPr lang="bg-BG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971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E82F-86BB-43DC-B14C-D246CA80B9E2}" type="datetimeFigureOut">
              <a:rPr lang="bg-BG" smtClean="0"/>
              <a:t>20.9.2025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9A266-6D85-4CD7-A258-44995B2CDE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61564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E82F-86BB-43DC-B14C-D246CA80B9E2}" type="datetimeFigureOut">
              <a:rPr lang="bg-BG" smtClean="0"/>
              <a:t>20.9.2025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9A266-6D85-4CD7-A258-44995B2CDE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9697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E82F-86BB-43DC-B14C-D246CA80B9E2}" type="datetimeFigureOut">
              <a:rPr lang="bg-BG" smtClean="0"/>
              <a:t>20.9.2025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9A266-6D85-4CD7-A258-44995B2CDE2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38486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617CE82F-86BB-43DC-B14C-D246CA80B9E2}" type="datetimeFigureOut">
              <a:rPr lang="bg-BG" smtClean="0"/>
              <a:t>20.9.2025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9A266-6D85-4CD7-A258-44995B2CDE22}" type="slidenum">
              <a:rPr lang="bg-BG" smtClean="0"/>
              <a:t>‹#›</a:t>
            </a:fld>
            <a:endParaRPr lang="bg-BG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147456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ejoi.eu/Countries?sortBy=Medal&amp;sortDir=DESC" TargetMode="External"/><Relationship Id="rId2" Type="http://schemas.openxmlformats.org/officeDocument/2006/relationships/hyperlink" Target="https://stats.ioinformatics.org/countries/?sort=medals_desc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tats.egoi.org/countries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AE841-396F-22C9-6AA1-29586FB6D6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2324" y="3428998"/>
            <a:ext cx="6317550" cy="2268559"/>
          </a:xfrm>
        </p:spPr>
        <p:txBody>
          <a:bodyPr>
            <a:normAutofit fontScale="90000"/>
          </a:bodyPr>
          <a:lstStyle/>
          <a:p>
            <a:r>
              <a:rPr lang="bg-BG" dirty="0"/>
              <a:t>БЪЛГАРСКИТЕ УСПЕХИ ПО ИНФОРМАТИКА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4A3568-FA54-931E-8829-4DFCD6C0C2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2008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DE974-C3F0-A181-E6CD-88CDBAA70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УСПЕХИТЕ ПРЕЗ ПОСЛЕДНАТА ГОДИНА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9DBC1-90AB-2474-6AC8-DAC69B8A3A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1-во място</a:t>
            </a:r>
            <a:r>
              <a:rPr lang="en-US" dirty="0"/>
              <a:t> (</a:t>
            </a:r>
            <a:r>
              <a:rPr lang="bg-BG" dirty="0"/>
              <a:t>златни медали</a:t>
            </a:r>
            <a:r>
              <a:rPr lang="en-US" dirty="0"/>
              <a:t>)</a:t>
            </a:r>
            <a:r>
              <a:rPr lang="bg-BG" dirty="0"/>
              <a:t> и 3-то място (сребърни медали) за двата национални отбора в </a:t>
            </a:r>
            <a:r>
              <a:rPr lang="en-US" dirty="0"/>
              <a:t>8</a:t>
            </a:r>
            <a:r>
              <a:rPr lang="bg-BG" dirty="0"/>
              <a:t>-мата Международна отборна олимпиада по информатика </a:t>
            </a:r>
            <a:r>
              <a:rPr lang="en-US" dirty="0"/>
              <a:t>(IIOT) 2025</a:t>
            </a:r>
          </a:p>
          <a:p>
            <a:r>
              <a:rPr lang="bg-BG" dirty="0"/>
              <a:t>2</a:t>
            </a:r>
            <a:r>
              <a:rPr lang="en-US" dirty="0"/>
              <a:t> </a:t>
            </a:r>
            <a:r>
              <a:rPr lang="bg-BG" dirty="0"/>
              <a:t>сребърни и 3 бронзови медали на Европейската олимпиада по информатика </a:t>
            </a:r>
            <a:r>
              <a:rPr lang="en-US" dirty="0"/>
              <a:t>(EJOI) 202</a:t>
            </a:r>
            <a:r>
              <a:rPr lang="bg-BG" dirty="0"/>
              <a:t>5</a:t>
            </a:r>
            <a:endParaRPr lang="en-US" dirty="0"/>
          </a:p>
          <a:p>
            <a:pPr lvl="1"/>
            <a:r>
              <a:rPr lang="bg-BG" dirty="0"/>
              <a:t>5-то</a:t>
            </a:r>
            <a:r>
              <a:rPr lang="en-US" dirty="0"/>
              <a:t> </a:t>
            </a:r>
            <a:r>
              <a:rPr lang="bg-BG" dirty="0"/>
              <a:t>отборно място по медали на първия отбор (от 23</a:t>
            </a:r>
            <a:r>
              <a:rPr lang="en-US" dirty="0"/>
              <a:t> </a:t>
            </a:r>
            <a:r>
              <a:rPr lang="bg-BG" dirty="0"/>
              <a:t>официални страни)</a:t>
            </a:r>
          </a:p>
          <a:p>
            <a:pPr lvl="1"/>
            <a:r>
              <a:rPr lang="en-US" dirty="0"/>
              <a:t>5</a:t>
            </a:r>
            <a:r>
              <a:rPr lang="bg-BG" dirty="0"/>
              <a:t>-то</a:t>
            </a:r>
            <a:r>
              <a:rPr lang="en-US" dirty="0"/>
              <a:t> </a:t>
            </a:r>
            <a:r>
              <a:rPr lang="bg-BG" dirty="0"/>
              <a:t>отборно място по среден брой точки</a:t>
            </a:r>
          </a:p>
        </p:txBody>
      </p:sp>
    </p:spTree>
    <p:extLst>
      <p:ext uri="{BB962C8B-B14F-4D97-AF65-F5344CB8AC3E}">
        <p14:creationId xmlns:p14="http://schemas.microsoft.com/office/powerpoint/2010/main" val="2282438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201D56-FE11-C924-FB64-012B33F71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УСПЕХИТЕ ПРЕЗ ПОСЛЕДНАТА ГОДИНА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A419F-E045-B111-3F4C-75E79DAA48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1 златен медал (8-мо място от официалните участници), 1 сребърен медал, 1 бронзов медал и 1 почетна грамота на Европейската олимпиада по информатика за момичета </a:t>
            </a:r>
            <a:r>
              <a:rPr lang="en-US" dirty="0"/>
              <a:t>(EGOI) 202</a:t>
            </a:r>
            <a:r>
              <a:rPr lang="bg-BG" dirty="0"/>
              <a:t>5</a:t>
            </a:r>
            <a:endParaRPr lang="en-US" dirty="0"/>
          </a:p>
          <a:p>
            <a:pPr lvl="1"/>
            <a:r>
              <a:rPr lang="bg-BG" dirty="0"/>
              <a:t>4</a:t>
            </a:r>
            <a:r>
              <a:rPr lang="en-US" dirty="0"/>
              <a:t>-</a:t>
            </a:r>
            <a:r>
              <a:rPr lang="bg-BG" dirty="0"/>
              <a:t>то отборно място по медали</a:t>
            </a:r>
            <a:r>
              <a:rPr lang="en-US" dirty="0"/>
              <a:t> </a:t>
            </a:r>
            <a:r>
              <a:rPr lang="bg-BG" dirty="0"/>
              <a:t>и почетни грамоти (от 38 официални страни)</a:t>
            </a:r>
            <a:endParaRPr lang="en-US" dirty="0"/>
          </a:p>
          <a:p>
            <a:pPr lvl="1"/>
            <a:r>
              <a:rPr lang="en-US" dirty="0"/>
              <a:t>4-</a:t>
            </a:r>
            <a:r>
              <a:rPr lang="bg-BG" dirty="0"/>
              <a:t>то отборно място по среден брой точки</a:t>
            </a:r>
          </a:p>
        </p:txBody>
      </p:sp>
    </p:spTree>
    <p:extLst>
      <p:ext uri="{BB962C8B-B14F-4D97-AF65-F5344CB8AC3E}">
        <p14:creationId xmlns:p14="http://schemas.microsoft.com/office/powerpoint/2010/main" val="2722448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44C3B-30F6-3EA4-A5E3-6FF672B13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УСПЕХИТЕ ПРЕЗ ПОСЛЕДНАТА ГОДИНА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98604-91BD-685E-59D0-B10FCA4F7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3 златни медала (</a:t>
            </a:r>
            <a:r>
              <a:rPr lang="en-US" dirty="0"/>
              <a:t>4</a:t>
            </a:r>
            <a:r>
              <a:rPr lang="bg-BG" dirty="0"/>
              <a:t>, </a:t>
            </a:r>
            <a:r>
              <a:rPr lang="en-US" dirty="0"/>
              <a:t>5</a:t>
            </a:r>
            <a:r>
              <a:rPr lang="bg-BG" dirty="0"/>
              <a:t> и </a:t>
            </a:r>
            <a:r>
              <a:rPr lang="en-US" dirty="0"/>
              <a:t>6</a:t>
            </a:r>
            <a:r>
              <a:rPr lang="bg-BG" dirty="0"/>
              <a:t>-то място) и 1 бронзов медал на Централноевропейската олимпиада по информатика </a:t>
            </a:r>
            <a:r>
              <a:rPr lang="en-US" dirty="0"/>
              <a:t>(CEOI) 2025</a:t>
            </a:r>
          </a:p>
          <a:p>
            <a:pPr lvl="1"/>
            <a:r>
              <a:rPr lang="bg-BG" dirty="0"/>
              <a:t>убедително 1</a:t>
            </a:r>
            <a:r>
              <a:rPr lang="en-US" dirty="0"/>
              <a:t>-</a:t>
            </a:r>
            <a:r>
              <a:rPr lang="bg-BG" dirty="0"/>
              <a:t>во отборно място</a:t>
            </a:r>
          </a:p>
        </p:txBody>
      </p:sp>
    </p:spTree>
    <p:extLst>
      <p:ext uri="{BB962C8B-B14F-4D97-AF65-F5344CB8AC3E}">
        <p14:creationId xmlns:p14="http://schemas.microsoft.com/office/powerpoint/2010/main" val="34913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44C3B-30F6-3EA4-A5E3-6FF672B13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9" y="808056"/>
            <a:ext cx="8171521" cy="1077229"/>
          </a:xfrm>
        </p:spPr>
        <p:txBody>
          <a:bodyPr>
            <a:normAutofit/>
          </a:bodyPr>
          <a:lstStyle/>
          <a:p>
            <a:r>
              <a:rPr lang="bg-BG" dirty="0"/>
              <a:t>НАЙ-ДОБРОТО НАШО ПРЕДСТАВЯНЕ НА МЕЖДУНАРОДНАТА ОЛИМПИАДА!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98604-91BD-685E-59D0-B10FCA4F7F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2</a:t>
            </a:r>
            <a:r>
              <a:rPr lang="en-US" dirty="0"/>
              <a:t> </a:t>
            </a:r>
            <a:r>
              <a:rPr lang="bg-BG" dirty="0"/>
              <a:t>златни медала и 2 сребърни медала на Международната олимпиада по информатика </a:t>
            </a:r>
            <a:r>
              <a:rPr lang="en-US" dirty="0"/>
              <a:t>(IOI) 202</a:t>
            </a:r>
            <a:r>
              <a:rPr lang="bg-BG" dirty="0"/>
              <a:t>5</a:t>
            </a:r>
            <a:endParaRPr lang="en-US" dirty="0"/>
          </a:p>
          <a:p>
            <a:pPr lvl="1"/>
            <a:r>
              <a:rPr lang="bg-BG" dirty="0"/>
              <a:t>4</a:t>
            </a:r>
            <a:r>
              <a:rPr lang="en-US" dirty="0"/>
              <a:t>-</a:t>
            </a:r>
            <a:r>
              <a:rPr lang="bg-BG" dirty="0"/>
              <a:t>то отборно място по медали (от </a:t>
            </a:r>
            <a:r>
              <a:rPr lang="en-US" dirty="0"/>
              <a:t>86 </a:t>
            </a:r>
            <a:r>
              <a:rPr lang="bg-BG" dirty="0"/>
              <a:t>официални страни)</a:t>
            </a:r>
          </a:p>
          <a:p>
            <a:pPr lvl="1"/>
            <a:r>
              <a:rPr lang="bg-BG" dirty="0"/>
              <a:t>5-то отборно място по среден брой точки</a:t>
            </a:r>
          </a:p>
        </p:txBody>
      </p:sp>
    </p:spTree>
    <p:extLst>
      <p:ext uri="{BB962C8B-B14F-4D97-AF65-F5344CB8AC3E}">
        <p14:creationId xmlns:p14="http://schemas.microsoft.com/office/powerpoint/2010/main" val="2878525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E1072-2096-E056-3DBF-CA3B1282A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СУМАРНИ УСПЕХИ ПРЕЗ ПОСЛЕДНАТА ГОДИНА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22B75-BB0C-5FB9-B611-4677C41CF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6 златни медала</a:t>
            </a:r>
          </a:p>
          <a:p>
            <a:r>
              <a:rPr lang="bg-BG" dirty="0"/>
              <a:t>5 сребърни медала</a:t>
            </a:r>
          </a:p>
          <a:p>
            <a:r>
              <a:rPr lang="bg-BG" dirty="0"/>
              <a:t>5 бронзови медала</a:t>
            </a:r>
          </a:p>
          <a:p>
            <a:r>
              <a:rPr lang="bg-BG" dirty="0"/>
              <a:t>1 почетна грамота</a:t>
            </a:r>
          </a:p>
        </p:txBody>
      </p:sp>
    </p:spTree>
    <p:extLst>
      <p:ext uri="{BB962C8B-B14F-4D97-AF65-F5344CB8AC3E}">
        <p14:creationId xmlns:p14="http://schemas.microsoft.com/office/powerpoint/2010/main" val="1928982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431D7A-6412-F35B-2601-DF7FF04B6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УСПЕХИТЕ В КЛАСАЦИИТЕ ЗА ВСИЧКИ ВРЕМЕНА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A0A78-8CB6-7855-E5DC-B0AC09210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2052115"/>
            <a:ext cx="7796540" cy="409331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IOI – </a:t>
            </a:r>
            <a:r>
              <a:rPr lang="bg-BG" dirty="0">
                <a:hlinkClick r:id="rId2"/>
              </a:rPr>
              <a:t>линк към статистика</a:t>
            </a:r>
            <a:endParaRPr lang="en-US" dirty="0"/>
          </a:p>
          <a:p>
            <a:pPr lvl="1"/>
            <a:r>
              <a:rPr lang="en-US" dirty="0"/>
              <a:t>9-</a:t>
            </a:r>
            <a:r>
              <a:rPr lang="bg-BG" dirty="0"/>
              <a:t>то място по медали</a:t>
            </a:r>
          </a:p>
          <a:p>
            <a:pPr lvl="1"/>
            <a:r>
              <a:rPr lang="en-US" dirty="0"/>
              <a:t>4</a:t>
            </a:r>
            <a:r>
              <a:rPr lang="bg-BG" dirty="0"/>
              <a:t> място по общ брой медали</a:t>
            </a:r>
          </a:p>
          <a:p>
            <a:r>
              <a:rPr lang="en-US" dirty="0"/>
              <a:t>EJOI</a:t>
            </a:r>
            <a:r>
              <a:rPr lang="bg-BG" dirty="0"/>
              <a:t> – </a:t>
            </a:r>
            <a:r>
              <a:rPr lang="bg-BG" dirty="0">
                <a:hlinkClick r:id="rId3"/>
              </a:rPr>
              <a:t>линк към статистика</a:t>
            </a:r>
            <a:endParaRPr lang="en-US" dirty="0"/>
          </a:p>
          <a:p>
            <a:pPr lvl="1"/>
            <a:r>
              <a:rPr lang="en-US" dirty="0"/>
              <a:t>5-</a:t>
            </a:r>
            <a:r>
              <a:rPr lang="bg-BG" dirty="0"/>
              <a:t>то място по медали</a:t>
            </a:r>
          </a:p>
          <a:p>
            <a:pPr lvl="1"/>
            <a:r>
              <a:rPr lang="bg-BG" dirty="0"/>
              <a:t>1-во място по общ брой медали</a:t>
            </a:r>
          </a:p>
          <a:p>
            <a:r>
              <a:rPr lang="en-US" dirty="0"/>
              <a:t>EGOI – </a:t>
            </a:r>
            <a:r>
              <a:rPr lang="bg-BG" dirty="0">
                <a:hlinkClick r:id="rId4"/>
              </a:rPr>
              <a:t>линк към статистика</a:t>
            </a:r>
            <a:endParaRPr lang="en-US" dirty="0"/>
          </a:p>
          <a:p>
            <a:pPr lvl="1"/>
            <a:r>
              <a:rPr lang="en-US" dirty="0"/>
              <a:t>7-</a:t>
            </a:r>
            <a:r>
              <a:rPr lang="bg-BG" dirty="0" err="1"/>
              <a:t>мо</a:t>
            </a:r>
            <a:r>
              <a:rPr lang="bg-BG" dirty="0"/>
              <a:t> място по медали (от официалните държави)</a:t>
            </a:r>
          </a:p>
          <a:p>
            <a:pPr lvl="1"/>
            <a:r>
              <a:rPr lang="en-US" dirty="0"/>
              <a:t>2</a:t>
            </a:r>
            <a:r>
              <a:rPr lang="bg-BG" dirty="0"/>
              <a:t> място по общ брой медали и почетни грамоти (от официалните държави)</a:t>
            </a:r>
          </a:p>
        </p:txBody>
      </p:sp>
    </p:spTree>
    <p:extLst>
      <p:ext uri="{BB962C8B-B14F-4D97-AF65-F5344CB8AC3E}">
        <p14:creationId xmlns:p14="http://schemas.microsoft.com/office/powerpoint/2010/main" val="2080274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999FE-A09E-D65C-C935-7C8580FA4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СРАВНЕНИЕ НА УСПЕХИТЕ В ПОСЛЕДНИТЕ 7 ГОДИНИ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FB91D3D-CD6C-8ACA-CF9A-DBE97285E3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4623842"/>
              </p:ext>
            </p:extLst>
          </p:nvPr>
        </p:nvGraphicFramePr>
        <p:xfrm>
          <a:off x="1445640" y="2290890"/>
          <a:ext cx="465036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4380">
                  <a:extLst>
                    <a:ext uri="{9D8B030D-6E8A-4147-A177-3AD203B41FA5}">
                      <a16:colId xmlns:a16="http://schemas.microsoft.com/office/drawing/2014/main" val="2731513675"/>
                    </a:ext>
                  </a:extLst>
                </a:gridCol>
                <a:gridCol w="910146">
                  <a:extLst>
                    <a:ext uri="{9D8B030D-6E8A-4147-A177-3AD203B41FA5}">
                      <a16:colId xmlns:a16="http://schemas.microsoft.com/office/drawing/2014/main" val="2843849424"/>
                    </a:ext>
                  </a:extLst>
                </a:gridCol>
                <a:gridCol w="1095883">
                  <a:extLst>
                    <a:ext uri="{9D8B030D-6E8A-4147-A177-3AD203B41FA5}">
                      <a16:colId xmlns:a16="http://schemas.microsoft.com/office/drawing/2014/main" val="3957677042"/>
                    </a:ext>
                  </a:extLst>
                </a:gridCol>
                <a:gridCol w="943293">
                  <a:extLst>
                    <a:ext uri="{9D8B030D-6E8A-4147-A177-3AD203B41FA5}">
                      <a16:colId xmlns:a16="http://schemas.microsoft.com/office/drawing/2014/main" val="1240228995"/>
                    </a:ext>
                  </a:extLst>
                </a:gridCol>
                <a:gridCol w="946658">
                  <a:extLst>
                    <a:ext uri="{9D8B030D-6E8A-4147-A177-3AD203B41FA5}">
                      <a16:colId xmlns:a16="http://schemas.microsoft.com/office/drawing/2014/main" val="39346157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IOI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Злато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Сребро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Бронз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Място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152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2025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4/86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97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2024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21</a:t>
                      </a:r>
                      <a:r>
                        <a:rPr lang="en-US" dirty="0"/>
                        <a:t>/93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793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2023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39/88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436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18/88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13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21/90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959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22/90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571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2019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10/90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648281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D264DDA-9EFF-4674-B745-1E11730F5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3518547"/>
              </p:ext>
            </p:extLst>
          </p:nvPr>
        </p:nvGraphicFramePr>
        <p:xfrm>
          <a:off x="6419055" y="2290890"/>
          <a:ext cx="466306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7080">
                  <a:extLst>
                    <a:ext uri="{9D8B030D-6E8A-4147-A177-3AD203B41FA5}">
                      <a16:colId xmlns:a16="http://schemas.microsoft.com/office/drawing/2014/main" val="2731513675"/>
                    </a:ext>
                  </a:extLst>
                </a:gridCol>
                <a:gridCol w="910146">
                  <a:extLst>
                    <a:ext uri="{9D8B030D-6E8A-4147-A177-3AD203B41FA5}">
                      <a16:colId xmlns:a16="http://schemas.microsoft.com/office/drawing/2014/main" val="2843849424"/>
                    </a:ext>
                  </a:extLst>
                </a:gridCol>
                <a:gridCol w="1095883">
                  <a:extLst>
                    <a:ext uri="{9D8B030D-6E8A-4147-A177-3AD203B41FA5}">
                      <a16:colId xmlns:a16="http://schemas.microsoft.com/office/drawing/2014/main" val="3957677042"/>
                    </a:ext>
                  </a:extLst>
                </a:gridCol>
                <a:gridCol w="943293">
                  <a:extLst>
                    <a:ext uri="{9D8B030D-6E8A-4147-A177-3AD203B41FA5}">
                      <a16:colId xmlns:a16="http://schemas.microsoft.com/office/drawing/2014/main" val="1240228995"/>
                    </a:ext>
                  </a:extLst>
                </a:gridCol>
                <a:gridCol w="946658">
                  <a:extLst>
                    <a:ext uri="{9D8B030D-6E8A-4147-A177-3AD203B41FA5}">
                      <a16:colId xmlns:a16="http://schemas.microsoft.com/office/drawing/2014/main" val="3916239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EJOI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Злато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Сребро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Бронз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Място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152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2025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5/23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0895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2024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9/26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793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2023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3</a:t>
                      </a:r>
                      <a:r>
                        <a:rPr lang="en-US" dirty="0"/>
                        <a:t>/24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436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15/26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13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8/28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959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8/26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5718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2019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6/24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64828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4695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1E0540-F5D2-4BA7-3F24-6AA2C340C4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47FDC-02BC-B67C-261C-0090BF142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СРАВНЕНИЕ НА УСПЕХИТЕ В ПОСЛЕДНИТЕ 5 ГОДИНИ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841EA72-0E44-3867-E906-C8DA7BD79F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2616061"/>
              </p:ext>
            </p:extLst>
          </p:nvPr>
        </p:nvGraphicFramePr>
        <p:xfrm>
          <a:off x="3151504" y="2316480"/>
          <a:ext cx="5888991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7880">
                  <a:extLst>
                    <a:ext uri="{9D8B030D-6E8A-4147-A177-3AD203B41FA5}">
                      <a16:colId xmlns:a16="http://schemas.microsoft.com/office/drawing/2014/main" val="2731513675"/>
                    </a:ext>
                  </a:extLst>
                </a:gridCol>
                <a:gridCol w="910146">
                  <a:extLst>
                    <a:ext uri="{9D8B030D-6E8A-4147-A177-3AD203B41FA5}">
                      <a16:colId xmlns:a16="http://schemas.microsoft.com/office/drawing/2014/main" val="2843849424"/>
                    </a:ext>
                  </a:extLst>
                </a:gridCol>
                <a:gridCol w="1095883">
                  <a:extLst>
                    <a:ext uri="{9D8B030D-6E8A-4147-A177-3AD203B41FA5}">
                      <a16:colId xmlns:a16="http://schemas.microsoft.com/office/drawing/2014/main" val="3957677042"/>
                    </a:ext>
                  </a:extLst>
                </a:gridCol>
                <a:gridCol w="943293">
                  <a:extLst>
                    <a:ext uri="{9D8B030D-6E8A-4147-A177-3AD203B41FA5}">
                      <a16:colId xmlns:a16="http://schemas.microsoft.com/office/drawing/2014/main" val="1240228995"/>
                    </a:ext>
                  </a:extLst>
                </a:gridCol>
                <a:gridCol w="1175131">
                  <a:extLst>
                    <a:ext uri="{9D8B030D-6E8A-4147-A177-3AD203B41FA5}">
                      <a16:colId xmlns:a16="http://schemas.microsoft.com/office/drawing/2014/main" val="1458755751"/>
                    </a:ext>
                  </a:extLst>
                </a:gridCol>
                <a:gridCol w="946658">
                  <a:extLst>
                    <a:ext uri="{9D8B030D-6E8A-4147-A177-3AD203B41FA5}">
                      <a16:colId xmlns:a16="http://schemas.microsoft.com/office/drawing/2014/main" val="12308468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EGOI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Злато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Сребро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Бронз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Грамота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Място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152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bg-BG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4</a:t>
                      </a:r>
                      <a:r>
                        <a:rPr lang="en-US" dirty="0"/>
                        <a:t>/38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6021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2024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3/38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4793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2023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10/36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4368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9/29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33130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2021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bg-B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bg-BG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8/31</a:t>
                      </a:r>
                      <a:endParaRPr lang="bg-BG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5959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8699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242</TotalTime>
  <Words>432</Words>
  <Application>Microsoft Office PowerPoint</Application>
  <PresentationFormat>Widescreen</PresentationFormat>
  <Paragraphs>150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MS Shell Dlg 2</vt:lpstr>
      <vt:lpstr>Wingdings</vt:lpstr>
      <vt:lpstr>Wingdings 3</vt:lpstr>
      <vt:lpstr>Madison</vt:lpstr>
      <vt:lpstr>БЪЛГАРСКИТЕ УСПЕХИ ПО ИНФОРМАТИКА</vt:lpstr>
      <vt:lpstr>УСПЕХИТЕ ПРЕЗ ПОСЛЕДНАТА ГОДИНА</vt:lpstr>
      <vt:lpstr>УСПЕХИТЕ ПРЕЗ ПОСЛЕДНАТА ГОДИНА</vt:lpstr>
      <vt:lpstr>УСПЕХИТЕ ПРЕЗ ПОСЛЕДНАТА ГОДИНА</vt:lpstr>
      <vt:lpstr>НАЙ-ДОБРОТО НАШО ПРЕДСТАВЯНЕ НА МЕЖДУНАРОДНАТА ОЛИМПИАДА!</vt:lpstr>
      <vt:lpstr>СУМАРНИ УСПЕХИ ПРЕЗ ПОСЛЕДНАТА ГОДИНА</vt:lpstr>
      <vt:lpstr>УСПЕХИТЕ В КЛАСАЦИИТЕ ЗА ВСИЧКИ ВРЕМЕНА</vt:lpstr>
      <vt:lpstr>СРАВНЕНИЕ НА УСПЕХИТЕ В ПОСЛЕДНИТЕ 7 ГОДИНИ</vt:lpstr>
      <vt:lpstr>СРАВНЕНИЕ НА УСПЕХИТЕ В ПОСЛЕДНИТЕ 5 ГОДИНИ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Iliyan Yordanov</dc:creator>
  <cp:lastModifiedBy>Iliyan Yordanov</cp:lastModifiedBy>
  <cp:revision>36</cp:revision>
  <dcterms:created xsi:type="dcterms:W3CDTF">2024-10-01T09:22:07Z</dcterms:created>
  <dcterms:modified xsi:type="dcterms:W3CDTF">2025-09-20T06:36:24Z</dcterms:modified>
</cp:coreProperties>
</file>