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305" r:id="rId1"/>
  </p:sldMasterIdLst>
  <p:notesMasterIdLst>
    <p:notesMasterId r:id="rId20"/>
  </p:notesMasterIdLst>
  <p:handoutMasterIdLst>
    <p:handoutMasterId r:id="rId21"/>
  </p:handoutMasterIdLst>
  <p:sldIdLst>
    <p:sldId id="269" r:id="rId2"/>
    <p:sldId id="257" r:id="rId3"/>
    <p:sldId id="306" r:id="rId4"/>
    <p:sldId id="307" r:id="rId5"/>
    <p:sldId id="259" r:id="rId6"/>
    <p:sldId id="308" r:id="rId7"/>
    <p:sldId id="309" r:id="rId8"/>
    <p:sldId id="310" r:id="rId9"/>
    <p:sldId id="311" r:id="rId10"/>
    <p:sldId id="312" r:id="rId11"/>
    <p:sldId id="314" r:id="rId12"/>
    <p:sldId id="313" r:id="rId13"/>
    <p:sldId id="316" r:id="rId14"/>
    <p:sldId id="315" r:id="rId15"/>
    <p:sldId id="318" r:id="rId16"/>
    <p:sldId id="296" r:id="rId17"/>
    <p:sldId id="289" r:id="rId18"/>
    <p:sldId id="319" r:id="rId19"/>
  </p:sldIdLst>
  <p:sldSz cx="9144000" cy="6858000" type="screen4x3"/>
  <p:notesSz cx="6845300" cy="91963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8000"/>
    <a:srgbClr val="B82C00"/>
    <a:srgbClr val="666633"/>
    <a:srgbClr val="922300"/>
    <a:srgbClr val="FFCC66"/>
    <a:srgbClr val="CCCC00"/>
    <a:srgbClr val="CC6600"/>
    <a:srgbClr val="E23600"/>
    <a:srgbClr val="FF9900"/>
    <a:srgbClr val="FF8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00" autoAdjust="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E\pmg2526\uzana\ETI_2024_results_detailed_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E\pmg2526\uzana\NOI-2_2025_results_detailed_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E\pmg2526\uzana\NOI-3_2025_results_detailed_E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E\pmg2526\uzana\NOI-3_2025_results_detailed_E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E\pmg2526\uzana\PSI_2025_results_detailed_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E\pmg2526\uzana\LTI_2025_results_detailed_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sz="4000" b="0" i="0" u="none" strike="noStrike" baseline="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Есенен турнир</a:t>
            </a:r>
            <a:endParaRPr lang="bg-BG" sz="4000" b="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30229377794619172"/>
          <c:y val="9.620143216410297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3.8451898446381208E-2"/>
          <c:y val="0.1474929553281959"/>
          <c:w val="0.94614832891246681"/>
          <c:h val="0.640628566522911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ЕСЕНЕН!$E$9</c:f>
              <c:strCache>
                <c:ptCount val="1"/>
                <c:pt idx="0">
                  <c:v>100</c:v>
                </c:pt>
              </c:strCache>
            </c:strRef>
          </c:tx>
          <c:spPr>
            <a:solidFill>
              <a:srgbClr val="808000"/>
            </a:solidFill>
            <a:ln>
              <a:noFill/>
            </a:ln>
            <a:effectLst/>
          </c:spPr>
          <c:invertIfNegative val="0"/>
          <c:val>
            <c:numRef>
              <c:f>ЕСЕНЕН!$F$9:$H$9</c:f>
              <c:numCache>
                <c:formatCode>General</c:formatCode>
                <c:ptCount val="3"/>
                <c:pt idx="0">
                  <c:v>8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BA-4FAC-B689-DD4045349391}"/>
            </c:ext>
          </c:extLst>
        </c:ser>
        <c:ser>
          <c:idx val="1"/>
          <c:order val="1"/>
          <c:tx>
            <c:strRef>
              <c:f>ЕСЕНЕН!$E$10</c:f>
              <c:strCache>
                <c:ptCount val="1"/>
                <c:pt idx="0">
                  <c:v>&gt;=60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ЕСЕНЕН!$F$10:$H$10</c:f>
              <c:numCache>
                <c:formatCode>General</c:formatCode>
                <c:ptCount val="3"/>
                <c:pt idx="0">
                  <c:v>11</c:v>
                </c:pt>
                <c:pt idx="1">
                  <c:v>11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BA-4FAC-B689-DD4045349391}"/>
            </c:ext>
          </c:extLst>
        </c:ser>
        <c:ser>
          <c:idx val="2"/>
          <c:order val="2"/>
          <c:tx>
            <c:strRef>
              <c:f>ЕСЕНЕН!$E$11</c:f>
              <c:strCache>
                <c:ptCount val="1"/>
                <c:pt idx="0">
                  <c:v>&gt;30&amp;&lt;60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val>
            <c:numRef>
              <c:f>ЕСЕНЕН!$F$11:$H$11</c:f>
              <c:numCache>
                <c:formatCode>General</c:formatCode>
                <c:ptCount val="3"/>
                <c:pt idx="0">
                  <c:v>11</c:v>
                </c:pt>
                <c:pt idx="1">
                  <c:v>14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BA-4FAC-B689-DD4045349391}"/>
            </c:ext>
          </c:extLst>
        </c:ser>
        <c:ser>
          <c:idx val="3"/>
          <c:order val="3"/>
          <c:tx>
            <c:strRef>
              <c:f>ЕСЕНЕН!$E$12</c:f>
              <c:strCache>
                <c:ptCount val="1"/>
                <c:pt idx="0">
                  <c:v>&lt;=30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ЕСЕНЕН!$F$12:$H$12</c:f>
              <c:numCache>
                <c:formatCode>General</c:formatCode>
                <c:ptCount val="3"/>
                <c:pt idx="0">
                  <c:v>5</c:v>
                </c:pt>
                <c:pt idx="1">
                  <c:v>9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BA-4FAC-B689-DD4045349391}"/>
            </c:ext>
          </c:extLst>
        </c:ser>
        <c:ser>
          <c:idx val="4"/>
          <c:order val="4"/>
          <c:tx>
            <c:strRef>
              <c:f>ЕСЕНЕН!$E$13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922300"/>
            </a:solidFill>
            <a:ln>
              <a:noFill/>
            </a:ln>
            <a:effectLst/>
          </c:spPr>
          <c:invertIfNegative val="0"/>
          <c:val>
            <c:numRef>
              <c:f>ЕСЕНЕН!$F$13:$H$13</c:f>
              <c:numCache>
                <c:formatCode>General</c:formatCode>
                <c:ptCount val="3"/>
                <c:pt idx="0">
                  <c:v>16</c:v>
                </c:pt>
                <c:pt idx="1">
                  <c:v>16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BA-4FAC-B689-DD40453493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306800"/>
        <c:axId val="102308048"/>
      </c:barChart>
      <c:catAx>
        <c:axId val="102306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02308048"/>
        <c:crosses val="autoZero"/>
        <c:auto val="1"/>
        <c:lblAlgn val="ctr"/>
        <c:lblOffset val="100"/>
        <c:noMultiLvlLbl val="0"/>
      </c:catAx>
      <c:valAx>
        <c:axId val="102308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02306800"/>
        <c:crosses val="autoZero"/>
        <c:crossBetween val="between"/>
        <c:majorUnit val="4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sz="4000" b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НОИ </a:t>
            </a:r>
            <a:r>
              <a:rPr lang="bg-BG" sz="4000" b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</a:t>
            </a:r>
            <a:endParaRPr lang="bg-BG" sz="4000" b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Sheet1!$A$5</c:f>
              <c:strCache>
                <c:ptCount val="1"/>
                <c:pt idx="0">
                  <c:v>100</c:v>
                </c:pt>
              </c:strCache>
            </c:strRef>
          </c:tx>
          <c:spPr>
            <a:solidFill>
              <a:srgbClr val="808000"/>
            </a:solidFill>
            <a:ln>
              <a:noFill/>
            </a:ln>
            <a:effectLst/>
          </c:spPr>
          <c:invertIfNegative val="0"/>
          <c:val>
            <c:numRef>
              <c:f>Sheet1!$B$5:$D$5</c:f>
              <c:numCache>
                <c:formatCode>General</c:formatCode>
                <c:ptCount val="3"/>
                <c:pt idx="0">
                  <c:v>14</c:v>
                </c:pt>
                <c:pt idx="1">
                  <c:v>0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10-4DD8-93E1-7C23028FD1D5}"/>
            </c:ext>
          </c:extLst>
        </c:ser>
        <c:ser>
          <c:idx val="1"/>
          <c:order val="1"/>
          <c:tx>
            <c:strRef>
              <c:f>Sheet1!$A$6</c:f>
              <c:strCache>
                <c:ptCount val="1"/>
                <c:pt idx="0">
                  <c:v>&gt;=60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Sheet1!$B$6:$D$6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10-4DD8-93E1-7C23028FD1D5}"/>
            </c:ext>
          </c:extLst>
        </c:ser>
        <c:ser>
          <c:idx val="2"/>
          <c:order val="2"/>
          <c:tx>
            <c:strRef>
              <c:f>Sheet1!$A$7</c:f>
              <c:strCache>
                <c:ptCount val="1"/>
                <c:pt idx="0">
                  <c:v>&gt;30&amp;&lt;60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Sheet1!$B$7:$D$7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10-4DD8-93E1-7C23028FD1D5}"/>
            </c:ext>
          </c:extLst>
        </c:ser>
        <c:ser>
          <c:idx val="3"/>
          <c:order val="3"/>
          <c:tx>
            <c:strRef>
              <c:f>Sheet1!$A$8</c:f>
              <c:strCache>
                <c:ptCount val="1"/>
                <c:pt idx="0">
                  <c:v>&lt;=30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Sheet1!$B$8:$D$8</c:f>
              <c:numCache>
                <c:formatCode>General</c:formatCode>
                <c:ptCount val="3"/>
                <c:pt idx="0">
                  <c:v>15</c:v>
                </c:pt>
                <c:pt idx="1">
                  <c:v>20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10-4DD8-93E1-7C23028FD1D5}"/>
            </c:ext>
          </c:extLst>
        </c:ser>
        <c:ser>
          <c:idx val="4"/>
          <c:order val="4"/>
          <c:tx>
            <c:strRef>
              <c:f>Sheet1!$A$9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922300"/>
            </a:solidFill>
            <a:ln>
              <a:noFill/>
            </a:ln>
            <a:effectLst/>
          </c:spPr>
          <c:invertIfNegative val="0"/>
          <c:val>
            <c:numRef>
              <c:f>Sheet1!$B$9:$D$9</c:f>
              <c:numCache>
                <c:formatCode>General</c:formatCode>
                <c:ptCount val="3"/>
                <c:pt idx="0">
                  <c:v>27</c:v>
                </c:pt>
                <c:pt idx="1">
                  <c:v>34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10-4DD8-93E1-7C23028FD1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57874160"/>
        <c:axId val="1657873328"/>
      </c:barChart>
      <c:catAx>
        <c:axId val="1657874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57873328"/>
        <c:crosses val="autoZero"/>
        <c:auto val="1"/>
        <c:lblAlgn val="ctr"/>
        <c:lblOffset val="100"/>
        <c:noMultiLvlLbl val="0"/>
      </c:catAx>
      <c:valAx>
        <c:axId val="165787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57874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НОИ - 3, ПЪРВИ ДЕН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Sheet1!$C$6</c:f>
              <c:strCache>
                <c:ptCount val="1"/>
                <c:pt idx="0">
                  <c:v>100</c:v>
                </c:pt>
              </c:strCache>
            </c:strRef>
          </c:tx>
          <c:spPr>
            <a:solidFill>
              <a:srgbClr val="808000"/>
            </a:solidFill>
            <a:ln>
              <a:noFill/>
            </a:ln>
            <a:effectLst/>
          </c:spPr>
          <c:invertIfNegative val="0"/>
          <c:val>
            <c:numRef>
              <c:f>Sheet1!$D$6:$F$6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C6-4273-8486-DDBF11A061EE}"/>
            </c:ext>
          </c:extLst>
        </c:ser>
        <c:ser>
          <c:idx val="1"/>
          <c:order val="1"/>
          <c:tx>
            <c:strRef>
              <c:f>Sheet1!$C$7</c:f>
              <c:strCache>
                <c:ptCount val="1"/>
                <c:pt idx="0">
                  <c:v>&gt;=60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Sheet1!$D$7:$F$7</c:f>
              <c:numCache>
                <c:formatCode>General</c:formatCode>
                <c:ptCount val="3"/>
                <c:pt idx="0" formatCode="0">
                  <c:v>0</c:v>
                </c:pt>
                <c:pt idx="1">
                  <c:v>9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C6-4273-8486-DDBF11A061EE}"/>
            </c:ext>
          </c:extLst>
        </c:ser>
        <c:ser>
          <c:idx val="2"/>
          <c:order val="2"/>
          <c:tx>
            <c:strRef>
              <c:f>Sheet1!$C$8</c:f>
              <c:strCache>
                <c:ptCount val="1"/>
                <c:pt idx="0">
                  <c:v>&gt;30&amp;&lt;60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Sheet1!$D$8:$F$8</c:f>
              <c:numCache>
                <c:formatCode>General</c:formatCode>
                <c:ptCount val="3"/>
                <c:pt idx="0" formatCode="0">
                  <c:v>5</c:v>
                </c:pt>
                <c:pt idx="1">
                  <c:v>4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C6-4273-8486-DDBF11A061EE}"/>
            </c:ext>
          </c:extLst>
        </c:ser>
        <c:ser>
          <c:idx val="3"/>
          <c:order val="3"/>
          <c:tx>
            <c:strRef>
              <c:f>Sheet1!$C$9</c:f>
              <c:strCache>
                <c:ptCount val="1"/>
                <c:pt idx="0">
                  <c:v>&lt;=30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Sheet1!$D$9:$F$9</c:f>
              <c:numCache>
                <c:formatCode>General</c:formatCode>
                <c:ptCount val="3"/>
                <c:pt idx="0" formatCode="0">
                  <c:v>1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C6-4273-8486-DDBF11A061EE}"/>
            </c:ext>
          </c:extLst>
        </c:ser>
        <c:ser>
          <c:idx val="4"/>
          <c:order val="4"/>
          <c:tx>
            <c:strRef>
              <c:f>Sheet1!$C$10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922300"/>
            </a:solidFill>
            <a:ln>
              <a:noFill/>
            </a:ln>
            <a:effectLst/>
          </c:spPr>
          <c:invertIfNegative val="0"/>
          <c:val>
            <c:numRef>
              <c:f>Sheet1!$D$10:$F$10</c:f>
              <c:numCache>
                <c:formatCode>General</c:formatCode>
                <c:ptCount val="3"/>
                <c:pt idx="0" formatCode="0">
                  <c:v>15</c:v>
                </c:pt>
                <c:pt idx="1">
                  <c:v>6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C6-4273-8486-DDBF11A061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1862464"/>
        <c:axId val="1421862880"/>
      </c:barChart>
      <c:catAx>
        <c:axId val="1421862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421862880"/>
        <c:crosses val="autoZero"/>
        <c:auto val="1"/>
        <c:lblAlgn val="ctr"/>
        <c:lblOffset val="100"/>
        <c:noMultiLvlLbl val="0"/>
      </c:catAx>
      <c:valAx>
        <c:axId val="1421862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421862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sz="4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НОИ </a:t>
            </a:r>
            <a:r>
              <a:rPr lang="bg-BG" sz="4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3, ВТОРИ ДЕН</a:t>
            </a:r>
            <a:endParaRPr lang="bg-BG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Sheet1!$D$6</c:f>
              <c:strCache>
                <c:ptCount val="1"/>
                <c:pt idx="0">
                  <c:v>100</c:v>
                </c:pt>
              </c:strCache>
            </c:strRef>
          </c:tx>
          <c:spPr>
            <a:solidFill>
              <a:srgbClr val="808000"/>
            </a:solidFill>
            <a:ln>
              <a:noFill/>
            </a:ln>
            <a:effectLst/>
          </c:spPr>
          <c:invertIfNegative val="0"/>
          <c:val>
            <c:numRef>
              <c:f>Sheet1!$E$6:$G$6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58-4BF4-8619-C602488BFCFE}"/>
            </c:ext>
          </c:extLst>
        </c:ser>
        <c:ser>
          <c:idx val="1"/>
          <c:order val="1"/>
          <c:tx>
            <c:strRef>
              <c:f>Sheet1!$D$7</c:f>
              <c:strCache>
                <c:ptCount val="1"/>
                <c:pt idx="0">
                  <c:v>&gt;=60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Sheet1!$E$7:$G$7</c:f>
              <c:numCache>
                <c:formatCode>General</c:formatCode>
                <c:ptCount val="3"/>
                <c:pt idx="0">
                  <c:v>4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58-4BF4-8619-C602488BFCFE}"/>
            </c:ext>
          </c:extLst>
        </c:ser>
        <c:ser>
          <c:idx val="2"/>
          <c:order val="2"/>
          <c:tx>
            <c:strRef>
              <c:f>Sheet1!$D$8</c:f>
              <c:strCache>
                <c:ptCount val="1"/>
                <c:pt idx="0">
                  <c:v>&gt;30&amp;&lt;60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Sheet1!$E$8:$G$8</c:f>
              <c:numCache>
                <c:formatCode>General</c:formatCode>
                <c:ptCount val="3"/>
                <c:pt idx="0">
                  <c:v>12</c:v>
                </c:pt>
                <c:pt idx="1">
                  <c:v>12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58-4BF4-8619-C602488BFCFE}"/>
            </c:ext>
          </c:extLst>
        </c:ser>
        <c:ser>
          <c:idx val="3"/>
          <c:order val="3"/>
          <c:tx>
            <c:strRef>
              <c:f>Sheet1!$D$9</c:f>
              <c:strCache>
                <c:ptCount val="1"/>
                <c:pt idx="0">
                  <c:v>&lt;=30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Sheet1!$E$9:$G$9</c:f>
              <c:numCache>
                <c:formatCode>General</c:formatCode>
                <c:ptCount val="3"/>
                <c:pt idx="0">
                  <c:v>4</c:v>
                </c:pt>
                <c:pt idx="1">
                  <c:v>0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D58-4BF4-8619-C602488BFCFE}"/>
            </c:ext>
          </c:extLst>
        </c:ser>
        <c:ser>
          <c:idx val="4"/>
          <c:order val="4"/>
          <c:tx>
            <c:strRef>
              <c:f>Sheet1!$D$10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922300"/>
            </a:solidFill>
            <a:ln>
              <a:noFill/>
            </a:ln>
            <a:effectLst/>
          </c:spPr>
          <c:invertIfNegative val="0"/>
          <c:val>
            <c:numRef>
              <c:f>Sheet1!$E$10:$G$10</c:f>
              <c:numCache>
                <c:formatCode>General</c:formatCode>
                <c:ptCount val="3"/>
                <c:pt idx="0">
                  <c:v>1</c:v>
                </c:pt>
                <c:pt idx="1">
                  <c:v>8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58-4BF4-8619-C602488BFC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9851727"/>
        <c:axId val="229853807"/>
      </c:barChart>
      <c:catAx>
        <c:axId val="22985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29853807"/>
        <c:crosses val="autoZero"/>
        <c:auto val="1"/>
        <c:lblAlgn val="ctr"/>
        <c:lblOffset val="100"/>
        <c:noMultiLvlLbl val="0"/>
      </c:catAx>
      <c:valAx>
        <c:axId val="229853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298517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sz="4000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ПРОЛЕТЕН ТУРНИР</a:t>
            </a:r>
            <a:endParaRPr lang="en-US" sz="4000" dirty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Sheet1!$B$4</c:f>
              <c:strCache>
                <c:ptCount val="1"/>
                <c:pt idx="0">
                  <c:v>100</c:v>
                </c:pt>
              </c:strCache>
            </c:strRef>
          </c:tx>
          <c:spPr>
            <a:solidFill>
              <a:srgbClr val="808000"/>
            </a:solidFill>
            <a:ln>
              <a:noFill/>
            </a:ln>
            <a:effectLst/>
          </c:spPr>
          <c:invertIfNegative val="0"/>
          <c:val>
            <c:numRef>
              <c:f>Sheet1!$C$4:$E$4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06-4BA9-9C0F-8E37CAFA89BB}"/>
            </c:ext>
          </c:extLst>
        </c:ser>
        <c:ser>
          <c:idx val="1"/>
          <c:order val="1"/>
          <c:tx>
            <c:strRef>
              <c:f>Sheet1!$B$5</c:f>
              <c:strCache>
                <c:ptCount val="1"/>
                <c:pt idx="0">
                  <c:v>&gt;=60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Sheet1!$C$5:$E$5</c:f>
              <c:numCache>
                <c:formatCode>General</c:formatCode>
                <c:ptCount val="3"/>
                <c:pt idx="0" formatCode="0">
                  <c:v>7</c:v>
                </c:pt>
                <c:pt idx="1">
                  <c:v>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06-4BA9-9C0F-8E37CAFA89BB}"/>
            </c:ext>
          </c:extLst>
        </c:ser>
        <c:ser>
          <c:idx val="2"/>
          <c:order val="2"/>
          <c:tx>
            <c:strRef>
              <c:f>Sheet1!$B$6</c:f>
              <c:strCache>
                <c:ptCount val="1"/>
                <c:pt idx="0">
                  <c:v>&gt;30&amp;&lt;60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Sheet1!$C$6:$E$6</c:f>
              <c:numCache>
                <c:formatCode>General</c:formatCode>
                <c:ptCount val="3"/>
                <c:pt idx="0" formatCode="0">
                  <c:v>6</c:v>
                </c:pt>
                <c:pt idx="1">
                  <c:v>4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06-4BA9-9C0F-8E37CAFA89BB}"/>
            </c:ext>
          </c:extLst>
        </c:ser>
        <c:ser>
          <c:idx val="3"/>
          <c:order val="3"/>
          <c:tx>
            <c:strRef>
              <c:f>Sheet1!$B$7</c:f>
              <c:strCache>
                <c:ptCount val="1"/>
                <c:pt idx="0">
                  <c:v>&lt;=30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Sheet1!$C$7:$E$7</c:f>
              <c:numCache>
                <c:formatCode>General</c:formatCode>
                <c:ptCount val="3"/>
                <c:pt idx="0" formatCode="0">
                  <c:v>19</c:v>
                </c:pt>
                <c:pt idx="1">
                  <c:v>22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06-4BA9-9C0F-8E37CAFA89BB}"/>
            </c:ext>
          </c:extLst>
        </c:ser>
        <c:ser>
          <c:idx val="4"/>
          <c:order val="4"/>
          <c:tx>
            <c:strRef>
              <c:f>Sheet1!$B$8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B82C00"/>
            </a:solidFill>
            <a:ln>
              <a:noFill/>
            </a:ln>
            <a:effectLst/>
          </c:spPr>
          <c:invertIfNegative val="0"/>
          <c:val>
            <c:numRef>
              <c:f>Sheet1!$C$8:$E$8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06-4BA9-9C0F-8E37CAFA89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74544656"/>
        <c:axId val="1674543824"/>
      </c:barChart>
      <c:catAx>
        <c:axId val="1674544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74543824"/>
        <c:crosses val="autoZero"/>
        <c:auto val="1"/>
        <c:lblAlgn val="ctr"/>
        <c:lblOffset val="100"/>
        <c:noMultiLvlLbl val="0"/>
      </c:catAx>
      <c:valAx>
        <c:axId val="1674543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74544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sz="4000" b="0" i="0" u="none" strike="noStrike" baseline="0" dirty="0" smtClean="0">
                <a:solidFill>
                  <a:srgbClr val="8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ЛЕТЕН ТУРНИР</a:t>
            </a:r>
            <a:endParaRPr lang="en-US" sz="4000" dirty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Sheet1!$B$5</c:f>
              <c:strCache>
                <c:ptCount val="1"/>
                <c:pt idx="0">
                  <c:v>100</c:v>
                </c:pt>
              </c:strCache>
            </c:strRef>
          </c:tx>
          <c:spPr>
            <a:solidFill>
              <a:srgbClr val="666633"/>
            </a:solidFill>
            <a:ln>
              <a:noFill/>
            </a:ln>
            <a:effectLst/>
          </c:spPr>
          <c:invertIfNegative val="0"/>
          <c:val>
            <c:numRef>
              <c:f>Sheet1!$C$5:$E$5</c:f>
              <c:numCache>
                <c:formatCode>General</c:formatCode>
                <c:ptCount val="3"/>
                <c:pt idx="0">
                  <c:v>6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E6-490D-A061-1F9FB5C7851C}"/>
            </c:ext>
          </c:extLst>
        </c:ser>
        <c:ser>
          <c:idx val="1"/>
          <c:order val="1"/>
          <c:tx>
            <c:strRef>
              <c:f>Sheet1!$B$6</c:f>
              <c:strCache>
                <c:ptCount val="1"/>
                <c:pt idx="0">
                  <c:v>&gt;=60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Sheet1!$C$6:$E$6</c:f>
              <c:numCache>
                <c:formatCode>0</c:formatCode>
                <c:ptCount val="3"/>
                <c:pt idx="0">
                  <c:v>3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E6-490D-A061-1F9FB5C7851C}"/>
            </c:ext>
          </c:extLst>
        </c:ser>
        <c:ser>
          <c:idx val="2"/>
          <c:order val="2"/>
          <c:tx>
            <c:strRef>
              <c:f>Sheet1!$B$7</c:f>
              <c:strCache>
                <c:ptCount val="1"/>
                <c:pt idx="0">
                  <c:v>&gt;30&amp;&lt;60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Sheet1!$C$7:$E$7</c:f>
              <c:numCache>
                <c:formatCode>0</c:formatCode>
                <c:ptCount val="3"/>
                <c:pt idx="0">
                  <c:v>2</c:v>
                </c:pt>
                <c:pt idx="1">
                  <c:v>7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E6-490D-A061-1F9FB5C7851C}"/>
            </c:ext>
          </c:extLst>
        </c:ser>
        <c:ser>
          <c:idx val="3"/>
          <c:order val="3"/>
          <c:tx>
            <c:strRef>
              <c:f>Sheet1!$B$8</c:f>
              <c:strCache>
                <c:ptCount val="1"/>
                <c:pt idx="0">
                  <c:v>&lt;=30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Sheet1!$C$8:$E$8</c:f>
              <c:numCache>
                <c:formatCode>0</c:formatCode>
                <c:ptCount val="3"/>
                <c:pt idx="0">
                  <c:v>2</c:v>
                </c:pt>
                <c:pt idx="1">
                  <c:v>23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E6-490D-A061-1F9FB5C7851C}"/>
            </c:ext>
          </c:extLst>
        </c:ser>
        <c:ser>
          <c:idx val="4"/>
          <c:order val="4"/>
          <c:tx>
            <c:strRef>
              <c:f>Sheet1!$B$9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B82C00"/>
            </a:solidFill>
            <a:ln>
              <a:noFill/>
            </a:ln>
            <a:effectLst/>
          </c:spPr>
          <c:invertIfNegative val="0"/>
          <c:val>
            <c:numRef>
              <c:f>Sheet1!$C$9:$E$9</c:f>
              <c:numCache>
                <c:formatCode>General</c:formatCode>
                <c:ptCount val="3"/>
                <c:pt idx="0">
                  <c:v>27</c:v>
                </c:pt>
                <c:pt idx="1">
                  <c:v>7</c:v>
                </c:pt>
                <c:pt idx="2" formatCode="0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EE6-490D-A061-1F9FB5C785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5583103"/>
        <c:axId val="395580607"/>
      </c:barChart>
      <c:catAx>
        <c:axId val="395583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395580607"/>
        <c:crosses val="autoZero"/>
        <c:auto val="1"/>
        <c:lblAlgn val="ctr"/>
        <c:lblOffset val="100"/>
        <c:noMultiLvlLbl val="0"/>
      </c:catAx>
      <c:valAx>
        <c:axId val="3955806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395583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bg-BG" altLang="bg-BG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6675" y="0"/>
            <a:ext cx="29670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bg-BG" altLang="bg-BG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4425"/>
            <a:ext cx="29670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bg-BG" altLang="bg-BG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6675" y="8734425"/>
            <a:ext cx="29670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903EF18C-CDA6-404D-8D3E-14CB486AF37B}" type="slidenum">
              <a:rPr lang="bg-BG" altLang="bg-BG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961959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909638">
              <a:defRPr sz="1000" b="0" i="1"/>
            </a:lvl1pPr>
          </a:lstStyle>
          <a:p>
            <a:r>
              <a:rPr lang="bg-BG" altLang="bg-BG"/>
              <a:t>*</a:t>
            </a:r>
            <a:endParaRPr lang="bg-BG" altLang="bg-BG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909638">
              <a:defRPr sz="1000" b="0" i="1"/>
            </a:lvl1pPr>
          </a:lstStyle>
          <a:p>
            <a:r>
              <a:rPr lang="bg-BG" altLang="bg-BG"/>
              <a:t>07/16/96</a:t>
            </a:r>
            <a:endParaRPr lang="bg-BG" altLang="bg-BG" sz="1200" i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1813"/>
            <a:ext cx="502761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altLang="bg-BG" smtClean="0"/>
              <a:t>Второ ниво</a:t>
            </a:r>
          </a:p>
          <a:p>
            <a:pPr lvl="2"/>
            <a:r>
              <a:rPr lang="bg-BG" altLang="bg-BG" smtClean="0"/>
              <a:t>Трето ниво</a:t>
            </a:r>
          </a:p>
          <a:p>
            <a:pPr lvl="3"/>
            <a:r>
              <a:rPr lang="bg-BG" altLang="bg-BG" smtClean="0"/>
              <a:t>Четвърто ниво</a:t>
            </a:r>
          </a:p>
          <a:p>
            <a:pPr lvl="4"/>
            <a:r>
              <a:rPr lang="bg-BG" altLang="bg-BG" smtClean="0"/>
              <a:t>Пето ниво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909638">
              <a:defRPr sz="1000" b="0" i="1"/>
            </a:lvl1pPr>
          </a:lstStyle>
          <a:p>
            <a:r>
              <a:rPr lang="bg-BG" altLang="bg-BG"/>
              <a:t>*</a:t>
            </a:r>
            <a:endParaRPr lang="bg-BG" altLang="bg-BG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909638">
              <a:defRPr sz="1000" b="0" i="1"/>
            </a:lvl1pPr>
          </a:lstStyle>
          <a:p>
            <a:r>
              <a:rPr lang="bg-BG" altLang="bg-BG"/>
              <a:t>##</a:t>
            </a:r>
            <a:endParaRPr lang="bg-BG" altLang="bg-BG" sz="1200" i="0"/>
          </a:p>
        </p:txBody>
      </p:sp>
    </p:spTree>
    <p:extLst>
      <p:ext uri="{BB962C8B-B14F-4D97-AF65-F5344CB8AC3E}">
        <p14:creationId xmlns:p14="http://schemas.microsoft.com/office/powerpoint/2010/main" val="342869561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5613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2813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68425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5625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bg-BG" altLang="bg-BG"/>
              <a:t>*</a:t>
            </a:r>
            <a:endParaRPr lang="bg-BG" altLang="bg-BG" sz="12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bg-BG" altLang="bg-BG"/>
              <a:t>07/16/96</a:t>
            </a:r>
            <a:endParaRPr lang="bg-BG" altLang="bg-BG" sz="12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bg-BG" altLang="bg-BG"/>
              <a:t>*</a:t>
            </a:r>
            <a:endParaRPr lang="bg-BG" altLang="bg-BG" sz="12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bg-BG" altLang="bg-BG"/>
              <a:t>##</a:t>
            </a:r>
            <a:endParaRPr lang="bg-BG" altLang="bg-BG" sz="1200" i="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bg-BG" altLang="bg-B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bg-BG" altLang="bg-BG"/>
              <a:t>*</a:t>
            </a:r>
            <a:endParaRPr lang="bg-BG" altLang="bg-BG" sz="12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bg-BG" altLang="bg-BG"/>
              <a:t>07/16/96</a:t>
            </a:r>
            <a:endParaRPr lang="bg-BG" altLang="bg-BG" sz="12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bg-BG" altLang="bg-BG"/>
              <a:t>*</a:t>
            </a:r>
            <a:endParaRPr lang="bg-BG" altLang="bg-BG" sz="12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bg-BG" altLang="bg-BG"/>
              <a:t>##</a:t>
            </a:r>
            <a:endParaRPr lang="bg-BG" altLang="bg-BG" sz="1200" i="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bg-BG" altLang="bg-B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bg-BG" altLang="bg-BG"/>
              <a:t>*</a:t>
            </a:r>
            <a:endParaRPr lang="bg-BG" altLang="bg-BG" sz="12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bg-BG" altLang="bg-BG"/>
              <a:t>07/16/96</a:t>
            </a:r>
            <a:endParaRPr lang="bg-BG" altLang="bg-BG" sz="12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bg-BG" altLang="bg-BG"/>
              <a:t>*</a:t>
            </a:r>
            <a:endParaRPr lang="bg-BG" altLang="bg-BG" sz="12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bg-BG" altLang="bg-BG"/>
              <a:t>##</a:t>
            </a:r>
            <a:endParaRPr lang="bg-BG" altLang="bg-BG" sz="1200" i="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bg-BG" alt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FB1-0608-4119-B6EC-4D92D981DA20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alt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7A0BE-134C-4103-829B-ED3D2FF5A224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956868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EE91-EFF7-4DBC-BA48-B8EA33824C70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alt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56AF8-92AD-4AE1-A45B-AD276CC0C453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174659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CCF3B-2B7E-4A57-8ED7-8848881076F7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alt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A82-385B-45AA-B6B0-095BDE2503BC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92013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3C17-CB08-4FFE-A881-7B2B496212E1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alt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D0A5C-5BE7-445B-A945-42236F7EEA54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458152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A931-E6C7-45BC-A942-A8C409A63D4F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alt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EBED-CF98-45EF-89B3-86CCA782D54D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41696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10DA0-EA2A-40B9-93C8-95BE6A5BD1B5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alt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058F-65BE-4ACC-90BA-FBB22DDCC16E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31048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BC11-416A-4B76-BA53-8CFC31A6BCAF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alt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50A3-A6B1-4D26-87AA-A8527B6B9520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76020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D5DD-50DF-43C2-B68F-FA02255BC07D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alt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32DB-8FE8-4929-AEB5-119A109A81B0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92089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C198C-DA97-454E-AC54-EF6DAA645C00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alt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4B93-4007-4FB9-A195-CF37F555E4AF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194232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F34B-4CC6-42E2-A615-183B983839D9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alt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28BB-E23E-492E-B669-1210AD3C40D6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20124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A5D96-56F6-45C6-96FB-4A581FD72BC2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B3CE-EF8F-4851-9698-CEEDF72CDFA1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51944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FEB70-ECEF-491E-9CCD-0967870B7163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 alt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4B3FE-A040-4A27-8E55-1CB321F90806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592909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6" r:id="rId1"/>
    <p:sldLayoutId id="2147484307" r:id="rId2"/>
    <p:sldLayoutId id="2147484308" r:id="rId3"/>
    <p:sldLayoutId id="2147484309" r:id="rId4"/>
    <p:sldLayoutId id="2147484310" r:id="rId5"/>
    <p:sldLayoutId id="2147484311" r:id="rId6"/>
    <p:sldLayoutId id="2147484312" r:id="rId7"/>
    <p:sldLayoutId id="2147484313" r:id="rId8"/>
    <p:sldLayoutId id="2147484314" r:id="rId9"/>
    <p:sldLayoutId id="2147484315" r:id="rId10"/>
    <p:sldLayoutId id="2147484316" r:id="rId11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s.infosbg.com/files/Contests/NOI-3/2025/day1/E/statements/even.pdf" TargetMode="External"/><Relationship Id="rId2" Type="http://schemas.openxmlformats.org/officeDocument/2006/relationships/hyperlink" Target="https://infos.infosbg.com/files/Contests/NOI-3/2025/day2/E/statements/poster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infos.infosbg.com/files/Contests/NOI-3/2025/day2/E/statements/preparation.pdf" TargetMode="External"/><Relationship Id="rId5" Type="http://schemas.openxmlformats.org/officeDocument/2006/relationships/hyperlink" Target="https://infos.infosbg.com/files/Contests/NOI-3/2025/day1/E/statements/sequence.pdf" TargetMode="External"/><Relationship Id="rId4" Type="http://schemas.openxmlformats.org/officeDocument/2006/relationships/hyperlink" Target="https://infos.infosbg.com/files/Contests/NOI-3/2025/day2/E/statements/cameras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s.infosbg.com/files/Contests/ETI/2024/E/statements/E1_cat.pdf" TargetMode="External"/><Relationship Id="rId7" Type="http://schemas.openxmlformats.org/officeDocument/2006/relationships/hyperlink" Target="https://infos.infosbg.com/files/Contests/PSI/2025/E/statements/delta.pdf" TargetMode="External"/><Relationship Id="rId2" Type="http://schemas.openxmlformats.org/officeDocument/2006/relationships/hyperlink" Target="https://infos.infosbg.com/files/Contests/PSI/2025/E/statements/foal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nfos.infosbg.com/files/Contests/ETI/2024/E/statements/E3_cups.pdf" TargetMode="External"/><Relationship Id="rId5" Type="http://schemas.openxmlformats.org/officeDocument/2006/relationships/hyperlink" Target="https://infos.infosbg.com/files/Contests/ETI/2024/E/statements/E2_days.pdf" TargetMode="External"/><Relationship Id="rId4" Type="http://schemas.openxmlformats.org/officeDocument/2006/relationships/hyperlink" Target="https://infos.infosbg.com/files/Contests/PSI/2025/E/statements/distance.pd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s.infosbg.com/files/Contests/LTI/2025/E/statements/seats.pdf" TargetMode="External"/><Relationship Id="rId2" Type="http://schemas.openxmlformats.org/officeDocument/2006/relationships/hyperlink" Target="https://infos.infosbg.com/files/Contests/LTI/2025/E/statements/jump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fos.infosbg.com/files/Contests/LTI/2025/E/statements/secret.pdf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infos.infosbg.com/files/Documents/2024-2025/syllabus/uchebnaprograma_5klas_competitions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s.infosbg.com/files/Contests/ETI/2024/E/statements/E2_days.pdf" TargetMode="External"/><Relationship Id="rId2" Type="http://schemas.openxmlformats.org/officeDocument/2006/relationships/hyperlink" Target="https://infos.infosbg.com/files/Contests/ETI/2024/E/statements/E1_ca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fos.infosbg.com/files/Contests/ETI/2024/E/statements/E3_cups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s.infosbg.com/files/Contests/NOI-1/2025/E/statements/E1_bbp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fos.infosbg.com/files/Contests/NOI-1/2025/E/statements/E3_fuel.pdf" TargetMode="External"/><Relationship Id="rId4" Type="http://schemas.openxmlformats.org/officeDocument/2006/relationships/hyperlink" Target="https://infos.infosbg.com/files/Contests/NOI-1/2025/E/statements/E2_interruption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s.infosbg.com/files/Contests/NOI-2/2025/E/statements/candies.pdf" TargetMode="External"/><Relationship Id="rId7" Type="http://schemas.openxmlformats.org/officeDocument/2006/relationships/hyperlink" Target="https://infos.infosbg.com/files/Contests/NOI-2/2025/E/statements/boring.pdf" TargetMode="External"/><Relationship Id="rId2" Type="http://schemas.openxmlformats.org/officeDocument/2006/relationships/hyperlink" Target="https://infos.infosbg.com/files/Contests/ETI/2024/E/statements/E1_cat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nfos.infosbg.com/files/Contests/ETI/2024/E/statements/E3_cups.pdf" TargetMode="External"/><Relationship Id="rId5" Type="http://schemas.openxmlformats.org/officeDocument/2006/relationships/hyperlink" Target="https://infos.infosbg.com/files/Contests/NOI-2/2025/E/statements/product.pdf" TargetMode="External"/><Relationship Id="rId4" Type="http://schemas.openxmlformats.org/officeDocument/2006/relationships/hyperlink" Target="https://infos.infosbg.com/files/Contests/ETI/2024/E/statements/E2_days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s.infosbg.com/files/Contests/NOI-3/2025/day1/E/statements/guess.pdf" TargetMode="External"/><Relationship Id="rId2" Type="http://schemas.openxmlformats.org/officeDocument/2006/relationships/hyperlink" Target="https://infos.infosbg.com/files/Contests/NOI-3/2025/day1/E/statements/even.pdf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infos.infosbg.com/files/Contests/NOI-3/2025/day1/E/statements/sequenc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3568" y="1370013"/>
            <a:ext cx="7920880" cy="3139108"/>
          </a:xfrm>
          <a:noFill/>
        </p:spPr>
        <p:txBody>
          <a:bodyPr anchor="ctr">
            <a:normAutofit fontScale="90000"/>
          </a:bodyPr>
          <a:lstStyle/>
          <a:p>
            <a:pPr algn="ctr">
              <a:lnSpc>
                <a:spcPct val="150000"/>
              </a:lnSpc>
              <a:spcAft>
                <a:spcPts val="1200"/>
              </a:spcAft>
            </a:pPr>
            <a:r>
              <a:rPr lang="bg-BG" altLang="bg-BG" sz="4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СЪСТЕЗАНИЯ  </a:t>
            </a:r>
            <a:r>
              <a:rPr lang="bg-BG" altLang="bg-BG" sz="4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bg-BG" altLang="bg-BG" sz="4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ИНФОРМАТИКА, </a:t>
            </a:r>
            <a:r>
              <a:rPr lang="bg-BG" altLang="bg-BG" sz="4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ГРУПА </a:t>
            </a:r>
            <a:r>
              <a:rPr lang="en-US" altLang="bg-BG" sz="5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bg-BG" altLang="bg-BG" sz="4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bg-BG" sz="4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bg-BG" sz="4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altLang="bg-BG" sz="4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altLang="bg-BG" sz="4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g-BG" altLang="bg-BG" sz="4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bg-BG" sz="4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altLang="bg-BG" sz="4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bg-BG" sz="4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altLang="bg-BG" sz="4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bg-BG" altLang="bg-BG" sz="4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bg-BG" altLang="bg-BG" sz="4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900808" y="5013176"/>
            <a:ext cx="5486400" cy="854224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bg-BG" altLang="bg-BG" sz="3600" b="1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Узана, 2025 год.</a:t>
            </a:r>
            <a:endParaRPr lang="en-US" altLang="bg-BG" sz="3600" b="1" dirty="0" smtClean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endParaRPr lang="bg-BG" altLang="bg-BG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DF8E63BA-F8EA-411D-904A-1E90A15165FE}" type="datetime1">
              <a:rPr lang="bg-BG" altLang="bg-BG"/>
              <a:pPr/>
              <a:t>11.9.2025 г.</a:t>
            </a:fld>
            <a:endParaRPr lang="bg-BG" alt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3C17-CB08-4FFE-A881-7B2B496212E1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6230599"/>
              </p:ext>
            </p:extLst>
          </p:nvPr>
        </p:nvGraphicFramePr>
        <p:xfrm>
          <a:off x="251520" y="404664"/>
          <a:ext cx="856895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07704" y="6021288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altLang="bg-BG" b="0" dirty="0">
                <a:cs typeface="Times New Roman" panose="02020603050405020304" pitchFamily="18" charset="0"/>
              </a:rPr>
              <a:t>Няма ученик с 300 точки, няма ученик с 0 точки</a:t>
            </a:r>
            <a:r>
              <a:rPr lang="bg-BG" altLang="bg-BG" dirty="0" smtClean="0">
                <a:cs typeface="Times New Roman" panose="02020603050405020304" pitchFamily="18" charset="0"/>
              </a:rPr>
              <a:t>.</a:t>
            </a:r>
            <a:endParaRPr lang="bg-BG" altLang="bg-BG" dirty="0"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368" y="3319609"/>
            <a:ext cx="8568952" cy="255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94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C198C-DA97-454E-AC54-EF6DAA645C00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3" name="Rectangle 2"/>
          <p:cNvSpPr/>
          <p:nvPr/>
        </p:nvSpPr>
        <p:spPr>
          <a:xfrm>
            <a:off x="2166529" y="0"/>
            <a:ext cx="47301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g-BG" altLang="bg-BG" sz="4400" b="0" dirty="0">
                <a:solidFill>
                  <a:srgbClr val="808000"/>
                </a:solidFill>
                <a:cs typeface="Times New Roman" panose="02020603050405020304" pitchFamily="18" charset="0"/>
              </a:rPr>
              <a:t>НОИ 3 </a:t>
            </a:r>
            <a:r>
              <a:rPr lang="bg-BG" altLang="bg-BG" sz="4400" b="0">
                <a:solidFill>
                  <a:srgbClr val="808000"/>
                </a:solidFill>
                <a:cs typeface="Times New Roman" panose="02020603050405020304" pitchFamily="18" charset="0"/>
              </a:rPr>
              <a:t>– </a:t>
            </a:r>
            <a:r>
              <a:rPr lang="bg-BG" altLang="bg-BG" sz="4400" b="0" smtClean="0">
                <a:solidFill>
                  <a:srgbClr val="808000"/>
                </a:solidFill>
                <a:cs typeface="Times New Roman" panose="02020603050405020304" pitchFamily="18" charset="0"/>
              </a:rPr>
              <a:t>втори </a:t>
            </a:r>
            <a:r>
              <a:rPr lang="bg-BG" altLang="bg-BG" sz="4400" b="0" dirty="0">
                <a:solidFill>
                  <a:srgbClr val="808000"/>
                </a:solidFill>
                <a:cs typeface="Times New Roman" panose="02020603050405020304" pitchFamily="18" charset="0"/>
              </a:rPr>
              <a:t>ден</a:t>
            </a:r>
            <a:endParaRPr lang="bg-BG" sz="4400" b="0" dirty="0"/>
          </a:p>
        </p:txBody>
      </p:sp>
      <p:sp>
        <p:nvSpPr>
          <p:cNvPr id="4" name="Rectangle 3"/>
          <p:cNvSpPr/>
          <p:nvPr/>
        </p:nvSpPr>
        <p:spPr>
          <a:xfrm>
            <a:off x="395536" y="769441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bg-BG" sz="32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2"/>
              </a:rPr>
              <a:t>Задача</a:t>
            </a:r>
            <a:r>
              <a:rPr lang="bg-BG" sz="32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3"/>
              </a:rPr>
              <a:t> </a:t>
            </a: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2"/>
              </a:rPr>
              <a:t>Е21</a:t>
            </a: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3"/>
              </a:rPr>
              <a:t>. </a:t>
            </a:r>
            <a:r>
              <a:rPr lang="bg-BG" sz="3200" dirty="0" smtClean="0">
                <a:solidFill>
                  <a:srgbClr val="9E3611"/>
                </a:solidFill>
                <a:cs typeface="Times New Roman" panose="02020603050405020304" pitchFamily="18" charset="0"/>
              </a:rPr>
              <a:t>РАЗЛЕПВАНЕ НА ПЛАКАТИ</a:t>
            </a:r>
            <a:endParaRPr lang="bg-BG" sz="3200" dirty="0">
              <a:solidFill>
                <a:srgbClr val="9E361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bg-BG" dirty="0">
                <a:cs typeface="Times New Roman" panose="02020603050405020304" pitchFamily="18" charset="0"/>
              </a:rPr>
              <a:t>    </a:t>
            </a:r>
            <a:r>
              <a:rPr lang="bg-BG" b="0" dirty="0" smtClean="0"/>
              <a:t>Намиране на НОК. Да се преброят къщите</a:t>
            </a:r>
            <a:r>
              <a:rPr lang="bg-BG" b="0" dirty="0"/>
              <a:t>, чиито номера се делят на </a:t>
            </a:r>
            <a:r>
              <a:rPr lang="bg-BG" b="0" dirty="0" smtClean="0"/>
              <a:t>поотделно на a</a:t>
            </a:r>
            <a:r>
              <a:rPr lang="bg-BG" b="0" dirty="0"/>
              <a:t>, b или c</a:t>
            </a:r>
            <a:r>
              <a:rPr lang="bg-BG" b="0" dirty="0" smtClean="0"/>
              <a:t>. </a:t>
            </a:r>
            <a:r>
              <a:rPr lang="bg-BG" b="0" dirty="0"/>
              <a:t>От тях  </a:t>
            </a:r>
            <a:r>
              <a:rPr lang="bg-BG" b="0" dirty="0" smtClean="0"/>
              <a:t>да се извади броя на </a:t>
            </a:r>
            <a:r>
              <a:rPr lang="bg-BG" b="0" dirty="0"/>
              <a:t>тези, чиито номера се делят на две от </a:t>
            </a:r>
            <a:r>
              <a:rPr lang="bg-BG" b="0" dirty="0" smtClean="0"/>
              <a:t>числата и да се прибавят тези</a:t>
            </a:r>
            <a:r>
              <a:rPr lang="bg-BG" b="0" dirty="0"/>
              <a:t>, които се делят едновременно и на трите </a:t>
            </a:r>
            <a:r>
              <a:rPr lang="bg-BG" b="0" dirty="0" smtClean="0"/>
              <a:t>числа.</a:t>
            </a:r>
            <a:endParaRPr lang="bg-BG" b="0" dirty="0"/>
          </a:p>
          <a:p>
            <a:pPr marL="0" indent="0" algn="just">
              <a:buNone/>
            </a:pP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4"/>
              </a:rPr>
              <a:t>Задача Е2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4"/>
              </a:rPr>
              <a:t>2</a:t>
            </a:r>
            <a:r>
              <a:rPr lang="bg-BG" sz="32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4"/>
              </a:rPr>
              <a:t>. </a:t>
            </a:r>
            <a:r>
              <a:rPr lang="bg-BG" sz="3200" dirty="0" smtClean="0">
                <a:solidFill>
                  <a:srgbClr val="9E3611"/>
                </a:solidFill>
                <a:cs typeface="Times New Roman" panose="02020603050405020304" pitchFamily="18" charset="0"/>
              </a:rPr>
              <a:t>КАМЕРИ</a:t>
            </a:r>
            <a:endParaRPr lang="bg-BG" sz="3200" dirty="0">
              <a:solidFill>
                <a:srgbClr val="9E3611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bg-BG" dirty="0">
                <a:cs typeface="Times New Roman" panose="02020603050405020304" pitchFamily="18" charset="0"/>
              </a:rPr>
              <a:t> </a:t>
            </a:r>
            <a:r>
              <a:rPr lang="bg-BG" dirty="0" smtClean="0">
                <a:cs typeface="Times New Roman" panose="02020603050405020304" pitchFamily="18" charset="0"/>
              </a:rPr>
              <a:t>  </a:t>
            </a:r>
            <a:r>
              <a:rPr lang="bg-BG" b="0" dirty="0" smtClean="0">
                <a:cs typeface="Times New Roman" panose="02020603050405020304" pitchFamily="18" charset="0"/>
              </a:rPr>
              <a:t>За 100 точки се обръща условието - </a:t>
            </a:r>
            <a:r>
              <a:rPr lang="ru-RU" b="0" dirty="0" smtClean="0"/>
              <a:t>за </a:t>
            </a:r>
            <a:r>
              <a:rPr lang="ru-RU" b="0" dirty="0"/>
              <a:t>всяка зона търсим от кои камери се </a:t>
            </a:r>
            <a:r>
              <a:rPr lang="ru-RU" b="0" dirty="0" smtClean="0"/>
              <a:t>следи. Задачата </a:t>
            </a:r>
            <a:r>
              <a:rPr lang="ru-RU" b="0" dirty="0"/>
              <a:t>се свежда до бързо намиране на суми по интервали, което решаваме с префиксни </a:t>
            </a:r>
            <a:r>
              <a:rPr lang="ru-RU" b="0" dirty="0" smtClean="0"/>
              <a:t>суми.   </a:t>
            </a:r>
            <a:endParaRPr lang="bg-BG" sz="2000" dirty="0" smtClean="0">
              <a:solidFill>
                <a:srgbClr val="0070C0"/>
              </a:solidFill>
              <a:cs typeface="Times New Roman" panose="02020603050405020304" pitchFamily="18" charset="0"/>
              <a:hlinkClick r:id="rId5"/>
            </a:endParaRPr>
          </a:p>
          <a:p>
            <a:pPr marL="0" indent="0">
              <a:buNone/>
            </a:pPr>
            <a:r>
              <a:rPr lang="bg-BG" sz="3200" dirty="0" smtClean="0">
                <a:solidFill>
                  <a:srgbClr val="0070C0"/>
                </a:solidFill>
                <a:cs typeface="Times New Roman" panose="02020603050405020304" pitchFamily="18" charset="0"/>
                <a:hlinkClick r:id="rId6"/>
              </a:rPr>
              <a:t>Задача</a:t>
            </a:r>
            <a:r>
              <a:rPr lang="bg-BG" sz="3200" dirty="0" smtClean="0">
                <a:solidFill>
                  <a:srgbClr val="0070C0"/>
                </a:solidFill>
                <a:cs typeface="Times New Roman" panose="02020603050405020304" pitchFamily="18" charset="0"/>
                <a:hlinkClick r:id="rId5"/>
              </a:rPr>
              <a:t> </a:t>
            </a:r>
            <a:r>
              <a:rPr lang="bg-BG" sz="3200" dirty="0" smtClean="0">
                <a:solidFill>
                  <a:srgbClr val="0070C0"/>
                </a:solidFill>
                <a:cs typeface="Times New Roman" panose="02020603050405020304" pitchFamily="18" charset="0"/>
                <a:hlinkClick r:id="rId6"/>
              </a:rPr>
              <a:t>Е23</a:t>
            </a:r>
            <a:r>
              <a:rPr lang="bg-BG" sz="3200" dirty="0">
                <a:solidFill>
                  <a:srgbClr val="0070C0"/>
                </a:solidFill>
                <a:cs typeface="Times New Roman" panose="02020603050405020304" pitchFamily="18" charset="0"/>
                <a:hlinkClick r:id="rId5"/>
              </a:rPr>
              <a:t>. </a:t>
            </a:r>
            <a:r>
              <a:rPr lang="bg-BG" sz="3200" dirty="0" smtClean="0">
                <a:solidFill>
                  <a:srgbClr val="922300"/>
                </a:solidFill>
                <a:cs typeface="Times New Roman" panose="02020603050405020304" pitchFamily="18" charset="0"/>
              </a:rPr>
              <a:t>ПОДГОТОВКА</a:t>
            </a:r>
            <a:endParaRPr lang="bg-BG" sz="3200" dirty="0">
              <a:solidFill>
                <a:srgbClr val="922300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0" dirty="0" smtClean="0">
                <a:cs typeface="Times New Roman" panose="02020603050405020304" pitchFamily="18" charset="0"/>
              </a:rPr>
              <a:t>   Делимост – отделяне цифрите на число, проверка дали число е степен на 2, дали е палиндром, дали е число на Фибоначи.</a:t>
            </a:r>
            <a:endParaRPr lang="bg-BG" b="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88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3C17-CB08-4FFE-A881-7B2B496212E1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6268947"/>
              </p:ext>
            </p:extLst>
          </p:nvPr>
        </p:nvGraphicFramePr>
        <p:xfrm>
          <a:off x="755576" y="548680"/>
          <a:ext cx="8136904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4005064"/>
            <a:ext cx="8136904" cy="233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19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5739"/>
            <a:ext cx="7886700" cy="687610"/>
          </a:xfrm>
        </p:spPr>
        <p:txBody>
          <a:bodyPr/>
          <a:lstStyle/>
          <a:p>
            <a:pPr algn="ctr"/>
            <a:r>
              <a:rPr lang="bg-BG" altLang="bg-BG" sz="3600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ПРОЛЕТЕН ТУРНИР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0067" y="873348"/>
            <a:ext cx="7886700" cy="5848128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>
                <a:solidFill>
                  <a:srgbClr val="808000"/>
                </a:solidFill>
              </a:rPr>
              <a:t>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Участвали 40 (51) </a:t>
            </a:r>
            <a:r>
              <a:rPr lang="bg-BG" altLang="bg-BG" sz="4000" dirty="0">
                <a:solidFill>
                  <a:srgbClr val="E23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</a:t>
            </a:r>
            <a:endParaRPr lang="bg-BG" altLang="bg-BG" sz="3800" dirty="0" smtClean="0">
              <a:solidFill>
                <a:srgbClr val="E23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SzPct val="80000"/>
              <a:buFont typeface="Wingdings" panose="05000000000000000000" pitchFamily="2" charset="2"/>
              <a:buChar char="Ø"/>
            </a:pPr>
            <a:r>
              <a:rPr lang="bg-BG" altLang="bg-BG" sz="3800" dirty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bg-BG" alt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Няма</a:t>
            </a:r>
            <a:r>
              <a:rPr lang="en-US" alt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bg-BG" alt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ученик с </a:t>
            </a:r>
            <a:r>
              <a:rPr lang="en-US" alt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300</a:t>
            </a:r>
            <a:endParaRPr lang="bg-BG" altLang="bg-BG" sz="3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SzPct val="80000"/>
              <a:buFont typeface="Wingdings" panose="05000000000000000000" pitchFamily="2" charset="2"/>
              <a:buChar char="Ø"/>
            </a:pPr>
            <a:r>
              <a:rPr lang="bg-BG" altLang="bg-BG" sz="3800" dirty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bg-BG" alt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 имат нули</a:t>
            </a:r>
          </a:p>
          <a:p>
            <a:pPr marL="0" indent="0">
              <a:buNone/>
            </a:pPr>
            <a:r>
              <a:rPr lang="bg-BG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Задача</a:t>
            </a:r>
            <a:r>
              <a:rPr lang="bg-BG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bg-BG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Е1. </a:t>
            </a:r>
            <a:r>
              <a:rPr lang="bg-BG" sz="4200" b="1" dirty="0" smtClean="0">
                <a:solidFill>
                  <a:srgbClr val="9E36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ВЪРТЕЛЕЖКА С КОНЧЕТА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Моделиране на процес, делимост, създаване на масив и търсене в него, минимален елемент и оптимизация на алгоритъма.</a:t>
            </a:r>
          </a:p>
          <a:p>
            <a:pPr marL="0" indent="0">
              <a:buNone/>
            </a:pPr>
            <a:r>
              <a:rPr lang="bg-BG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Задача</a:t>
            </a:r>
            <a:r>
              <a:rPr lang="bg-BG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bg-BG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Е</a:t>
            </a:r>
            <a:r>
              <a:rPr lang="en-US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2</a:t>
            </a:r>
            <a:r>
              <a:rPr lang="bg-BG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 </a:t>
            </a:r>
            <a:r>
              <a:rPr lang="bg-BG" sz="4200" b="1" dirty="0" smtClean="0">
                <a:solidFill>
                  <a:srgbClr val="9E36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РАЗСТОЯНИЕ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цикли, индекси, търсене на минимум, алгоритмична оптимизация.</a:t>
            </a:r>
            <a:endParaRPr lang="bg-BG" sz="3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indent="0">
              <a:buNone/>
            </a:pPr>
            <a:r>
              <a:rPr lang="bg-BG" sz="4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Задача </a:t>
            </a:r>
            <a:r>
              <a:rPr lang="bg-BG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Е3. </a:t>
            </a:r>
            <a:r>
              <a:rPr lang="bg-BG" sz="4200" b="1" dirty="0" smtClean="0">
                <a:solidFill>
                  <a:srgbClr val="922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ДЕЛТА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2900" dirty="0"/>
              <a:t> </a:t>
            </a:r>
            <a:r>
              <a:rPr lang="bg-BG" sz="2900" dirty="0" smtClean="0"/>
              <a:t>   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Отделяне цифрите на число, вложени цикли, оптимизация чрез предварително пресмятане, наблюдения върху свойствата на числата, намаляване сложността чрез разбиване на подзадачи.</a:t>
            </a:r>
            <a:endParaRPr lang="bg-BG" sz="3800" b="1" cap="all" dirty="0" smtClean="0">
              <a:solidFill>
                <a:srgbClr val="9E36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b="1" dirty="0" smtClean="0">
              <a:solidFill>
                <a:srgbClr val="9E36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b="1" dirty="0">
              <a:solidFill>
                <a:srgbClr val="9E36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altLang="bg-BG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altLang="bg-BG" sz="2800" dirty="0" smtClean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bg-BG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bg-BG" sz="2800" dirty="0" smtClean="0">
              <a:solidFill>
                <a:srgbClr val="E23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2800" dirty="0" smtClean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3C17-CB08-4FFE-A881-7B2B496212E1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83138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3C17-CB08-4FFE-A881-7B2B496212E1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4878372"/>
              </p:ext>
            </p:extLst>
          </p:nvPr>
        </p:nvGraphicFramePr>
        <p:xfrm>
          <a:off x="539552" y="260648"/>
          <a:ext cx="8352928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170" y="3501008"/>
            <a:ext cx="8257294" cy="2446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0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5739"/>
            <a:ext cx="7886700" cy="687610"/>
          </a:xfrm>
        </p:spPr>
        <p:txBody>
          <a:bodyPr/>
          <a:lstStyle/>
          <a:p>
            <a:pPr algn="ctr"/>
            <a:r>
              <a:rPr lang="bg-BG" altLang="bg-BG" sz="3600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ЛЕТЕН ТУРНИР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888053"/>
            <a:ext cx="7886700" cy="5848128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>
                <a:solidFill>
                  <a:srgbClr val="808000"/>
                </a:solidFill>
              </a:rPr>
              <a:t> </a:t>
            </a:r>
            <a:r>
              <a:rPr lang="bg-BG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Участвали  40 (44) </a:t>
            </a:r>
            <a:r>
              <a:rPr lang="bg-BG" altLang="bg-BG" sz="4000" dirty="0">
                <a:solidFill>
                  <a:srgbClr val="E23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</a:t>
            </a:r>
            <a:endParaRPr lang="bg-BG" altLang="bg-BG" sz="4000" dirty="0" smtClean="0">
              <a:solidFill>
                <a:srgbClr val="E23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SzPct val="80000"/>
              <a:buFont typeface="Wingdings" panose="05000000000000000000" pitchFamily="2" charset="2"/>
              <a:buChar char="Ø"/>
            </a:pPr>
            <a:r>
              <a:rPr lang="bg-BG" altLang="bg-BG" sz="4000" dirty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bg-BG" altLang="bg-BG" sz="4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 ученик с </a:t>
            </a:r>
            <a:r>
              <a:rPr lang="en-US" altLang="bg-BG" sz="4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300</a:t>
            </a:r>
            <a:endParaRPr lang="bg-BG" altLang="bg-BG" sz="40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SzPct val="80000"/>
              <a:buFont typeface="Wingdings" panose="05000000000000000000" pitchFamily="2" charset="2"/>
              <a:buChar char="Ø"/>
            </a:pPr>
            <a:r>
              <a:rPr lang="bg-BG" altLang="bg-BG" sz="4000" dirty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bg-BG" altLang="bg-BG" sz="4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 имат нули</a:t>
            </a:r>
          </a:p>
          <a:p>
            <a:pPr marL="0" indent="0">
              <a:buNone/>
            </a:pPr>
            <a:r>
              <a:rPr lang="bg-BG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Задача </a:t>
            </a:r>
            <a:r>
              <a:rPr lang="bg-BG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Е1. </a:t>
            </a:r>
            <a:r>
              <a:rPr lang="bg-BG" sz="4200" b="1" dirty="0" smtClean="0">
                <a:solidFill>
                  <a:srgbClr val="9E36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ОТБОРЕН ДЪЛЪГ</a:t>
            </a:r>
            <a:r>
              <a:rPr lang="bg-BG" sz="4200" b="1" dirty="0" smtClean="0">
                <a:solidFill>
                  <a:srgbClr val="9E361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bg-BG" sz="4200" b="1" dirty="0" smtClean="0">
                <a:solidFill>
                  <a:srgbClr val="9E36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СКОК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Създаване на масив от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дължините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колективния скок за всеки отбор. Намиране на двата най-големи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елемента, формула за минимален и максимален скок. </a:t>
            </a:r>
            <a:endParaRPr lang="bg-BG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g-BG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Задача Е</a:t>
            </a:r>
            <a:r>
              <a:rPr lang="en-US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2</a:t>
            </a:r>
            <a:r>
              <a:rPr lang="bg-BG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 </a:t>
            </a:r>
            <a:r>
              <a:rPr lang="bg-BG" sz="4200" b="1" dirty="0" smtClean="0">
                <a:solidFill>
                  <a:srgbClr val="9E36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СЕДАЛКИ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Бавно решение – проверява всяка нула поотделно и търси най-близките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единици.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Бързо решение – работи с цели блокове от нули, пресмята директно чрез формули → по-бързо, по-малко памет.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bg-BG" sz="4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Задача </a:t>
            </a:r>
            <a:r>
              <a:rPr lang="bg-BG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Е3. </a:t>
            </a:r>
            <a:r>
              <a:rPr lang="bg-BG" sz="4200" b="1" dirty="0" smtClean="0">
                <a:solidFill>
                  <a:srgbClr val="922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ШИФЪР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Задачата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решава чрез прилагане на Виженеровия шифър – всеки символ от текста се кодира или декодира чрез съответния символ от ключовата дума (циклично прилагаща се). При кодиране се прибавя, а при декодиране се изважда стойността на ключовия символ, като резултатът се държи в границите [0,25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endParaRPr lang="bg-BG" sz="4000" b="1" dirty="0" smtClean="0">
              <a:solidFill>
                <a:srgbClr val="9E36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b="1" dirty="0">
              <a:solidFill>
                <a:srgbClr val="9E36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altLang="bg-BG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altLang="bg-BG" sz="2800" dirty="0" smtClean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bg-BG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bg-BG" sz="2800" dirty="0" smtClean="0">
              <a:solidFill>
                <a:srgbClr val="E23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2800" dirty="0" smtClean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3C17-CB08-4FFE-A881-7B2B496212E1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00476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>
          <a:xfrm>
            <a:off x="1619672" y="260648"/>
            <a:ext cx="6324600" cy="6858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bg-BG" altLang="bg-BG" sz="4000" b="1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ИЗВОДИ</a:t>
            </a:r>
            <a:endParaRPr lang="en-US" altLang="bg-BG" sz="4000" b="1" dirty="0" smtClean="0">
              <a:solidFill>
                <a:srgbClr val="8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Rectangle 7"/>
          <p:cNvSpPr>
            <a:spLocks noGrp="1" noChangeArrowheads="1"/>
          </p:cNvSpPr>
          <p:nvPr>
            <p:ph idx="1"/>
          </p:nvPr>
        </p:nvSpPr>
        <p:spPr>
          <a:xfrm>
            <a:off x="539552" y="946448"/>
            <a:ext cx="8117482" cy="5153026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808000"/>
              </a:buClr>
              <a:buFont typeface="Wingdings" panose="05000000000000000000" pitchFamily="2" charset="2"/>
              <a:buChar char="Ø"/>
            </a:pPr>
            <a:r>
              <a:rPr lang="bg-BG" altLang="bg-BG" sz="3200" dirty="0" smtClean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Всички </a:t>
            </a:r>
            <a:r>
              <a:rPr lang="bg-BG" altLang="bg-BG" sz="3200" dirty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теми </a:t>
            </a:r>
            <a:r>
              <a:rPr lang="bg-BG" altLang="bg-BG" sz="3200" dirty="0" smtClean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 балансирани </a:t>
            </a:r>
            <a:r>
              <a:rPr lang="bg-BG" altLang="bg-BG" sz="3200" dirty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bg-BG" altLang="bg-BG" sz="3200" dirty="0" smtClean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</a:t>
            </a:r>
            <a:r>
              <a:rPr lang="bg-BG" altLang="bg-BG" sz="3200" dirty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типове </a:t>
            </a:r>
            <a:r>
              <a:rPr lang="bg-BG" altLang="bg-BG" sz="3200" dirty="0" smtClean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bg-BG" altLang="bg-BG" sz="3200" dirty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altLang="bg-BG" sz="3200" dirty="0" smtClean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алгоритмични знания.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buClr>
                <a:srgbClr val="808000"/>
              </a:buClr>
              <a:buFont typeface="Wingdings" panose="05000000000000000000" pitchFamily="2" charset="2"/>
              <a:buChar char="Ø"/>
            </a:pPr>
            <a:r>
              <a:rPr lang="bg-BG" altLang="bg-BG" sz="3200" dirty="0" smtClean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Увеличено е рязко нивото на трудност на задачите – често липсват 100 точки.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buClr>
                <a:srgbClr val="808000"/>
              </a:buClr>
              <a:buFont typeface="Wingdings" panose="05000000000000000000" pitchFamily="2" charset="2"/>
              <a:buChar char="Ø"/>
            </a:pPr>
            <a:r>
              <a:rPr lang="bg-BG" altLang="bg-BG" sz="3200" dirty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altLang="bg-BG" sz="3200" dirty="0" smtClean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пръв път се дават задачи, които изискват наблюдение. Резултатите показват, че е рано.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buClr>
                <a:srgbClr val="808000"/>
              </a:buClr>
              <a:buFont typeface="Wingdings" panose="05000000000000000000" pitchFamily="2" charset="2"/>
              <a:buChar char="Ø"/>
            </a:pPr>
            <a:r>
              <a:rPr lang="bg-BG" altLang="bg-BG" sz="3200" dirty="0" smtClean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Малко автори (5), но с повишени изисквания към знанията и уменията на участниците в група Е.</a:t>
            </a:r>
            <a:endParaRPr lang="bg-BG" altLang="bg-BG" sz="3200" dirty="0">
              <a:solidFill>
                <a:srgbClr val="4617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1200"/>
              </a:spcBef>
              <a:buClr>
                <a:srgbClr val="808000"/>
              </a:buClr>
              <a:buFont typeface="Wingdings" pitchFamily="2" charset="2"/>
              <a:buChar char="Ø"/>
            </a:pPr>
            <a:r>
              <a:rPr lang="bg-BG" altLang="bg-BG" sz="3200" dirty="0" smtClean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Липсват  обиграване при работа с масиви (низове).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buClr>
                <a:srgbClr val="808000"/>
              </a:buClr>
              <a:buFont typeface="Wingdings" pitchFamily="2" charset="2"/>
              <a:buChar char="Ø"/>
            </a:pPr>
            <a:r>
              <a:rPr lang="bg-BG" altLang="bg-BG" sz="3200" dirty="0" smtClean="0">
                <a:solidFill>
                  <a:srgbClr val="461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Задачите и тестовете позволяваха получаване на точки, дори за елементарни алгоритмични познания.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buClr>
                <a:srgbClr val="808000"/>
              </a:buClr>
              <a:buFont typeface="Wingdings" pitchFamily="2" charset="2"/>
              <a:buChar char="Ø"/>
            </a:pPr>
            <a:endParaRPr lang="bg-BG" altLang="bg-BG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</a:pPr>
            <a:endParaRPr lang="bg-BG" altLang="bg-BG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Ø"/>
            </a:pPr>
            <a:endParaRPr lang="bg-BG" altLang="bg-B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bg-BG" dirty="0" smtClean="0"/>
          </a:p>
        </p:txBody>
      </p:sp>
    </p:spTree>
    <p:extLst>
      <p:ext uri="{BB962C8B-B14F-4D97-AF65-F5344CB8AC3E}">
        <p14:creationId xmlns:p14="http://schemas.microsoft.com/office/powerpoint/2010/main" val="404971024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1700808"/>
            <a:ext cx="72182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</a:pPr>
            <a:r>
              <a:rPr lang="en-US" altLang="bg-BG" sz="6000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bg-BG" altLang="bg-BG" sz="6000" b="1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на авторите на задачи за група Е!    </a:t>
            </a:r>
            <a:endParaRPr lang="bg-BG" altLang="bg-BG" sz="6000" b="1" dirty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40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4400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Учебна програма </a:t>
            </a:r>
            <a:r>
              <a:rPr lang="bg-BG" sz="4400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график</a:t>
            </a:r>
            <a:endParaRPr lang="bg-BG" sz="4400" dirty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3C17-CB08-4FFE-A881-7B2B496212E1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98877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07216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bg-BG" altLang="bg-BG" sz="4000" b="1" cap="all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Автори  на задачи</a:t>
            </a:r>
            <a:endParaRPr lang="en-US" altLang="bg-BG" sz="4000" b="1" cap="all" dirty="0" smtClean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3687409"/>
              </p:ext>
            </p:extLst>
          </p:nvPr>
        </p:nvGraphicFramePr>
        <p:xfrm>
          <a:off x="1547665" y="1556791"/>
          <a:ext cx="5832648" cy="3184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3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4898">
                <a:tc>
                  <a:txBody>
                    <a:bodyPr/>
                    <a:lstStyle/>
                    <a:p>
                      <a:pPr algn="l" rtl="0" fontAlgn="t"/>
                      <a:r>
                        <a:rPr lang="bg-BG" sz="1800" b="1" i="0" u="none" strike="noStrike" dirty="0">
                          <a:pattFill prst="pct5">
                            <a:fgClr>
                              <a:srgbClr val="FFFFFF"/>
                            </a:fgClr>
                            <a:bgClr>
                              <a:schemeClr val="bg1"/>
                            </a:bgClr>
                          </a:patt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>
                    <a:solidFill>
                      <a:srgbClr val="9223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bg-BG" sz="2000" b="1" i="0" u="none" strike="noStrike" dirty="0">
                          <a:pattFill prst="pct5">
                            <a:fgClr>
                              <a:srgbClr val="FFFFFF"/>
                            </a:fgClr>
                            <a:bgClr>
                              <a:schemeClr val="bg1"/>
                            </a:bgClr>
                          </a:pattFill>
                          <a:effectLst/>
                          <a:latin typeface="Times New Roman" panose="02020603050405020304" pitchFamily="18" charset="0"/>
                        </a:rPr>
                        <a:t>Автор</a:t>
                      </a:r>
                    </a:p>
                  </a:txBody>
                  <a:tcPr marL="9525" marR="9525" marT="9525" marB="0" anchor="ctr">
                    <a:solidFill>
                      <a:srgbClr val="9223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bg-BG" sz="1600" b="1" i="0" u="none" strike="noStrike" dirty="0">
                          <a:pattFill prst="pct5">
                            <a:fgClr>
                              <a:srgbClr val="FFFFFF"/>
                            </a:fgClr>
                            <a:bgClr>
                              <a:schemeClr val="bg1"/>
                            </a:bgClr>
                          </a:pattFill>
                          <a:effectLst/>
                          <a:latin typeface="Times New Roman" panose="02020603050405020304" pitchFamily="18" charset="0"/>
                        </a:rPr>
                        <a:t>Брой задачи</a:t>
                      </a:r>
                    </a:p>
                  </a:txBody>
                  <a:tcPr marL="9525" marR="9525" marT="9525" marB="0" anchor="ctr">
                    <a:solidFill>
                      <a:srgbClr val="922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039">
                <a:tc>
                  <a:txBody>
                    <a:bodyPr/>
                    <a:lstStyle/>
                    <a:p>
                      <a:pPr algn="ctr" rtl="0" fontAlgn="ctr"/>
                      <a:r>
                        <a:rPr lang="bg-BG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bg-BG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Емил Келеведжиев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bg-BG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bg-BG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466578"/>
                  </a:ext>
                </a:extLst>
              </a:tr>
              <a:tr h="419106">
                <a:tc>
                  <a:txBody>
                    <a:bodyPr/>
                    <a:lstStyle/>
                    <a:p>
                      <a:pPr algn="ctr" rtl="0" fontAlgn="ctr"/>
                      <a:r>
                        <a:rPr lang="bg-BG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bg-BG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Кинка Кирилова-Лупанова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bg-BG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bg-BG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106">
                <a:tc>
                  <a:txBody>
                    <a:bodyPr/>
                    <a:lstStyle/>
                    <a:p>
                      <a:pPr algn="ctr" rtl="0" fontAlgn="ctr"/>
                      <a:r>
                        <a:rPr lang="bg-BG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bg-BG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Пламенка Христова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bg-BG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bg-BG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bg-BG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Петър Петров</a:t>
                      </a:r>
                      <a:endParaRPr lang="bg-BG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bg-BG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bg-BG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887273"/>
                  </a:ext>
                </a:extLst>
              </a:tr>
              <a:tr h="41910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bg-BG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Евгений Василев</a:t>
                      </a:r>
                      <a:endParaRPr lang="bg-BG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bg-BG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bg-BG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047135"/>
                  </a:ext>
                </a:extLst>
              </a:tr>
            </a:tbl>
          </a:graphicData>
        </a:graphic>
      </p:graphicFrame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BE4C-58B6-432D-BFF9-E483733DC9C6}" type="datetime1">
              <a:rPr lang="bg-BG" altLang="bg-BG"/>
              <a:pPr/>
              <a:t>11.9.2025 г.</a:t>
            </a:fld>
            <a:endParaRPr lang="bg-BG" altLang="bg-BG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3C17-CB08-4FFE-A881-7B2B496212E1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7832321"/>
              </p:ext>
            </p:extLst>
          </p:nvPr>
        </p:nvGraphicFramePr>
        <p:xfrm>
          <a:off x="323850" y="694343"/>
          <a:ext cx="8246875" cy="369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4438" y="9305072"/>
            <a:ext cx="628650" cy="16192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50" y="4077072"/>
            <a:ext cx="7977688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64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5739"/>
            <a:ext cx="7886700" cy="687610"/>
          </a:xfrm>
        </p:spPr>
        <p:txBody>
          <a:bodyPr/>
          <a:lstStyle/>
          <a:p>
            <a:pPr algn="ctr"/>
            <a:r>
              <a:rPr lang="bg-BG" altLang="bg-BG" sz="3600" dirty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Есенен турнир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0067" y="873348"/>
            <a:ext cx="7886700" cy="5848128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>
                <a:solidFill>
                  <a:srgbClr val="808000"/>
                </a:solidFill>
              </a:rPr>
              <a:t>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Участвали 51 (без квоти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46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altLang="bg-BG" sz="3800" dirty="0" smtClean="0">
                <a:solidFill>
                  <a:srgbClr val="E23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 </a:t>
            </a:r>
          </a:p>
          <a:p>
            <a:pPr>
              <a:buSzPct val="80000"/>
              <a:buFont typeface="Wingdings" panose="05000000000000000000" pitchFamily="2" charset="2"/>
              <a:buChar char="Ø"/>
            </a:pPr>
            <a:r>
              <a:rPr lang="bg-BG" altLang="bg-BG" sz="3800" dirty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 </a:t>
            </a:r>
            <a:r>
              <a:rPr lang="bg-BG" alt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ученик има </a:t>
            </a:r>
            <a:r>
              <a:rPr lang="en-US" alt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300</a:t>
            </a:r>
            <a:endParaRPr lang="bg-BG" altLang="bg-BG" sz="3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SzPct val="80000"/>
              <a:buFont typeface="Wingdings" panose="05000000000000000000" pitchFamily="2" charset="2"/>
              <a:buChar char="Ø"/>
            </a:pPr>
            <a:r>
              <a:rPr lang="bg-BG" altLang="bg-BG" sz="3800" dirty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bg-BG" alt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8 имат нули</a:t>
            </a:r>
          </a:p>
          <a:p>
            <a:pPr marL="0" indent="0">
              <a:buNone/>
            </a:pPr>
            <a:endParaRPr lang="bg-BG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indent="0">
              <a:buNone/>
            </a:pPr>
            <a:r>
              <a:rPr lang="bg-BG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Задача </a:t>
            </a:r>
            <a:r>
              <a:rPr lang="bg-BG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Е1. </a:t>
            </a:r>
            <a:r>
              <a:rPr lang="bg-BG" sz="4200" b="1" dirty="0">
                <a:solidFill>
                  <a:srgbClr val="9E36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 </a:t>
            </a:r>
            <a:r>
              <a:rPr lang="bg-BG" sz="4200" b="1" dirty="0" smtClean="0">
                <a:solidFill>
                  <a:srgbClr val="9E36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НОЩ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Мерни </a:t>
            </a:r>
            <a:r>
              <a:rPr lang="bg-BG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единици за време – часове в минути и обратно, много разслоени тестове, които да обхващат дори минималните знания на учениците.  Форматиран изход с водещи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нули.</a:t>
            </a:r>
          </a:p>
          <a:p>
            <a:pPr marL="0" indent="0">
              <a:buNone/>
            </a:pPr>
            <a:endParaRPr lang="bg-BG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pPr marL="0" indent="0">
              <a:buNone/>
            </a:pPr>
            <a:r>
              <a:rPr lang="bg-BG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Задача </a:t>
            </a:r>
            <a:r>
              <a:rPr lang="bg-BG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Е</a:t>
            </a:r>
            <a:r>
              <a:rPr lang="en-US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2</a:t>
            </a:r>
            <a:r>
              <a:rPr lang="bg-BG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 </a:t>
            </a:r>
            <a:r>
              <a:rPr lang="bg-BG" sz="4200" b="1" dirty="0" smtClean="0">
                <a:solidFill>
                  <a:srgbClr val="9E36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ДНИ</a:t>
            </a:r>
          </a:p>
          <a:p>
            <a:pPr marL="0" indent="0" algn="just">
              <a:spcBef>
                <a:spcPts val="300"/>
              </a:spcBef>
              <a:buNone/>
            </a:pPr>
            <a:r>
              <a:rPr lang="bg-BG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 </a:t>
            </a:r>
            <a:r>
              <a:rPr lang="bg-BG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за дни от седмицата, но не са дати. В нея има да се намерят три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неща:</a:t>
            </a:r>
            <a:endParaRPr lang="bg-BG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300"/>
              </a:spcBef>
              <a:buNone/>
            </a:pPr>
            <a:r>
              <a:rPr lang="bg-BG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първото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bg-BG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седморки в n дена (n/7) </a:t>
            </a:r>
          </a:p>
          <a:p>
            <a:pPr marL="0" indent="0" algn="just">
              <a:spcBef>
                <a:spcPts val="300"/>
              </a:spcBef>
              <a:buNone/>
            </a:pPr>
            <a:r>
              <a:rPr lang="bg-BG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второто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bg-BG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кой ден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седмицата е след p дена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300"/>
              </a:spcBef>
              <a:buNone/>
            </a:pP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третото – брой на дните, </a:t>
            </a:r>
            <a:r>
              <a:rPr lang="bg-BG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започващи със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 „С“.</a:t>
            </a:r>
            <a:endParaRPr lang="bg-BG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300"/>
              </a:spcBef>
              <a:buNone/>
            </a:pP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Математически </a:t>
            </a:r>
            <a:r>
              <a:rPr lang="bg-BG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разсъждения, условен оператор и целочислено деление и деление с остатък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3800" b="1" dirty="0" smtClean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indent="0">
              <a:buNone/>
            </a:pPr>
            <a:r>
              <a:rPr lang="bg-BG" sz="4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Задача </a:t>
            </a:r>
            <a:r>
              <a:rPr lang="bg-BG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Е3</a:t>
            </a:r>
            <a:r>
              <a:rPr lang="bg-BG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bg-BG" sz="4200" b="1" dirty="0" smtClean="0">
                <a:solidFill>
                  <a:srgbClr val="922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ЦИЛИНДРИЧНИ ЧАШИ</a:t>
            </a:r>
          </a:p>
          <a:p>
            <a:pPr marL="0" indent="0">
              <a:buNone/>
            </a:pPr>
            <a:r>
              <a:rPr lang="bg-BG" sz="2900" dirty="0"/>
              <a:t> </a:t>
            </a:r>
            <a:r>
              <a:rPr lang="bg-BG" sz="2900" dirty="0" smtClean="0"/>
              <a:t>   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Подреждане </a:t>
            </a:r>
            <a:r>
              <a:rPr lang="bg-BG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големина на 3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числа, </a:t>
            </a:r>
            <a:r>
              <a:rPr lang="bg-BG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геометрични съображения, максимално число на </a:t>
            </a:r>
            <a:r>
              <a:rPr lang="bg-BG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редица.</a:t>
            </a:r>
            <a:endParaRPr lang="bg-BG" sz="3800" b="1" cap="all" dirty="0" smtClean="0">
              <a:solidFill>
                <a:srgbClr val="9E36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b="1" dirty="0" smtClean="0">
              <a:solidFill>
                <a:srgbClr val="9E36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b="1" dirty="0">
              <a:solidFill>
                <a:srgbClr val="9E36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altLang="bg-BG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altLang="bg-BG" sz="2800" dirty="0" smtClean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bg-BG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bg-BG" sz="2800" dirty="0" smtClean="0">
              <a:solidFill>
                <a:srgbClr val="E23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2800" dirty="0" smtClean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3C17-CB08-4FFE-A881-7B2B496212E1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66121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665880" y="260648"/>
            <a:ext cx="7772400" cy="674566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bg-BG" altLang="bg-BG" sz="3600" b="1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НОИ -1</a:t>
            </a:r>
            <a:endParaRPr lang="bg-BG" altLang="bg-BG" sz="3600" dirty="0">
              <a:solidFill>
                <a:srgbClr val="808000"/>
              </a:solidFill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467544" y="1754188"/>
            <a:ext cx="7992888" cy="4186237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ClrTx/>
              <a:buFontTx/>
              <a:buNone/>
            </a:pPr>
            <a:endParaRPr lang="bg-BG" altLang="bg-BG" dirty="0"/>
          </a:p>
          <a:p>
            <a:endParaRPr lang="bg-BG" altLang="bg-BG" dirty="0"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C1AA0-47FA-4EC6-89E4-248D65261E69}" type="datetime1">
              <a:rPr lang="bg-BG" altLang="bg-BG"/>
              <a:pPr/>
              <a:t>11.9.2025 г.</a:t>
            </a:fld>
            <a:endParaRPr lang="bg-BG" altLang="bg-BG"/>
          </a:p>
        </p:txBody>
      </p:sp>
      <p:sp>
        <p:nvSpPr>
          <p:cNvPr id="2" name="Rectangle 1"/>
          <p:cNvSpPr/>
          <p:nvPr/>
        </p:nvSpPr>
        <p:spPr>
          <a:xfrm>
            <a:off x="35496" y="1067554"/>
            <a:ext cx="8856984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None/>
            </a:pPr>
            <a:r>
              <a:rPr lang="bg-BG" sz="2800" dirty="0">
                <a:solidFill>
                  <a:srgbClr val="0070C0"/>
                </a:solidFill>
                <a:cs typeface="Times New Roman" panose="02020603050405020304" pitchFamily="18" charset="0"/>
                <a:hlinkClick r:id="rId3"/>
              </a:rPr>
              <a:t>Задача Е1</a:t>
            </a:r>
            <a:r>
              <a:rPr lang="ru-RU" sz="2800" dirty="0">
                <a:solidFill>
                  <a:srgbClr val="0070C0"/>
                </a:solidFill>
                <a:cs typeface="Times New Roman" panose="02020603050405020304" pitchFamily="18" charset="0"/>
                <a:hlinkClick r:id="rId3"/>
              </a:rPr>
              <a:t>. </a:t>
            </a:r>
            <a:r>
              <a:rPr lang="bg-BG" sz="2800" dirty="0" smtClean="0">
                <a:solidFill>
                  <a:srgbClr val="922300"/>
                </a:solidFill>
                <a:cs typeface="Times New Roman" panose="02020603050405020304" pitchFamily="18" charset="0"/>
              </a:rPr>
              <a:t>БАСКЕТБОЛИСТИ</a:t>
            </a:r>
            <a:r>
              <a:rPr lang="bg-BG" dirty="0" smtClean="0">
                <a:solidFill>
                  <a:srgbClr val="320C00"/>
                </a:solidFill>
                <a:cs typeface="Times New Roman" panose="02020603050405020304" pitchFamily="18" charset="0"/>
              </a:rPr>
              <a:t>,</a:t>
            </a:r>
            <a:r>
              <a:rPr lang="bg-BG" altLang="bg-BG" dirty="0" smtClean="0">
                <a:solidFill>
                  <a:srgbClr val="320C00"/>
                </a:solidFill>
                <a:cs typeface="Times New Roman" panose="02020603050405020304" pitchFamily="18" charset="0"/>
              </a:rPr>
              <a:t> </a:t>
            </a:r>
            <a:r>
              <a:rPr lang="bg-BG" altLang="bg-BG" dirty="0">
                <a:solidFill>
                  <a:srgbClr val="461700"/>
                </a:solidFill>
                <a:cs typeface="Times New Roman" panose="02020603050405020304" pitchFamily="18" charset="0"/>
              </a:rPr>
              <a:t>а</a:t>
            </a:r>
            <a:r>
              <a:rPr lang="bg-BG" dirty="0">
                <a:solidFill>
                  <a:srgbClr val="461700"/>
                </a:solidFill>
                <a:cs typeface="Times New Roman" panose="02020603050405020304" pitchFamily="18" charset="0"/>
              </a:rPr>
              <a:t>втор</a:t>
            </a:r>
            <a:r>
              <a:rPr lang="ru-RU" dirty="0">
                <a:solidFill>
                  <a:srgbClr val="461700"/>
                </a:solidFill>
                <a:cs typeface="Times New Roman" panose="02020603050405020304" pitchFamily="18" charset="0"/>
              </a:rPr>
              <a:t>:</a:t>
            </a:r>
            <a:r>
              <a:rPr lang="ru-RU" i="1" dirty="0">
                <a:solidFill>
                  <a:srgbClr val="461700"/>
                </a:solidFill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solidFill>
                  <a:srgbClr val="461700"/>
                </a:solidFill>
                <a:cs typeface="Times New Roman" panose="02020603050405020304" pitchFamily="18" charset="0"/>
              </a:rPr>
              <a:t>Евгений Василев</a:t>
            </a:r>
          </a:p>
          <a:p>
            <a:r>
              <a:rPr lang="bg-BG" b="0" dirty="0" smtClean="0"/>
              <a:t>    Тип </a:t>
            </a:r>
            <a:r>
              <a:rPr lang="en-US" b="0" dirty="0" smtClean="0"/>
              <a:t>char</a:t>
            </a:r>
            <a:r>
              <a:rPr lang="bg-BG" b="0" dirty="0" smtClean="0"/>
              <a:t> </a:t>
            </a:r>
            <a:r>
              <a:rPr lang="bg-BG" b="0" dirty="0"/>
              <a:t>и условен оператор, намиране на мах от 5 елемента, но </a:t>
            </a:r>
            <a:r>
              <a:rPr lang="bg-BG" b="0" dirty="0" smtClean="0"/>
              <a:t>с едновременна </a:t>
            </a:r>
            <a:r>
              <a:rPr lang="bg-BG" b="0" dirty="0"/>
              <a:t>размяна със </a:t>
            </a:r>
            <a:r>
              <a:rPr lang="bg-BG" b="0" dirty="0" smtClean="0"/>
              <a:t>символ.</a:t>
            </a:r>
            <a:endParaRPr lang="bg-BG" b="0" dirty="0"/>
          </a:p>
          <a:p>
            <a:pPr marL="45720" indent="0">
              <a:buNone/>
            </a:pPr>
            <a:endParaRPr lang="bg-BG" sz="2800" dirty="0" smtClean="0">
              <a:solidFill>
                <a:schemeClr val="accent1">
                  <a:lumMod val="75000"/>
                </a:schemeClr>
              </a:solidFill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bg-BG" sz="2800" dirty="0" smtClean="0">
                <a:solidFill>
                  <a:srgbClr val="0070C0"/>
                </a:solidFill>
                <a:cs typeface="Times New Roman" panose="02020603050405020304" pitchFamily="18" charset="0"/>
                <a:hlinkClick r:id="rId4"/>
              </a:rPr>
              <a:t>Задача </a:t>
            </a:r>
            <a:r>
              <a:rPr lang="bg-BG" sz="2800" dirty="0">
                <a:solidFill>
                  <a:srgbClr val="0070C0"/>
                </a:solidFill>
                <a:cs typeface="Times New Roman" panose="02020603050405020304" pitchFamily="18" charset="0"/>
                <a:hlinkClick r:id="rId4"/>
              </a:rPr>
              <a:t>Е2</a:t>
            </a:r>
            <a:r>
              <a:rPr lang="ru-RU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. </a:t>
            </a:r>
            <a:r>
              <a:rPr lang="bg-BG" sz="2800" dirty="0" smtClean="0">
                <a:solidFill>
                  <a:srgbClr val="922300"/>
                </a:solidFill>
                <a:cs typeface="Times New Roman" panose="02020603050405020304" pitchFamily="18" charset="0"/>
              </a:rPr>
              <a:t>ПРЕКЪСВАНЕ НА ЛЕКЦИЯТА</a:t>
            </a:r>
            <a:r>
              <a:rPr lang="bg-BG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, </a:t>
            </a:r>
            <a:r>
              <a:rPr lang="bg-BG" dirty="0">
                <a:solidFill>
                  <a:srgbClr val="320C00"/>
                </a:solidFill>
                <a:cs typeface="Times New Roman" panose="02020603050405020304" pitchFamily="18" charset="0"/>
              </a:rPr>
              <a:t>автор</a:t>
            </a:r>
            <a:r>
              <a:rPr lang="ru-RU" dirty="0">
                <a:solidFill>
                  <a:srgbClr val="320C00"/>
                </a:solidFill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rgbClr val="461700"/>
                </a:solidFill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461700"/>
                </a:solidFill>
                <a:cs typeface="Times New Roman" panose="02020603050405020304" pitchFamily="18" charset="0"/>
              </a:rPr>
              <a:t>Кинка Кирилова-Лупанова </a:t>
            </a:r>
            <a:endParaRPr lang="bg-BG" sz="2600" b="0" dirty="0" smtClean="0"/>
          </a:p>
          <a:p>
            <a:pPr marL="45720" algn="just"/>
            <a:r>
              <a:rPr lang="bg-BG" b="0" dirty="0" smtClean="0"/>
              <a:t>    Отново </a:t>
            </a:r>
            <a:r>
              <a:rPr lang="bg-BG" b="0" dirty="0"/>
              <a:t>часове и минути, но повече аритметика – деление с остатък и целочислено деление, само условен </a:t>
            </a:r>
            <a:r>
              <a:rPr lang="bg-BG" b="0" dirty="0" smtClean="0"/>
              <a:t>оператор.</a:t>
            </a:r>
            <a:endParaRPr lang="bg-BG" sz="2600" b="0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marL="45720"/>
            <a:endParaRPr lang="bg-BG" sz="2800" dirty="0" smtClean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marL="45720"/>
            <a:r>
              <a:rPr lang="bg-BG" sz="2800" dirty="0" smtClean="0">
                <a:solidFill>
                  <a:srgbClr val="0070C0"/>
                </a:solidFill>
                <a:cs typeface="Times New Roman" panose="02020603050405020304" pitchFamily="18" charset="0"/>
                <a:hlinkClick r:id="rId5"/>
              </a:rPr>
              <a:t>Задача </a:t>
            </a:r>
            <a:r>
              <a:rPr lang="bg-BG" sz="2800" dirty="0">
                <a:solidFill>
                  <a:srgbClr val="0070C0"/>
                </a:solidFill>
                <a:cs typeface="Times New Roman" panose="02020603050405020304" pitchFamily="18" charset="0"/>
                <a:hlinkClick r:id="rId5"/>
              </a:rPr>
              <a:t>Е3</a:t>
            </a:r>
            <a:r>
              <a:rPr lang="ru-RU" sz="2800" dirty="0">
                <a:solidFill>
                  <a:srgbClr val="0070C0"/>
                </a:solidFill>
                <a:cs typeface="Times New Roman" panose="02020603050405020304" pitchFamily="18" charset="0"/>
                <a:hlinkClick r:id="rId5"/>
              </a:rPr>
              <a:t>. </a:t>
            </a:r>
            <a:r>
              <a:rPr lang="bg-BG" sz="2800" cap="all" dirty="0" smtClean="0">
                <a:solidFill>
                  <a:srgbClr val="922300"/>
                </a:solidFill>
                <a:cs typeface="Times New Roman" panose="02020603050405020304" pitchFamily="18" charset="0"/>
              </a:rPr>
              <a:t>ГОРИВО</a:t>
            </a:r>
            <a:r>
              <a:rPr lang="bg-BG" dirty="0" smtClean="0">
                <a:solidFill>
                  <a:srgbClr val="320C00"/>
                </a:solidFill>
                <a:cs typeface="Times New Roman" panose="02020603050405020304" pitchFamily="18" charset="0"/>
              </a:rPr>
              <a:t>, </a:t>
            </a:r>
            <a:r>
              <a:rPr lang="bg-BG" dirty="0">
                <a:solidFill>
                  <a:srgbClr val="320C00"/>
                </a:solidFill>
                <a:cs typeface="Times New Roman" panose="02020603050405020304" pitchFamily="18" charset="0"/>
              </a:rPr>
              <a:t>автор</a:t>
            </a:r>
            <a:r>
              <a:rPr lang="ru-RU" dirty="0" smtClean="0">
                <a:solidFill>
                  <a:srgbClr val="320C00"/>
                </a:solidFill>
                <a:cs typeface="Times New Roman" panose="02020603050405020304" pitchFamily="18" charset="0"/>
              </a:rPr>
              <a:t>: </a:t>
            </a:r>
            <a:r>
              <a:rPr lang="ru-RU" i="1" dirty="0">
                <a:solidFill>
                  <a:srgbClr val="461700"/>
                </a:solidFill>
                <a:cs typeface="Times New Roman" panose="02020603050405020304" pitchFamily="18" charset="0"/>
              </a:rPr>
              <a:t>Петър Петров</a:t>
            </a:r>
          </a:p>
          <a:p>
            <a:pPr algn="just">
              <a:spcBef>
                <a:spcPts val="600"/>
              </a:spcBef>
              <a:buClr>
                <a:srgbClr val="808000"/>
              </a:buClr>
            </a:pPr>
            <a:r>
              <a:rPr lang="bg-BG" b="0" dirty="0" smtClean="0"/>
              <a:t>   Цикъл </a:t>
            </a:r>
            <a:r>
              <a:rPr lang="en-US" b="0" dirty="0" smtClean="0"/>
              <a:t>for</a:t>
            </a:r>
            <a:r>
              <a:rPr lang="bg-BG" b="0" dirty="0" smtClean="0"/>
              <a:t>...</a:t>
            </a:r>
            <a:r>
              <a:rPr lang="en-US" b="0" dirty="0" smtClean="0"/>
              <a:t>, </a:t>
            </a:r>
            <a:r>
              <a:rPr lang="bg-BG" b="0" dirty="0"/>
              <a:t>сума с натрупване, сума на цифри на число, </a:t>
            </a:r>
            <a:r>
              <a:rPr lang="bg-BG" b="0" dirty="0" smtClean="0"/>
              <a:t>делимост. </a:t>
            </a:r>
            <a:r>
              <a:rPr lang="bg-BG" b="0" dirty="0"/>
              <a:t>Тестовете са така направени, че да могат да се изкарват точки, почти без </a:t>
            </a:r>
            <a:r>
              <a:rPr lang="bg-BG" b="0" dirty="0" smtClean="0"/>
              <a:t>разсъждение.</a:t>
            </a:r>
            <a:endParaRPr lang="bg-BG" b="0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3C17-CB08-4FFE-A881-7B2B496212E1}" type="datetime1">
              <a:rPr lang="bg-BG" altLang="bg-BG" smtClean="0"/>
              <a:pPr/>
              <a:t>11.9.2025 г.</a:t>
            </a:fld>
            <a:endParaRPr lang="bg-BG" altLang="bg-BG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9493399"/>
              </p:ext>
            </p:extLst>
          </p:nvPr>
        </p:nvGraphicFramePr>
        <p:xfrm>
          <a:off x="251520" y="260648"/>
          <a:ext cx="8712968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7544" y="5733256"/>
            <a:ext cx="802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0" dirty="0" smtClean="0"/>
              <a:t>21 се класират за НОИ-3, първият с 292, последният – 110. </a:t>
            </a:r>
            <a:endParaRPr lang="bg-BG" b="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054" y="3212976"/>
            <a:ext cx="8368692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40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5739"/>
            <a:ext cx="7886700" cy="687610"/>
          </a:xfrm>
        </p:spPr>
        <p:txBody>
          <a:bodyPr/>
          <a:lstStyle/>
          <a:p>
            <a:pPr algn="ctr"/>
            <a:r>
              <a:rPr lang="bg-BG" altLang="bg-BG" sz="3600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НОИ - 2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865751"/>
            <a:ext cx="7886700" cy="584812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>
                <a:solidFill>
                  <a:srgbClr val="808000"/>
                </a:solidFill>
              </a:rPr>
              <a:t> </a:t>
            </a:r>
            <a:r>
              <a:rPr 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Участвали 64  (68) </a:t>
            </a:r>
            <a:r>
              <a:rPr lang="bg-BG" altLang="bg-BG" sz="3600" dirty="0">
                <a:solidFill>
                  <a:srgbClr val="E23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</a:t>
            </a:r>
            <a:endParaRPr lang="bg-BG" altLang="bg-BG" sz="3600" dirty="0" smtClean="0">
              <a:solidFill>
                <a:srgbClr val="E23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SzPct val="80000"/>
              <a:buFont typeface="Wingdings" panose="05000000000000000000" pitchFamily="2" charset="2"/>
              <a:buChar char="Ø"/>
            </a:pPr>
            <a:r>
              <a:rPr lang="bg-BG" altLang="bg-BG" sz="3600" dirty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bg-BG" alt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Няма</a:t>
            </a:r>
            <a:r>
              <a:rPr lang="en-US" alt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bg-BG" alt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ученик с </a:t>
            </a:r>
            <a:r>
              <a:rPr lang="en-US" alt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300</a:t>
            </a:r>
            <a:endParaRPr lang="bg-BG" altLang="bg-BG" sz="36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SzPct val="80000"/>
              <a:buFont typeface="Wingdings" panose="05000000000000000000" pitchFamily="2" charset="2"/>
              <a:buChar char="Ø"/>
            </a:pPr>
            <a:r>
              <a:rPr lang="bg-BG" altLang="bg-BG" sz="3600" dirty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14</a:t>
            </a:r>
            <a:r>
              <a:rPr lang="bg-BG" alt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имат нули</a:t>
            </a:r>
          </a:p>
          <a:p>
            <a:pPr marL="0" indent="0">
              <a:buNone/>
            </a:pPr>
            <a:endParaRPr lang="bg-BG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indent="0">
              <a:buNone/>
            </a:pPr>
            <a:r>
              <a:rPr lang="bg-BG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Задача </a:t>
            </a:r>
            <a:r>
              <a:rPr lang="bg-BG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Е1. </a:t>
            </a:r>
            <a:r>
              <a:rPr lang="bg-BG" sz="4200" b="1" dirty="0" smtClean="0">
                <a:solidFill>
                  <a:srgbClr val="9E36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БОНБОНИ</a:t>
            </a:r>
          </a:p>
          <a:p>
            <a:pPr marL="0" indent="0" algn="just">
              <a:buNone/>
            </a:pPr>
            <a:r>
              <a:rPr 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Сума и максимум </a:t>
            </a:r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числа, </a:t>
            </a:r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броене на числата, равни на </a:t>
            </a:r>
            <a:r>
              <a:rPr 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максималното.</a:t>
            </a:r>
            <a:endParaRPr lang="bg-BG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indent="0">
              <a:buNone/>
            </a:pPr>
            <a:r>
              <a:rPr lang="bg-BG" sz="4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Задача </a:t>
            </a:r>
            <a:r>
              <a:rPr lang="bg-BG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Е</a:t>
            </a:r>
            <a:r>
              <a:rPr lang="en-US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2</a:t>
            </a:r>
            <a:r>
              <a:rPr lang="bg-BG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</a:t>
            </a:r>
            <a:r>
              <a:rPr lang="bg-BG" sz="4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bg-BG" sz="4200" b="1" dirty="0" smtClean="0">
                <a:solidFill>
                  <a:srgbClr val="9E36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ПРОИЗВЕДЕНИЕ</a:t>
            </a:r>
          </a:p>
          <a:p>
            <a:pPr marL="0" indent="0" algn="just">
              <a:buNone/>
            </a:pPr>
            <a:r>
              <a:rPr 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Делимост</a:t>
            </a:r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прости числа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разлагане число на прости </a:t>
            </a:r>
            <a:r>
              <a:rPr 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множители.</a:t>
            </a:r>
            <a:endParaRPr lang="bg-BG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indent="0">
              <a:buNone/>
            </a:pPr>
            <a:r>
              <a:rPr lang="bg-BG" sz="4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Задача </a:t>
            </a:r>
            <a:r>
              <a:rPr lang="bg-BG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Е3. </a:t>
            </a:r>
            <a:r>
              <a:rPr lang="bg-BG" sz="4200" b="1" dirty="0" smtClean="0">
                <a:solidFill>
                  <a:srgbClr val="922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СКУЧНИ АПАРТАМЕНТИ</a:t>
            </a:r>
          </a:p>
          <a:p>
            <a:pPr marL="0" indent="0">
              <a:buNone/>
            </a:pPr>
            <a:r>
              <a:rPr 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Вложени </a:t>
            </a:r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цикли, моделиране </a:t>
            </a:r>
            <a:r>
              <a:rPr lang="bg-BG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получаването </a:t>
            </a:r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многоцифрени числа</a:t>
            </a:r>
          </a:p>
          <a:p>
            <a:pPr marL="0" indent="0">
              <a:buNone/>
            </a:pPr>
            <a:endParaRPr lang="bg-BG" sz="2800" b="1" dirty="0" smtClean="0">
              <a:solidFill>
                <a:srgbClr val="9E36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b="1" dirty="0">
              <a:solidFill>
                <a:srgbClr val="9E36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altLang="bg-BG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altLang="bg-BG" sz="2800" dirty="0" smtClean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bg-BG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bg-BG" sz="2800" dirty="0" smtClean="0">
              <a:solidFill>
                <a:srgbClr val="E23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2800" dirty="0" smtClean="0">
              <a:solidFill>
                <a:srgbClr val="8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3C17-CB08-4FFE-A881-7B2B496212E1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53203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9552" y="6186938"/>
            <a:ext cx="8280919" cy="365125"/>
          </a:xfrm>
        </p:spPr>
        <p:txBody>
          <a:bodyPr/>
          <a:lstStyle/>
          <a:p>
            <a:fld id="{450C198C-DA97-454E-AC54-EF6DAA645C00}" type="datetime1">
              <a:rPr lang="bg-BG" altLang="bg-BG" smtClean="0">
                <a:cs typeface="Times New Roman" panose="02020603050405020304" pitchFamily="18" charset="0"/>
              </a:rPr>
              <a:pPr/>
              <a:t>11.9.2025 г.</a:t>
            </a:fld>
            <a:endParaRPr lang="bg-BG" altLang="bg-BG" dirty="0"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8200784"/>
              </p:ext>
            </p:extLst>
          </p:nvPr>
        </p:nvGraphicFramePr>
        <p:xfrm>
          <a:off x="251520" y="188640"/>
          <a:ext cx="864096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904" y="3645024"/>
            <a:ext cx="8629567" cy="23042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63688" y="6186938"/>
            <a:ext cx="70567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altLang="bg-BG" sz="2000" b="0" dirty="0">
                <a:cs typeface="Times New Roman" panose="02020603050405020304" pitchFamily="18" charset="0"/>
              </a:rPr>
              <a:t>Няма ученик с 300 точки, няма ученик с 0 точки</a:t>
            </a:r>
            <a:r>
              <a:rPr lang="bg-BG" altLang="bg-BG" sz="2000" dirty="0">
                <a:cs typeface="Times New Roman" panose="02020603050405020304" pitchFamily="18" charset="0"/>
              </a:rPr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8151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C198C-DA97-454E-AC54-EF6DAA645C00}" type="datetime1">
              <a:rPr lang="bg-BG" altLang="bg-BG" smtClean="0"/>
              <a:pPr/>
              <a:t>11.9.2025 г.</a:t>
            </a:fld>
            <a:endParaRPr lang="bg-BG" altLang="bg-BG"/>
          </a:p>
        </p:txBody>
      </p:sp>
      <p:sp>
        <p:nvSpPr>
          <p:cNvPr id="3" name="Rectangle 2"/>
          <p:cNvSpPr/>
          <p:nvPr/>
        </p:nvSpPr>
        <p:spPr>
          <a:xfrm>
            <a:off x="2123728" y="0"/>
            <a:ext cx="48157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g-BG" altLang="bg-BG" sz="4400" b="0" dirty="0">
                <a:solidFill>
                  <a:srgbClr val="808000"/>
                </a:solidFill>
                <a:cs typeface="Times New Roman" panose="02020603050405020304" pitchFamily="18" charset="0"/>
              </a:rPr>
              <a:t>НОИ 3 – първи ден</a:t>
            </a:r>
            <a:endParaRPr lang="bg-BG" sz="4400" b="0" dirty="0"/>
          </a:p>
        </p:txBody>
      </p:sp>
      <p:sp>
        <p:nvSpPr>
          <p:cNvPr id="4" name="Rectangle 3"/>
          <p:cNvSpPr/>
          <p:nvPr/>
        </p:nvSpPr>
        <p:spPr>
          <a:xfrm>
            <a:off x="395536" y="769441"/>
            <a:ext cx="864096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bg-BG" sz="32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2"/>
              </a:rPr>
              <a:t>Задача </a:t>
            </a: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2"/>
              </a:rPr>
              <a:t>Е11. </a:t>
            </a:r>
            <a:r>
              <a:rPr lang="bg-BG" sz="3200" dirty="0" smtClean="0">
                <a:solidFill>
                  <a:srgbClr val="9E3611"/>
                </a:solidFill>
                <a:cs typeface="Times New Roman" panose="02020603050405020304" pitchFamily="18" charset="0"/>
              </a:rPr>
              <a:t>ЧЕТНО ПРОИЗВЕДЕНИЕ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bg-BG" b="0" dirty="0" smtClean="0">
                <a:cs typeface="Times New Roman" panose="02020603050405020304" pitchFamily="18" charset="0"/>
              </a:rPr>
              <a:t>Наивно и бавно – вложени цикли и произведения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bg-BG" b="0" dirty="0" smtClean="0">
                <a:cs typeface="Times New Roman" panose="02020603050405020304" pitchFamily="18" charset="0"/>
              </a:rPr>
              <a:t>По-бързо – спиране при първо четно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bg-BG" b="0" dirty="0"/>
              <a:t>Оптимално </a:t>
            </a:r>
            <a:r>
              <a:rPr lang="bg-BG" b="0" dirty="0" smtClean="0"/>
              <a:t>- броене </a:t>
            </a:r>
            <a:r>
              <a:rPr lang="bg-BG" b="0" dirty="0"/>
              <a:t>чрез формула и един </a:t>
            </a:r>
            <a:r>
              <a:rPr lang="bg-BG" b="0" dirty="0" smtClean="0"/>
              <a:t>цикъл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bg-BG" b="0" dirty="0"/>
              <a:t>Оптимално + ефективно по памет - без </a:t>
            </a:r>
            <a:r>
              <a:rPr lang="bg-BG" b="0" dirty="0" smtClean="0"/>
              <a:t>масив</a:t>
            </a:r>
            <a:endParaRPr lang="bg-BG" sz="1400" dirty="0">
              <a:solidFill>
                <a:srgbClr val="9E3611"/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3"/>
              </a:rPr>
              <a:t>Задача Е1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3"/>
              </a:rPr>
              <a:t>2</a:t>
            </a:r>
            <a:r>
              <a:rPr lang="bg-BG" sz="32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  <a:hlinkClick r:id="rId3"/>
              </a:rPr>
              <a:t>. </a:t>
            </a:r>
            <a:r>
              <a:rPr lang="bg-BG" sz="3200" dirty="0" smtClean="0">
                <a:solidFill>
                  <a:srgbClr val="9E3611"/>
                </a:solidFill>
                <a:cs typeface="Times New Roman" panose="02020603050405020304" pitchFamily="18" charset="0"/>
              </a:rPr>
              <a:t>ОТГАТНИ ЧИСЛОТО</a:t>
            </a:r>
            <a:endParaRPr lang="bg-BG" sz="3200" dirty="0">
              <a:solidFill>
                <a:srgbClr val="9E3611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bg-BG" dirty="0">
                <a:cs typeface="Times New Roman" panose="02020603050405020304" pitchFamily="18" charset="0"/>
              </a:rPr>
              <a:t> </a:t>
            </a:r>
            <a:r>
              <a:rPr lang="bg-BG" dirty="0" smtClean="0">
                <a:cs typeface="Times New Roman" panose="02020603050405020304" pitchFamily="18" charset="0"/>
              </a:rPr>
              <a:t>  </a:t>
            </a:r>
            <a:r>
              <a:rPr lang="bg-BG" b="0" dirty="0" smtClean="0">
                <a:cs typeface="Times New Roman" panose="02020603050405020304" pitchFamily="18" charset="0"/>
              </a:rPr>
              <a:t>Бавното решение използва пълно изчерпване. Бързото решение се свежда до наблюдения и разлагане </a:t>
            </a:r>
            <a:r>
              <a:rPr lang="bg-BG" b="0" dirty="0">
                <a:cs typeface="Times New Roman" panose="02020603050405020304" pitchFamily="18" charset="0"/>
              </a:rPr>
              <a:t>число на прости множители</a:t>
            </a:r>
            <a:r>
              <a:rPr lang="bg-BG" b="0" dirty="0" smtClean="0"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bg-BG" sz="3200" dirty="0" smtClean="0">
                <a:solidFill>
                  <a:srgbClr val="0070C0"/>
                </a:solidFill>
                <a:cs typeface="Times New Roman" panose="02020603050405020304" pitchFamily="18" charset="0"/>
                <a:hlinkClick r:id="rId4"/>
              </a:rPr>
              <a:t>Задача Е13</a:t>
            </a:r>
            <a:r>
              <a:rPr lang="bg-BG" sz="3200" dirty="0">
                <a:solidFill>
                  <a:srgbClr val="0070C0"/>
                </a:solidFill>
                <a:cs typeface="Times New Roman" panose="02020603050405020304" pitchFamily="18" charset="0"/>
                <a:hlinkClick r:id="rId4"/>
              </a:rPr>
              <a:t>. </a:t>
            </a:r>
            <a:r>
              <a:rPr lang="bg-BG" sz="3200" dirty="0" smtClean="0">
                <a:solidFill>
                  <a:srgbClr val="922300"/>
                </a:solidFill>
                <a:cs typeface="Times New Roman" panose="02020603050405020304" pitchFamily="18" charset="0"/>
              </a:rPr>
              <a:t>РЕДИЦА</a:t>
            </a:r>
            <a:endParaRPr lang="bg-BG" sz="3200" dirty="0">
              <a:solidFill>
                <a:srgbClr val="922300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0" dirty="0" smtClean="0">
                <a:cs typeface="Times New Roman" panose="02020603050405020304" pitchFamily="18" charset="0"/>
              </a:rPr>
              <a:t>   Задача </a:t>
            </a:r>
            <a:r>
              <a:rPr lang="ru-RU" b="0" dirty="0">
                <a:cs typeface="Times New Roman" panose="02020603050405020304" pitchFamily="18" charset="0"/>
              </a:rPr>
              <a:t>за разделяне на </a:t>
            </a:r>
            <a:r>
              <a:rPr lang="ru-RU" b="0" dirty="0" smtClean="0">
                <a:cs typeface="Times New Roman" panose="02020603050405020304" pitchFamily="18" charset="0"/>
              </a:rPr>
              <a:t>последователности. </a:t>
            </a:r>
            <a:r>
              <a:rPr lang="ru-RU" b="0" dirty="0"/>
              <a:t>Броим последователности чрез намиране на техните „последни елементи“. </a:t>
            </a:r>
            <a:r>
              <a:rPr lang="ru-RU" b="0" dirty="0" smtClean="0"/>
              <a:t>Използваме </a:t>
            </a:r>
            <a:r>
              <a:rPr lang="ru-RU" b="0" dirty="0"/>
              <a:t>началото и края на всяка последователност, вместо да обхождаме всички елементи вътре.</a:t>
            </a:r>
            <a:endParaRPr lang="bg-BG" b="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94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2018</TotalTime>
  <Words>971</Words>
  <Application>Microsoft Office PowerPoint</Application>
  <PresentationFormat>On-screen Show (4:3)</PresentationFormat>
  <Paragraphs>168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СЪСТЕЗАНИЯ  ПО ИНФОРМАТИКА, ГРУПА E  2024 - 2025 год</vt:lpstr>
      <vt:lpstr>Автори  на задачи</vt:lpstr>
      <vt:lpstr>PowerPoint Presentation</vt:lpstr>
      <vt:lpstr>Есенен турнир</vt:lpstr>
      <vt:lpstr>НОИ -1</vt:lpstr>
      <vt:lpstr>PowerPoint Presentation</vt:lpstr>
      <vt:lpstr>НОИ - 2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ПРОЛЕТЕН ТУРНИР</vt:lpstr>
      <vt:lpstr>PowerPoint Presentation</vt:lpstr>
      <vt:lpstr>ЛЕТЕН ТУРНИР</vt:lpstr>
      <vt:lpstr>ИЗВОДИ</vt:lpstr>
      <vt:lpstr>PowerPoint Presentation</vt:lpstr>
      <vt:lpstr>Учебна програма и график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СЪСТЕЗАНИЯ ПО ИНФОРМАТИКА ГРУПА E  2018-2019 год</dc:title>
  <dc:creator>User</dc:creator>
  <cp:lastModifiedBy>User</cp:lastModifiedBy>
  <cp:revision>373</cp:revision>
  <cp:lastPrinted>1996-03-19T21:02:48Z</cp:lastPrinted>
  <dcterms:created xsi:type="dcterms:W3CDTF">2019-09-08T18:09:45Z</dcterms:created>
  <dcterms:modified xsi:type="dcterms:W3CDTF">2025-09-11T13:44:08Z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TC010183871026</vt:lpwstr>
  </property>
</Properties>
</file>