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60" r:id="rId3"/>
    <p:sldId id="263" r:id="rId4"/>
    <p:sldId id="271" r:id="rId5"/>
    <p:sldId id="272" r:id="rId6"/>
    <p:sldId id="273" r:id="rId7"/>
    <p:sldId id="257" r:id="rId8"/>
    <p:sldId id="268" r:id="rId9"/>
    <p:sldId id="25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66"/>
    <a:srgbClr val="0000FF"/>
    <a:srgbClr val="FF9900"/>
    <a:srgbClr val="808000"/>
    <a:srgbClr val="990033"/>
    <a:srgbClr val="336600"/>
    <a:srgbClr val="FFFFFF"/>
    <a:srgbClr val="FFD7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79556" autoAdjust="0"/>
  </p:normalViewPr>
  <p:slideViewPr>
    <p:cSldViewPr snapToGrid="0">
      <p:cViewPr varScale="1">
        <p:scale>
          <a:sx n="72" d="100"/>
          <a:sy n="72" d="100"/>
        </p:scale>
        <p:origin x="125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9826BA-AB0B-45AD-BC70-9AE2D8EB4750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C9D84D-73D6-41C3-B5FE-BA3AFA318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685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C9D84D-73D6-41C3-B5FE-BA3AFA318AA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042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C9D84D-73D6-41C3-B5FE-BA3AFA318AA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320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C4554-F9C1-43B6-8D03-8B1BAE080A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5C6C94-491B-44A0-9682-E7B07BEFE5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6BB68A-16BF-4D4D-B2D5-0FD81B7B8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D5D5-0524-478B-A61E-E8AC42B4F55D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AD4306-2E78-45D1-9AC2-05BD7DAC1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27EF6-451E-498F-96C0-6AB569245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4286-2C89-49DD-835A-1847F501E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220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195E0-2138-4F74-B27D-D9A2551D9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01D71-A06A-4132-866F-F7D48CF07D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0A9E50-23FC-4DB2-B25D-25AEADE80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D5D5-0524-478B-A61E-E8AC42B4F55D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684829-967C-4BEC-9EB1-F200EE603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90C5B4-DF44-4DF1-A996-50C31CC2A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4286-2C89-49DD-835A-1847F501E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558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8251A-1857-48CD-910C-B2B2B82A0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0C469-C7BF-489B-BE19-5C90E1B79D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BE1964-0B90-4D16-80C5-BF7098446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D5D5-0524-478B-A61E-E8AC42B4F55D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64DC82-9A34-4AA2-BC59-A271FEB94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A1D82-DF00-415D-8940-A34FD67ED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4286-2C89-49DD-835A-1847F501E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106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1E7C3-EC02-492E-90DC-5E566C907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1826E-9276-4E9B-BA28-B45492403E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DD8438-B0D9-47BC-A48E-AD5FD2F349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B1D644-EE2A-4897-A7C4-6464BF3DA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D5D5-0524-478B-A61E-E8AC42B4F55D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DDC30A-5AA9-4A65-AC29-526F1FE9E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E3FA0D-E3EC-4F29-99B3-F9A891CAC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4286-2C89-49DD-835A-1847F501E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944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85B4B-5E0E-4317-BDEA-A769C8A40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4CFFD0-CD60-4B01-9B4D-06EA22F9AC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54D420-D941-4139-B517-A7575A7D9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09695B-9E32-49CB-A993-0FD04E0E7A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19566B-151B-488B-B06B-7201D20EFD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5B2963-6B3E-4FF7-A644-C38C7A116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D5D5-0524-478B-A61E-E8AC42B4F55D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B203FF-E25D-432C-AAB1-E7A93A699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BECECC-4114-4289-9565-A819903C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4286-2C89-49DD-835A-1847F501E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926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A0CFC-1B2D-4A12-B3CE-ACC6C97A9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101A0B-F794-4A61-A3B5-61F64E4BA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D5D5-0524-478B-A61E-E8AC42B4F55D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BDD583-05ED-4442-91E4-A1B90E9F4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C37D0B-5E1E-4531-9576-FB97DAE62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4286-2C89-49DD-835A-1847F501E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317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F9CF5B-4916-4150-B99E-BDF2C07F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D5D5-0524-478B-A61E-E8AC42B4F55D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A7EA72-C31B-430D-B2E4-C60799C66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2A54B5-A1CC-4813-ACA9-ABCE732C2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4286-2C89-49DD-835A-1847F501E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574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D9F21-C160-491A-A74C-573C86448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93834-5BB6-44D9-A227-5CF94428E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9AF79B-ACDC-4112-8E94-04EF13C3EC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085AA0-C237-4D9B-900E-5599F11EA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D5D5-0524-478B-A61E-E8AC42B4F55D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FB3562-94E4-49FF-AB27-E63A46C3D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AD29BA-9AA7-46A7-80A8-1A3ECF708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4286-2C89-49DD-835A-1847F501E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583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57CEB-2465-4524-BEDB-DB16DB794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B9B824-7F92-4847-9953-9B561AF117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61A1D9-CA88-4EC3-BA4C-D92E7606F5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C083A7-D223-43A9-AACB-A7B3C7701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D5D5-0524-478B-A61E-E8AC42B4F55D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ACF46B-500B-47EE-94A3-4BB97407F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8394CA-DFED-4207-B025-2DF0BDC81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4286-2C89-49DD-835A-1847F501E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42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BF764-CD97-42A0-9085-3F5359718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46386F-C775-4F0D-AAC8-69FA03C537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F6054-EFEE-4ACA-A98E-421475290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D5D5-0524-478B-A61E-E8AC42B4F55D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954DD-AA42-4049-B693-1CCB3F4D6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FF904-128A-4519-8C5E-A940B3ECB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4286-2C89-49DD-835A-1847F501E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669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497678-2208-4464-B3F0-2D2CF92EB6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8FD9FF-EB19-4C9F-8B30-441B3C04E0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37D770-304A-45A9-8934-FD3BB951D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D5D5-0524-478B-A61E-E8AC42B4F55D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33E20-328A-40D8-B79D-A3E01A4DA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410B46-33F8-4839-9910-4E1E8C807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4286-2C89-49DD-835A-1847F501E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083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B71D76-B7F8-4A14-AA3E-C03CC301D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DFD17A-4A77-465B-8921-D0929C300E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FC2125-9120-477E-9A07-B62378D2AC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1D5D5-0524-478B-A61E-E8AC42B4F55D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5FD99-19DE-447A-A137-DE36F2966E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7CC92-0719-4EED-B3EA-8F2DDE8617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64286-2C89-49DD-835A-1847F501E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326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jboi2026.bhoi.ba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06191" y="263670"/>
            <a:ext cx="1077961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0" u="none" strike="noStrike" baseline="0" dirty="0">
                <a:solidFill>
                  <a:srgbClr val="99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Младежка балканска олимпиада по информатика</a:t>
            </a:r>
          </a:p>
          <a:p>
            <a:pPr algn="ctr"/>
            <a:r>
              <a:rPr lang="ru-RU" sz="4400" b="1" dirty="0">
                <a:solidFill>
                  <a:srgbClr val="99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22 – 28.09.2026 год.</a:t>
            </a:r>
            <a:endParaRPr lang="en-US" sz="4400" b="1" dirty="0">
              <a:solidFill>
                <a:srgbClr val="9933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32319" y="5632637"/>
            <a:ext cx="5517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https://jboi2026.bhoi.ba/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B420C5-3040-4B61-B3B0-907C8CCADB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0506" y="2310910"/>
            <a:ext cx="4626387" cy="332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590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5935" y="352246"/>
            <a:ext cx="7790645" cy="721179"/>
          </a:xfrm>
        </p:spPr>
        <p:txBody>
          <a:bodyPr>
            <a:noAutofit/>
          </a:bodyPr>
          <a:lstStyle/>
          <a:p>
            <a:pPr algn="ctr"/>
            <a:r>
              <a:rPr lang="bg-BG" b="1" dirty="0">
                <a:solidFill>
                  <a:srgbClr val="99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 информация</a:t>
            </a:r>
            <a:endParaRPr lang="en-US" b="1" dirty="0">
              <a:solidFill>
                <a:srgbClr val="99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6450" y="1353748"/>
            <a:ext cx="11147425" cy="4549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sz="2800" dirty="0"/>
              <a:t>Домакин на Балканиадата - град Сараево, Босна и Херцеговина</a:t>
            </a:r>
            <a:r>
              <a:rPr lang="en-US" sz="2800" dirty="0"/>
              <a:t>.</a:t>
            </a:r>
            <a:r>
              <a:rPr lang="bg-BG" sz="2800" dirty="0"/>
              <a:t>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sz="2800" dirty="0"/>
              <a:t>Два с</a:t>
            </a:r>
            <a:r>
              <a:rPr lang="ru-RU" sz="2800" dirty="0"/>
              <a:t>ъстезателни дни с по три задачи.</a:t>
            </a:r>
            <a:endParaRPr lang="en-US" sz="28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sz="2800" dirty="0"/>
              <a:t>Общ брой участници – </a:t>
            </a:r>
            <a:r>
              <a:rPr lang="bg-BG" sz="2800" dirty="0">
                <a:solidFill>
                  <a:srgbClr val="0000FF"/>
                </a:solidFill>
              </a:rPr>
              <a:t>55</a:t>
            </a:r>
            <a:r>
              <a:rPr lang="bg-BG" sz="2800" dirty="0"/>
              <a:t> от </a:t>
            </a:r>
            <a:r>
              <a:rPr lang="bg-BG" sz="2800" dirty="0">
                <a:solidFill>
                  <a:srgbClr val="0000FF"/>
                </a:solidFill>
              </a:rPr>
              <a:t>13</a:t>
            </a:r>
            <a:r>
              <a:rPr lang="bg-BG" sz="2800" dirty="0"/>
              <a:t> държави (40 официални и 15 неофициални от 3 държави).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sz="2800" dirty="0"/>
              <a:t>Няма състезател, който е решил и 6-те задачи за по 100 точки.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sz="2800" dirty="0"/>
              <a:t>Класиралият се на първо място състезател е постигнал </a:t>
            </a:r>
            <a:r>
              <a:rPr lang="en-US" sz="2800" dirty="0"/>
              <a:t>598.72</a:t>
            </a:r>
            <a:r>
              <a:rPr lang="bg-BG" sz="2800" dirty="0"/>
              <a:t> точки</a:t>
            </a:r>
            <a:br>
              <a:rPr lang="bg-BG" sz="2800" dirty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80057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593503" y="1549565"/>
            <a:ext cx="5561764" cy="435133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dirty="0"/>
              <a:t>Борис Хрисимиров Бобев - 9 клас, ППМГ "Н. Попович", Школа А&amp;Б, Шумен </a:t>
            </a:r>
          </a:p>
          <a:p>
            <a:r>
              <a:rPr lang="bg-BG" dirty="0"/>
              <a:t>Александър Йорданов Вълчев – 8 клас, ППМГ "Н. Попович", Школа А&amp;Б, Шумен </a:t>
            </a:r>
          </a:p>
          <a:p>
            <a:r>
              <a:rPr lang="bg-BG" dirty="0"/>
              <a:t>Дамян Руменов Свободников - 9 клас, МГ "Д-р Петър Берон", Варна</a:t>
            </a:r>
          </a:p>
          <a:p>
            <a:r>
              <a:rPr lang="bg-BG" dirty="0"/>
              <a:t>Ангел Викторов Раев – 8 клас, ПМГ "Академик Иван Гюзелев", Габрово, </a:t>
            </a:r>
            <a:r>
              <a:rPr lang="en-US" dirty="0" err="1"/>
              <a:t>Школа</a:t>
            </a:r>
            <a:r>
              <a:rPr lang="en-US" dirty="0"/>
              <a:t> "</a:t>
            </a:r>
            <a:r>
              <a:rPr lang="en-US" dirty="0" err="1"/>
              <a:t>Олимпийци</a:t>
            </a:r>
            <a:r>
              <a:rPr lang="en-US" dirty="0"/>
              <a:t>"</a:t>
            </a:r>
            <a:endParaRPr lang="bg-BG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91077" y="143897"/>
            <a:ext cx="11208391" cy="1008108"/>
          </a:xfrm>
        </p:spPr>
        <p:txBody>
          <a:bodyPr/>
          <a:lstStyle/>
          <a:p>
            <a:pPr algn="ctr"/>
            <a:r>
              <a:rPr lang="bg-BG" b="1" dirty="0">
                <a:solidFill>
                  <a:srgbClr val="99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Отборът на България</a:t>
            </a:r>
            <a:endParaRPr lang="en-US" b="1" dirty="0">
              <a:solidFill>
                <a:srgbClr val="9933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7E4EC1-D69E-49C8-B32C-978A13B114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14711" y="1871586"/>
            <a:ext cx="4943061" cy="370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750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46A6A-A6C8-4D39-9340-DFC2FE2B6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544"/>
            <a:ext cx="10515600" cy="719396"/>
          </a:xfrm>
        </p:spPr>
        <p:txBody>
          <a:bodyPr/>
          <a:lstStyle/>
          <a:p>
            <a:r>
              <a:rPr lang="bg-BG" dirty="0">
                <a:solidFill>
                  <a:srgbClr val="FF0000"/>
                </a:solidFill>
              </a:rPr>
              <a:t> </a:t>
            </a:r>
            <a:r>
              <a:rPr lang="bg-BG" b="1" dirty="0">
                <a:solidFill>
                  <a:srgbClr val="99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24.09 – ПЪРВИ СЪСТЕЗАТЕЛЕН ДЕН</a:t>
            </a:r>
            <a:endParaRPr lang="en-US" b="1" dirty="0">
              <a:solidFill>
                <a:srgbClr val="99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89338C-16CE-4F9C-A8FE-4019161E8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6228"/>
            <a:ext cx="10515600" cy="5666711"/>
          </a:xfrm>
        </p:spPr>
        <p:txBody>
          <a:bodyPr/>
          <a:lstStyle/>
          <a:p>
            <a:r>
              <a:rPr lang="bg-BG" dirty="0"/>
              <a:t>Задача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Racecar </a:t>
            </a:r>
            <a:r>
              <a:rPr lang="en-US" dirty="0"/>
              <a:t>–</a:t>
            </a:r>
            <a:r>
              <a:rPr lang="bg-BG" dirty="0"/>
              <a:t> </a:t>
            </a:r>
            <a:r>
              <a:rPr lang="ru-RU" dirty="0"/>
              <a:t>Теория на числата (Модулна аритметика) + броене на срещи между движещи се обекти по окръжност.</a:t>
            </a:r>
          </a:p>
          <a:p>
            <a:r>
              <a:rPr lang="bg-BG" dirty="0"/>
              <a:t>Задача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Treemax</a:t>
            </a:r>
            <a:r>
              <a:rPr lang="bg-BG" dirty="0">
                <a:latin typeface="Courier New" panose="02070309020205020404" pitchFamily="49" charset="0"/>
                <a:cs typeface="Courier New" panose="02070309020205020404" pitchFamily="49" charset="0"/>
              </a:rPr>
              <a:t> - </a:t>
            </a:r>
            <a:r>
              <a:rPr lang="bg-BG" dirty="0">
                <a:latin typeface="Calibri" panose="020F0502020204030204" pitchFamily="34" charset="0"/>
                <a:cs typeface="Calibri" panose="020F0502020204030204" pitchFamily="34" charset="0"/>
              </a:rPr>
              <a:t>д</a:t>
            </a:r>
            <a:r>
              <a:rPr lang="bg-BG" dirty="0"/>
              <a:t>ървета + наблюдения и алчни алгоритми</a:t>
            </a:r>
          </a:p>
          <a:p>
            <a:r>
              <a:rPr lang="bg-BG" dirty="0"/>
              <a:t>Задача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Sketch show</a:t>
            </a:r>
            <a:r>
              <a:rPr lang="en-US" dirty="0"/>
              <a:t> –</a:t>
            </a:r>
            <a:r>
              <a:rPr lang="bg-BG" dirty="0"/>
              <a:t> </a:t>
            </a:r>
            <a:r>
              <a:rPr lang="ru-RU" dirty="0"/>
              <a:t>интерактивна задача + търсене в сортирана матрица</a:t>
            </a:r>
            <a:r>
              <a:rPr lang="bg-BG" dirty="0">
                <a:solidFill>
                  <a:srgbClr val="FF0000"/>
                </a:solidFill>
              </a:rPr>
              <a:t> </a:t>
            </a:r>
          </a:p>
          <a:p>
            <a:r>
              <a:rPr lang="bg-BG" dirty="0"/>
              <a:t>РЕЗУЛТАТИ</a:t>
            </a: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309AE5E-71C9-48B9-BBC4-0A0EB604D0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5550723"/>
              </p:ext>
            </p:extLst>
          </p:nvPr>
        </p:nvGraphicFramePr>
        <p:xfrm>
          <a:off x="2442818" y="4045962"/>
          <a:ext cx="8128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106375582"/>
                    </a:ext>
                  </a:extLst>
                </a:gridCol>
                <a:gridCol w="1325218">
                  <a:extLst>
                    <a:ext uri="{9D8B030D-6E8A-4147-A177-3AD203B41FA5}">
                      <a16:colId xmlns:a16="http://schemas.microsoft.com/office/drawing/2014/main" val="419681004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116968507"/>
                    </a:ext>
                  </a:extLst>
                </a:gridCol>
                <a:gridCol w="2292626">
                  <a:extLst>
                    <a:ext uri="{9D8B030D-6E8A-4147-A177-3AD203B41FA5}">
                      <a16:colId xmlns:a16="http://schemas.microsoft.com/office/drawing/2014/main" val="1945338494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859944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Racecar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Treemax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Sketch show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Точки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552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/>
                        <a:t>Борис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56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93.68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166.68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347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/>
                        <a:t>Дамян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56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161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014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/>
                        <a:t>Александър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33.12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66.12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1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/>
                        <a:t>Ангел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16.19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21.19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0249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9849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D8C89-2A40-490B-BB75-BFDA60E5B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4651"/>
            <a:ext cx="10515600" cy="1014827"/>
          </a:xfrm>
        </p:spPr>
        <p:txBody>
          <a:bodyPr/>
          <a:lstStyle/>
          <a:p>
            <a:r>
              <a:rPr lang="bg-BG" b="1" dirty="0">
                <a:solidFill>
                  <a:srgbClr val="99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26.09 – ВТОРИ СЪСТЕЗАТЕЛЕН ДЕН</a:t>
            </a:r>
            <a:endParaRPr lang="en-US" b="1" dirty="0">
              <a:solidFill>
                <a:srgbClr val="99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293C1-7043-4E0F-8530-DCD799730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7097"/>
            <a:ext cx="10515600" cy="5278438"/>
          </a:xfrm>
        </p:spPr>
        <p:txBody>
          <a:bodyPr/>
          <a:lstStyle/>
          <a:p>
            <a:r>
              <a:rPr lang="bg-BG" dirty="0"/>
              <a:t>Задача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Team Parade </a:t>
            </a:r>
            <a:r>
              <a:rPr lang="en-US" dirty="0"/>
              <a:t>–</a:t>
            </a:r>
            <a:r>
              <a:rPr lang="bg-BG" dirty="0"/>
              <a:t> </a:t>
            </a:r>
            <a:r>
              <a:rPr lang="ru-RU" dirty="0"/>
              <a:t>Двоично търсене по отговора + алчни алгоритми.</a:t>
            </a:r>
          </a:p>
          <a:p>
            <a:r>
              <a:rPr lang="bg-BG" dirty="0"/>
              <a:t>Задача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Lines</a:t>
            </a:r>
            <a:r>
              <a:rPr lang="bg-BG" dirty="0">
                <a:latin typeface="Courier New" panose="02070309020205020404" pitchFamily="49" charset="0"/>
                <a:cs typeface="Courier New" panose="02070309020205020404" pitchFamily="49" charset="0"/>
              </a:rPr>
              <a:t> - </a:t>
            </a:r>
            <a:r>
              <a:rPr lang="ru-RU" dirty="0"/>
              <a:t>Геометрия и работа с прави и интервали.</a:t>
            </a:r>
            <a:endParaRPr lang="bg-BG" dirty="0"/>
          </a:p>
          <a:p>
            <a:r>
              <a:rPr lang="bg-BG" dirty="0"/>
              <a:t>Задача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Christmas Tree </a:t>
            </a:r>
            <a:r>
              <a:rPr lang="en-US" dirty="0"/>
              <a:t>–</a:t>
            </a:r>
            <a:r>
              <a:rPr lang="bg-BG" dirty="0"/>
              <a:t> </a:t>
            </a:r>
            <a:r>
              <a:rPr lang="ru-RU" dirty="0"/>
              <a:t>sparse table/сегментни дървета и показалки.</a:t>
            </a:r>
          </a:p>
          <a:p>
            <a:r>
              <a:rPr lang="bg-BG" dirty="0"/>
              <a:t>РЕЗУЛТАТИ</a:t>
            </a:r>
          </a:p>
          <a:p>
            <a:pPr marL="0" indent="0">
              <a:buNone/>
            </a:pPr>
            <a:endParaRPr lang="bg-BG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CF4B3B7-158D-48D9-9BE5-9AAED63918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949259"/>
              </p:ext>
            </p:extLst>
          </p:nvPr>
        </p:nvGraphicFramePr>
        <p:xfrm>
          <a:off x="2853635" y="4191735"/>
          <a:ext cx="8128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136168612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34160778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80257933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85235028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276097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Team Parade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Lines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Christmas Tree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052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/>
                        <a:t>Дамян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92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292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277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/>
                        <a:t>Борис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92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252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85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/>
                        <a:t>Александър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92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252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653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/>
                        <a:t>Ангел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205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1190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565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4AED4-B2C1-4EF2-9DC5-A251AD190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>
                <a:solidFill>
                  <a:srgbClr val="993366"/>
                </a:solidFill>
              </a:rPr>
              <a:t>КЛАСИРАНЕ</a:t>
            </a:r>
            <a:endParaRPr lang="en-US" b="1" dirty="0">
              <a:solidFill>
                <a:srgbClr val="993366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024AA15-B4F3-46AD-918C-60B107AA0B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6349112"/>
              </p:ext>
            </p:extLst>
          </p:nvPr>
        </p:nvGraphicFramePr>
        <p:xfrm>
          <a:off x="467140" y="1690688"/>
          <a:ext cx="3866321" cy="38641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0682">
                  <a:extLst>
                    <a:ext uri="{9D8B030D-6E8A-4147-A177-3AD203B41FA5}">
                      <a16:colId xmlns:a16="http://schemas.microsoft.com/office/drawing/2014/main" val="4279156626"/>
                    </a:ext>
                  </a:extLst>
                </a:gridCol>
                <a:gridCol w="1848590">
                  <a:extLst>
                    <a:ext uri="{9D8B030D-6E8A-4147-A177-3AD203B41FA5}">
                      <a16:colId xmlns:a16="http://schemas.microsoft.com/office/drawing/2014/main" val="977769802"/>
                    </a:ext>
                  </a:extLst>
                </a:gridCol>
                <a:gridCol w="1077049">
                  <a:extLst>
                    <a:ext uri="{9D8B030D-6E8A-4147-A177-3AD203B41FA5}">
                      <a16:colId xmlns:a16="http://schemas.microsoft.com/office/drawing/2014/main" val="2081283650"/>
                    </a:ext>
                  </a:extLst>
                </a:gridCol>
              </a:tblGrid>
              <a:tr h="774562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bg-BG" dirty="0"/>
                        <a:t>МЯСТО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bg-BG" dirty="0"/>
                        <a:t>ИМЕ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bg-BG" dirty="0"/>
                        <a:t>ТОЧКИ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101615"/>
                  </a:ext>
                </a:extLst>
              </a:tr>
              <a:tr h="765867">
                <a:tc>
                  <a:txBody>
                    <a:bodyPr/>
                    <a:lstStyle/>
                    <a:p>
                      <a:pPr algn="ctr"/>
                      <a:r>
                        <a:rPr lang="bg-BG" sz="2400" dirty="0"/>
                        <a:t>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400" dirty="0"/>
                        <a:t>Дамян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400" dirty="0"/>
                        <a:t>453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368080"/>
                  </a:ext>
                </a:extLst>
              </a:tr>
              <a:tr h="774562">
                <a:tc>
                  <a:txBody>
                    <a:bodyPr/>
                    <a:lstStyle/>
                    <a:p>
                      <a:pPr algn="ctr"/>
                      <a:r>
                        <a:rPr lang="bg-BG" sz="2400" dirty="0"/>
                        <a:t>4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400" dirty="0"/>
                        <a:t>Борис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400" dirty="0"/>
                        <a:t>418.68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842069"/>
                  </a:ext>
                </a:extLst>
              </a:tr>
              <a:tr h="774562">
                <a:tc>
                  <a:txBody>
                    <a:bodyPr/>
                    <a:lstStyle/>
                    <a:p>
                      <a:pPr algn="ctr"/>
                      <a:r>
                        <a:rPr lang="bg-BG" sz="2400" dirty="0"/>
                        <a:t>7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400" dirty="0"/>
                        <a:t>Александър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318.12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447586"/>
                  </a:ext>
                </a:extLst>
              </a:tr>
              <a:tr h="774562">
                <a:tc>
                  <a:txBody>
                    <a:bodyPr/>
                    <a:lstStyle/>
                    <a:p>
                      <a:pPr algn="ctr"/>
                      <a:r>
                        <a:rPr lang="bg-BG" sz="2400" dirty="0"/>
                        <a:t>11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400" dirty="0"/>
                        <a:t>Ангел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400" dirty="0"/>
                        <a:t>226.19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784690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C4C4C7B5-3E05-45BD-AB56-4C4B138F46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76291" y="990534"/>
            <a:ext cx="6374296" cy="478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08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12" y="400271"/>
            <a:ext cx="11208391" cy="731866"/>
          </a:xfrm>
        </p:spPr>
        <p:txBody>
          <a:bodyPr/>
          <a:lstStyle/>
          <a:p>
            <a:pPr algn="ctr"/>
            <a:r>
              <a:rPr lang="bg-BG" b="1" dirty="0">
                <a:solidFill>
                  <a:srgbClr val="99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Медалите</a:t>
            </a:r>
            <a:endParaRPr lang="en-US" b="1" dirty="0">
              <a:solidFill>
                <a:srgbClr val="9933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740401" y="2641642"/>
            <a:ext cx="6109995" cy="4740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4000" dirty="0"/>
              <a:t>Борис – </a:t>
            </a:r>
            <a:r>
              <a:rPr lang="bg-BG" sz="4000" b="1" dirty="0">
                <a:solidFill>
                  <a:srgbClr val="FFD700"/>
                </a:solidFill>
              </a:rPr>
              <a:t>златен</a:t>
            </a:r>
            <a:endParaRPr lang="bg-BG" sz="4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40401" y="1737084"/>
            <a:ext cx="61791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4000" dirty="0"/>
              <a:t>Дамян – </a:t>
            </a:r>
            <a:r>
              <a:rPr lang="bg-BG" sz="4000" b="1" dirty="0">
                <a:solidFill>
                  <a:srgbClr val="FFD700"/>
                </a:solidFill>
              </a:rPr>
              <a:t>златен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BE5DC55-5037-46DB-B3E7-C56DA6DBEBBE}"/>
              </a:ext>
            </a:extLst>
          </p:cNvPr>
          <p:cNvSpPr txBox="1">
            <a:spLocks/>
          </p:cNvSpPr>
          <p:nvPr/>
        </p:nvSpPr>
        <p:spPr>
          <a:xfrm>
            <a:off x="5740401" y="3402056"/>
            <a:ext cx="6997033" cy="8439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4000" dirty="0"/>
              <a:t>Александър</a:t>
            </a:r>
            <a:r>
              <a:rPr lang="bg-BG" sz="4000" dirty="0">
                <a:solidFill>
                  <a:srgbClr val="FF0000"/>
                </a:solidFill>
              </a:rPr>
              <a:t> </a:t>
            </a:r>
            <a:r>
              <a:rPr lang="bg-BG" sz="3600" dirty="0"/>
              <a:t>– </a:t>
            </a:r>
            <a:r>
              <a:rPr lang="bg-BG" sz="4000" b="1" dirty="0">
                <a:solidFill>
                  <a:schemeClr val="accent3">
                    <a:lumMod val="75000"/>
                  </a:schemeClr>
                </a:solidFill>
              </a:rPr>
              <a:t>сребърен</a:t>
            </a:r>
            <a:endParaRPr lang="bg-BG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BE5DC55-5037-46DB-B3E7-C56DA6DBEBBE}"/>
              </a:ext>
            </a:extLst>
          </p:cNvPr>
          <p:cNvSpPr txBox="1">
            <a:spLocks/>
          </p:cNvSpPr>
          <p:nvPr/>
        </p:nvSpPr>
        <p:spPr>
          <a:xfrm>
            <a:off x="5819562" y="4236894"/>
            <a:ext cx="5951671" cy="8439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4000" dirty="0"/>
              <a:t>Ангел – </a:t>
            </a:r>
            <a:r>
              <a:rPr lang="bg-BG" sz="4000" b="1" dirty="0">
                <a:solidFill>
                  <a:srgbClr val="FF9900"/>
                </a:solidFill>
              </a:rPr>
              <a:t>бронзов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3BA2D7-3E5C-47FF-AC51-028AF4691D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84" y="1474929"/>
            <a:ext cx="4807924" cy="360594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5F2C8EA-8883-4043-A580-DFFD441839A5}"/>
              </a:ext>
            </a:extLst>
          </p:cNvPr>
          <p:cNvSpPr/>
          <p:nvPr/>
        </p:nvSpPr>
        <p:spPr>
          <a:xfrm>
            <a:off x="673754" y="5423664"/>
            <a:ext cx="1103974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/>
              <a:t>Отборът на България заема второ място по медали</a:t>
            </a:r>
            <a:r>
              <a:rPr lang="ru-RU" sz="3200" dirty="0"/>
              <a:t> в неофициалното отборно класиране на балканските държави.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58023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5A4E3B5-ADBA-4FDD-95E1-DB324057E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06480"/>
          </a:xfrm>
        </p:spPr>
        <p:txBody>
          <a:bodyPr/>
          <a:lstStyle/>
          <a:p>
            <a:pPr algn="ctr"/>
            <a:r>
              <a:rPr lang="bg-BG" b="1" dirty="0">
                <a:solidFill>
                  <a:srgbClr val="99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Закриване на </a:t>
            </a:r>
            <a:r>
              <a:rPr lang="en-US" b="1" dirty="0">
                <a:solidFill>
                  <a:srgbClr val="99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JBOI 2026</a:t>
            </a:r>
            <a:endParaRPr lang="en-GB" b="1" dirty="0">
              <a:solidFill>
                <a:srgbClr val="99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2C7C547-3A18-4ADF-9E88-379BF18CD7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259" y="1371606"/>
            <a:ext cx="3865955" cy="289946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DD3AF0B-1E37-42B1-8696-5428EE587C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13384" y="3852765"/>
            <a:ext cx="3390120" cy="254259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02061ED-8152-4BCE-8668-AB6279BD5B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6131" y="1738787"/>
            <a:ext cx="3153897" cy="236542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A497B29-BD6E-4096-87D7-94708294CB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67159" y="3838578"/>
            <a:ext cx="3276600" cy="245744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FA9B780-F42D-4727-8406-5A9FEF63F3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880430" y="1613123"/>
            <a:ext cx="3525078" cy="264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974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2608" y="897592"/>
            <a:ext cx="9609984" cy="1919098"/>
          </a:xfrm>
        </p:spPr>
        <p:txBody>
          <a:bodyPr>
            <a:noAutofit/>
          </a:bodyPr>
          <a:lstStyle/>
          <a:p>
            <a:pPr algn="ctr"/>
            <a:r>
              <a:rPr lang="bg-BG" sz="4800" b="1" dirty="0">
                <a:solidFill>
                  <a:srgbClr val="99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Домакин на </a:t>
            </a:r>
            <a:r>
              <a:rPr lang="en-US" sz="4800" b="1" dirty="0">
                <a:solidFill>
                  <a:srgbClr val="99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JBOI 2027</a:t>
            </a:r>
            <a:r>
              <a:rPr lang="bg-BG" sz="4800" b="1" dirty="0">
                <a:solidFill>
                  <a:srgbClr val="99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</a:t>
            </a:r>
            <a:br>
              <a:rPr lang="en-US" sz="4800" b="1" dirty="0">
                <a:solidFill>
                  <a:srgbClr val="99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4800" b="1" dirty="0">
                <a:solidFill>
                  <a:srgbClr val="99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Гърция</a:t>
            </a:r>
            <a:endParaRPr lang="en-US" sz="4800" b="1" dirty="0">
              <a:solidFill>
                <a:srgbClr val="9933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9604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2071</TotalTime>
  <Words>354</Words>
  <Application>Microsoft Office PowerPoint</Application>
  <PresentationFormat>Widescreen</PresentationFormat>
  <Paragraphs>97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Courier New</vt:lpstr>
      <vt:lpstr>Times New Roman</vt:lpstr>
      <vt:lpstr>Office Theme</vt:lpstr>
      <vt:lpstr>PowerPoint Presentation</vt:lpstr>
      <vt:lpstr>Обща информация</vt:lpstr>
      <vt:lpstr>Отборът на България</vt:lpstr>
      <vt:lpstr> 24.09 – ПЪРВИ СЪСТЕЗАТЕЛЕН ДЕН</vt:lpstr>
      <vt:lpstr>26.09 – ВТОРИ СЪСТЕЗАТЕЛЕН ДЕН</vt:lpstr>
      <vt:lpstr>КЛАСИРАНЕ</vt:lpstr>
      <vt:lpstr>Медалите</vt:lpstr>
      <vt:lpstr>Закриване на JBOI 2026</vt:lpstr>
      <vt:lpstr>Домакин на JBOI 2027 е Гърция</vt:lpstr>
    </vt:vector>
  </TitlesOfParts>
  <Company>University of Ruse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ruuser</dc:creator>
  <cp:lastModifiedBy>User</cp:lastModifiedBy>
  <cp:revision>229</cp:revision>
  <dcterms:created xsi:type="dcterms:W3CDTF">2020-09-23T04:23:10Z</dcterms:created>
  <dcterms:modified xsi:type="dcterms:W3CDTF">2026-10-01T18:12:10Z</dcterms:modified>
</cp:coreProperties>
</file>