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305" r:id="rId1"/>
  </p:sldMasterIdLst>
  <p:notesMasterIdLst>
    <p:notesMasterId r:id="rId21"/>
  </p:notesMasterIdLst>
  <p:handoutMasterIdLst>
    <p:handoutMasterId r:id="rId22"/>
  </p:handoutMasterIdLst>
  <p:sldIdLst>
    <p:sldId id="269" r:id="rId2"/>
    <p:sldId id="257" r:id="rId3"/>
    <p:sldId id="307" r:id="rId4"/>
    <p:sldId id="306" r:id="rId5"/>
    <p:sldId id="259" r:id="rId6"/>
    <p:sldId id="309" r:id="rId7"/>
    <p:sldId id="308" r:id="rId8"/>
    <p:sldId id="311" r:id="rId9"/>
    <p:sldId id="310" r:id="rId10"/>
    <p:sldId id="314" r:id="rId11"/>
    <p:sldId id="312" r:id="rId12"/>
    <p:sldId id="316" r:id="rId13"/>
    <p:sldId id="313" r:id="rId14"/>
    <p:sldId id="318" r:id="rId15"/>
    <p:sldId id="315" r:id="rId16"/>
    <p:sldId id="320" r:id="rId17"/>
    <p:sldId id="296" r:id="rId18"/>
    <p:sldId id="289" r:id="rId19"/>
    <p:sldId id="319" r:id="rId20"/>
  </p:sldIdLst>
  <p:sldSz cx="9144000" cy="6858000" type="screen4x3"/>
  <p:notesSz cx="6845300" cy="91963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8000"/>
    <a:srgbClr val="B82C00"/>
    <a:srgbClr val="666633"/>
    <a:srgbClr val="922300"/>
    <a:srgbClr val="FFCC66"/>
    <a:srgbClr val="CCCC00"/>
    <a:srgbClr val="CC6600"/>
    <a:srgbClr val="E23600"/>
    <a:srgbClr val="FF9900"/>
    <a:srgbClr val="FF8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0" autoAdjust="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\pmg2627\uzana\ETI_2025_results_detailed_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\pmg2627\uzana\NOI-2_2026_results_detailed_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NOI-3_2026_results_detailed_E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\pmg2627\uzana\NOI-3_2026_results_detailed_E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\pmg2627\uzana\LTI_2026_results_detailed_E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bg-BG" sz="36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ЕСЕНЕН ТУРНИР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rgbClr val="808000"/>
            </a:solidFill>
            <a:ln>
              <a:noFill/>
            </a:ln>
            <a:effectLst/>
          </c:spPr>
          <c:invertIfNegative val="0"/>
          <c:val>
            <c:numRef>
              <c:f>Sheet1!$C$2:$E$2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E-4AEC-8BD3-DA47DAFC0DA2}"/>
            </c:ext>
          </c:extLst>
        </c:ser>
        <c:ser>
          <c:idx val="1"/>
          <c:order val="1"/>
          <c:tx>
            <c:strRef>
              <c:f>Sheet1!$B$3</c:f>
              <c:strCache>
                <c:ptCount val="1"/>
                <c:pt idx="0">
                  <c:v>&gt;=60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Sheet1!$C$3:$E$3</c:f>
              <c:numCache>
                <c:formatCode>0</c:formatCode>
                <c:ptCount val="3"/>
                <c:pt idx="0">
                  <c:v>6</c:v>
                </c:pt>
                <c:pt idx="1">
                  <c:v>26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2E-4AEC-8BD3-DA47DAFC0DA2}"/>
            </c:ext>
          </c:extLst>
        </c:ser>
        <c:ser>
          <c:idx val="2"/>
          <c:order val="2"/>
          <c:tx>
            <c:strRef>
              <c:f>Sheet1!$B$4</c:f>
              <c:strCache>
                <c:ptCount val="1"/>
                <c:pt idx="0">
                  <c:v>&gt;30&amp;&lt;60</c:v>
                </c:pt>
              </c:strCache>
            </c:strRef>
          </c:tx>
          <c:spPr>
            <a:solidFill>
              <a:srgbClr val="336600"/>
            </a:solidFill>
            <a:ln>
              <a:noFill/>
            </a:ln>
            <a:effectLst/>
          </c:spPr>
          <c:invertIfNegative val="0"/>
          <c:val>
            <c:numRef>
              <c:f>Sheet1!$C$4:$E$4</c:f>
              <c:numCache>
                <c:formatCode>0</c:formatCode>
                <c:ptCount val="3"/>
                <c:pt idx="0">
                  <c:v>4</c:v>
                </c:pt>
                <c:pt idx="1">
                  <c:v>4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2E-4AEC-8BD3-DA47DAFC0DA2}"/>
            </c:ext>
          </c:extLst>
        </c:ser>
        <c:ser>
          <c:idx val="3"/>
          <c:order val="3"/>
          <c:tx>
            <c:strRef>
              <c:f>Sheet1!$B$5</c:f>
              <c:strCache>
                <c:ptCount val="1"/>
                <c:pt idx="0">
                  <c:v>&lt;=30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Sheet1!$C$5:$E$5</c:f>
              <c:numCache>
                <c:formatCode>0</c:formatCode>
                <c:ptCount val="3"/>
                <c:pt idx="0">
                  <c:v>5</c:v>
                </c:pt>
                <c:pt idx="1">
                  <c:v>13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2E-4AEC-8BD3-DA47DAFC0DA2}"/>
            </c:ext>
          </c:extLst>
        </c:ser>
        <c:ser>
          <c:idx val="4"/>
          <c:order val="4"/>
          <c:tx>
            <c:strRef>
              <c:f>Sheet1!$B$6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990000"/>
            </a:solidFill>
            <a:ln>
              <a:noFill/>
            </a:ln>
            <a:effectLst/>
          </c:spPr>
          <c:invertIfNegative val="0"/>
          <c:val>
            <c:numRef>
              <c:f>Sheet1!$C$6:$E$6</c:f>
              <c:numCache>
                <c:formatCode>General</c:formatCode>
                <c:ptCount val="3"/>
                <c:pt idx="0">
                  <c:v>39</c:v>
                </c:pt>
                <c:pt idx="1">
                  <c:v>12</c:v>
                </c:pt>
                <c:pt idx="2" formatCode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2E-4AEC-8BD3-DA47DAFC0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5272848"/>
        <c:axId val="944797200"/>
      </c:barChart>
      <c:catAx>
        <c:axId val="78527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797200"/>
        <c:crosses val="autoZero"/>
        <c:auto val="1"/>
        <c:lblAlgn val="ctr"/>
        <c:lblOffset val="100"/>
        <c:noMultiLvlLbl val="0"/>
      </c:catAx>
      <c:valAx>
        <c:axId val="94479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27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bg-BG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И - 2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rgbClr val="808000"/>
            </a:solidFill>
            <a:ln>
              <a:noFill/>
            </a:ln>
            <a:effectLst/>
          </c:spPr>
          <c:invertIfNegative val="0"/>
          <c:val>
            <c:numRef>
              <c:f>Sheet1!$C$3:$E$3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0-4B04-AB6F-4FEB163B1CA3}"/>
            </c:ext>
          </c:extLst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&gt;=60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Sheet1!$C$4:$E$4</c:f>
              <c:numCache>
                <c:formatCode>0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0-4B04-AB6F-4FEB163B1CA3}"/>
            </c:ext>
          </c:extLst>
        </c:ser>
        <c:ser>
          <c:idx val="2"/>
          <c:order val="2"/>
          <c:tx>
            <c:strRef>
              <c:f>Sheet1!$B$5</c:f>
              <c:strCache>
                <c:ptCount val="1"/>
                <c:pt idx="0">
                  <c:v>&gt;30&amp;&lt;60</c:v>
                </c:pt>
              </c:strCache>
            </c:strRef>
          </c:tx>
          <c:spPr>
            <a:solidFill>
              <a:srgbClr val="336600"/>
            </a:solidFill>
            <a:ln>
              <a:noFill/>
            </a:ln>
            <a:effectLst/>
          </c:spPr>
          <c:invertIfNegative val="0"/>
          <c:val>
            <c:numRef>
              <c:f>Sheet1!$C$5:$E$5</c:f>
              <c:numCache>
                <c:formatCode>0</c:formatCode>
                <c:ptCount val="3"/>
                <c:pt idx="0">
                  <c:v>9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D0-4B04-AB6F-4FEB163B1CA3}"/>
            </c:ext>
          </c:extLst>
        </c:ser>
        <c:ser>
          <c:idx val="3"/>
          <c:order val="3"/>
          <c:tx>
            <c:strRef>
              <c:f>Sheet1!$B$6</c:f>
              <c:strCache>
                <c:ptCount val="1"/>
                <c:pt idx="0">
                  <c:v>&lt;=30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Sheet1!$C$6:$E$6</c:f>
              <c:numCache>
                <c:formatCode>0</c:formatCode>
                <c:ptCount val="3"/>
                <c:pt idx="0">
                  <c:v>8</c:v>
                </c:pt>
                <c:pt idx="1">
                  <c:v>44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D0-4B04-AB6F-4FEB163B1CA3}"/>
            </c:ext>
          </c:extLst>
        </c:ser>
        <c:ser>
          <c:idx val="4"/>
          <c:order val="4"/>
          <c:tx>
            <c:strRef>
              <c:f>Sheet1!$B$7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990000"/>
            </a:solidFill>
            <a:ln>
              <a:noFill/>
            </a:ln>
            <a:effectLst/>
          </c:spPr>
          <c:invertIfNegative val="0"/>
          <c:val>
            <c:numRef>
              <c:f>Sheet1!$C$7:$E$7</c:f>
              <c:numCache>
                <c:formatCode>General</c:formatCode>
                <c:ptCount val="3"/>
                <c:pt idx="0">
                  <c:v>48</c:v>
                </c:pt>
                <c:pt idx="1">
                  <c:v>22</c:v>
                </c:pt>
                <c:pt idx="2" formatCode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D0-4B04-AB6F-4FEB163B1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5324704"/>
        <c:axId val="642768192"/>
      </c:barChart>
      <c:catAx>
        <c:axId val="104532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2768192"/>
        <c:crosses val="autoZero"/>
        <c:auto val="1"/>
        <c:lblAlgn val="ctr"/>
        <c:lblOffset val="100"/>
        <c:noMultiLvlLbl val="0"/>
      </c:catAx>
      <c:valAx>
        <c:axId val="64276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32470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4400" b="0" i="0" baseline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НОИ - 3, ПЪРВИ ДЕН</a:t>
            </a:r>
            <a:endParaRPr lang="en-US" sz="44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rgbClr val="808000"/>
            </a:solidFill>
            <a:ln>
              <a:noFill/>
            </a:ln>
            <a:effectLst/>
          </c:spPr>
          <c:invertIfNegative val="0"/>
          <c:val>
            <c:numRef>
              <c:f>Sheet1!$C$4:$E$4</c:f>
              <c:numCache>
                <c:formatCode>General</c:formatCode>
                <c:ptCount val="3"/>
                <c:pt idx="0">
                  <c:v>15</c:v>
                </c:pt>
                <c:pt idx="1">
                  <c:v>6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D-4869-B355-A84153614821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&gt;=60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Sheet1!$C$5:$E$5</c:f>
              <c:numCache>
                <c:formatCode>General</c:formatCode>
                <c:ptCount val="3"/>
                <c:pt idx="0">
                  <c:v>1</c:v>
                </c:pt>
                <c:pt idx="1">
                  <c:v>11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ED-4869-B355-A84153614821}"/>
            </c:ext>
          </c:extLst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&gt;30&amp;&lt;60</c:v>
                </c:pt>
              </c:strCache>
            </c:strRef>
          </c:tx>
          <c:spPr>
            <a:solidFill>
              <a:srgbClr val="336600"/>
            </a:solidFill>
            <a:ln>
              <a:noFill/>
            </a:ln>
            <a:effectLst/>
          </c:spPr>
          <c:invertIfNegative val="0"/>
          <c:val>
            <c:numRef>
              <c:f>Sheet1!$C$6:$E$6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ED-4869-B355-A84153614821}"/>
            </c:ext>
          </c:extLst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&lt;=30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Sheet1!$C$7:$E$7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ED-4869-B355-A84153614821}"/>
            </c:ext>
          </c:extLst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990000"/>
            </a:solidFill>
            <a:ln>
              <a:noFill/>
            </a:ln>
            <a:effectLst/>
          </c:spPr>
          <c:invertIfNegative val="0"/>
          <c:val>
            <c:numRef>
              <c:f>Sheet1!$C$8:$E$8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ED-4869-B355-A84153614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6096784"/>
        <c:axId val="1850453776"/>
      </c:barChart>
      <c:catAx>
        <c:axId val="197609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0453776"/>
        <c:crosses val="autoZero"/>
        <c:auto val="1"/>
        <c:lblAlgn val="ctr"/>
        <c:lblOffset val="100"/>
        <c:noMultiLvlLbl val="0"/>
      </c:catAx>
      <c:valAx>
        <c:axId val="185045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6096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4000" b="0" i="0" baseline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НОИ – 3, ВТОРИ ДЕН</a:t>
            </a:r>
            <a:endParaRPr lang="en-US" sz="40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rgbClr val="808000"/>
            </a:solidFill>
            <a:ln>
              <a:noFill/>
            </a:ln>
            <a:effectLst/>
          </c:spPr>
          <c:invertIfNegative val="0"/>
          <c:val>
            <c:numRef>
              <c:f>Sheet1!$D$4:$F$4</c:f>
              <c:numCache>
                <c:formatCode>General</c:formatCode>
                <c:ptCount val="3"/>
                <c:pt idx="0">
                  <c:v>8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C-41E8-A491-C96E523E1679}"/>
            </c:ext>
          </c:extLst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&gt;=60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Sheet1!$D$5:$F$5</c:f>
              <c:numCache>
                <c:formatCode>General</c:formatCode>
                <c:ptCount val="3"/>
                <c:pt idx="0" formatCode="0">
                  <c:v>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C-41E8-A491-C96E523E1679}"/>
            </c:ext>
          </c:extLst>
        </c:ser>
        <c:ser>
          <c:idx val="2"/>
          <c:order val="2"/>
          <c:tx>
            <c:strRef>
              <c:f>Sheet1!$C$6</c:f>
              <c:strCache>
                <c:ptCount val="1"/>
                <c:pt idx="0">
                  <c:v>&gt;30&amp;&lt;60</c:v>
                </c:pt>
              </c:strCache>
            </c:strRef>
          </c:tx>
          <c:spPr>
            <a:solidFill>
              <a:srgbClr val="336600"/>
            </a:solidFill>
            <a:ln>
              <a:noFill/>
            </a:ln>
            <a:effectLst/>
          </c:spPr>
          <c:invertIfNegative val="0"/>
          <c:val>
            <c:numRef>
              <c:f>Sheet1!$D$6:$F$6</c:f>
              <c:numCache>
                <c:formatCode>General</c:formatCode>
                <c:ptCount val="3"/>
                <c:pt idx="0" formatCode="0">
                  <c:v>0</c:v>
                </c:pt>
                <c:pt idx="1">
                  <c:v>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5C-41E8-A491-C96E523E1679}"/>
            </c:ext>
          </c:extLst>
        </c:ser>
        <c:ser>
          <c:idx val="3"/>
          <c:order val="3"/>
          <c:tx>
            <c:strRef>
              <c:f>Sheet1!$C$7</c:f>
              <c:strCache>
                <c:ptCount val="1"/>
                <c:pt idx="0">
                  <c:v>&lt;=30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Sheet1!$D$7:$F$7</c:f>
              <c:numCache>
                <c:formatCode>General</c:formatCode>
                <c:ptCount val="3"/>
                <c:pt idx="0" formatCode="0">
                  <c:v>9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5C-41E8-A491-C96E523E1679}"/>
            </c:ext>
          </c:extLst>
        </c:ser>
        <c:ser>
          <c:idx val="4"/>
          <c:order val="4"/>
          <c:tx>
            <c:strRef>
              <c:f>Sheet1!$C$8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990000"/>
            </a:solidFill>
            <a:ln>
              <a:noFill/>
            </a:ln>
            <a:effectLst/>
          </c:spPr>
          <c:invertIfNegative val="0"/>
          <c:val>
            <c:numRef>
              <c:f>Sheet1!$D$8:$F$8</c:f>
              <c:numCache>
                <c:formatCode>General</c:formatCode>
                <c:ptCount val="3"/>
                <c:pt idx="0" formatCode="0">
                  <c:v>2</c:v>
                </c:pt>
                <c:pt idx="1">
                  <c:v>13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5C-41E8-A491-C96E523E1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8550112"/>
        <c:axId val="1982942112"/>
      </c:barChart>
      <c:catAx>
        <c:axId val="19785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2942112"/>
        <c:crosses val="autoZero"/>
        <c:auto val="1"/>
        <c:lblAlgn val="ctr"/>
        <c:lblOffset val="100"/>
        <c:noMultiLvlLbl val="0"/>
      </c:catAx>
      <c:valAx>
        <c:axId val="19829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855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4800" dirty="0">
                <a:solidFill>
                  <a:srgbClr val="002060"/>
                </a:solidFill>
              </a:rPr>
              <a:t>ЛЕТЕН ТУРНИР</a:t>
            </a:r>
            <a:endParaRPr lang="en-US" sz="4800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100</c:v>
                </c:pt>
              </c:strCache>
            </c:strRef>
          </c:tx>
          <c:spPr>
            <a:solidFill>
              <a:srgbClr val="808000"/>
            </a:solidFill>
            <a:ln>
              <a:noFill/>
            </a:ln>
            <a:effectLst/>
          </c:spPr>
          <c:invertIfNegative val="0"/>
          <c:val>
            <c:numRef>
              <c:f>Sheet1!$C$4:$E$4</c:f>
              <c:numCache>
                <c:formatCode>General</c:formatCode>
                <c:ptCount val="3"/>
                <c:pt idx="0">
                  <c:v>13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A-4402-B468-01B41E9597BE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&gt;=60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Sheet1!$C$5:$E$5</c:f>
              <c:numCache>
                <c:formatCode>General</c:formatCode>
                <c:ptCount val="3"/>
                <c:pt idx="0">
                  <c:v>10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1A-4402-B468-01B41E9597BE}"/>
            </c:ext>
          </c:extLst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&gt;30&amp;&lt;60</c:v>
                </c:pt>
              </c:strCache>
            </c:strRef>
          </c:tx>
          <c:spPr>
            <a:solidFill>
              <a:srgbClr val="008000"/>
            </a:solidFill>
            <a:ln>
              <a:noFill/>
            </a:ln>
            <a:effectLst/>
          </c:spPr>
          <c:invertIfNegative val="0"/>
          <c:val>
            <c:numRef>
              <c:f>Sheet1!$C$6:$E$6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1A-4402-B468-01B41E9597BE}"/>
            </c:ext>
          </c:extLst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&lt;=30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Sheet1!$C$7:$E$7</c:f>
              <c:numCache>
                <c:formatCode>General</c:formatCode>
                <c:ptCount val="3"/>
                <c:pt idx="0">
                  <c:v>7</c:v>
                </c:pt>
                <c:pt idx="1">
                  <c:v>8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1A-4402-B468-01B41E9597BE}"/>
            </c:ext>
          </c:extLst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993300"/>
            </a:solidFill>
            <a:ln>
              <a:noFill/>
            </a:ln>
            <a:effectLst/>
          </c:spPr>
          <c:invertIfNegative val="0"/>
          <c:val>
            <c:numRef>
              <c:f>Sheet1!$C$8:$E$8</c:f>
              <c:numCache>
                <c:formatCode>General</c:formatCode>
                <c:ptCount val="3"/>
                <c:pt idx="0">
                  <c:v>7</c:v>
                </c:pt>
                <c:pt idx="1">
                  <c:v>33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1A-4402-B468-01B41E959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230816"/>
        <c:axId val="416278656"/>
      </c:barChart>
      <c:catAx>
        <c:axId val="34823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78656"/>
        <c:crosses val="autoZero"/>
        <c:auto val="1"/>
        <c:lblAlgn val="ctr"/>
        <c:lblOffset val="100"/>
        <c:noMultiLvlLbl val="0"/>
      </c:catAx>
      <c:valAx>
        <c:axId val="4162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3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bg-BG" altLang="bg-BG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6675" y="0"/>
            <a:ext cx="29670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bg-BG" altLang="bg-BG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4425"/>
            <a:ext cx="29670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bg-BG" altLang="bg-BG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6675" y="8734425"/>
            <a:ext cx="29670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03EF18C-CDA6-404D-8D3E-14CB486AF37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61959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bg-BG" altLang="bg-BG"/>
              <a:t>07/16/96</a:t>
            </a:r>
            <a:endParaRPr lang="bg-BG" altLang="bg-BG" sz="1200" i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76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/>
              <a:t>Второ ниво</a:t>
            </a:r>
          </a:p>
          <a:p>
            <a:pPr lvl="2"/>
            <a:r>
              <a:rPr lang="bg-BG" altLang="bg-BG"/>
              <a:t>Трето ниво</a:t>
            </a:r>
          </a:p>
          <a:p>
            <a:pPr lvl="3"/>
            <a:r>
              <a:rPr lang="bg-BG" altLang="bg-BG"/>
              <a:t>Четвърто ниво</a:t>
            </a:r>
          </a:p>
          <a:p>
            <a:pPr lvl="4"/>
            <a:r>
              <a:rPr lang="bg-BG" altLang="bg-BG"/>
              <a:t>Пето ниво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bg-BG" altLang="bg-BG"/>
              <a:t>##</a:t>
            </a:r>
            <a:endParaRPr lang="bg-BG" altLang="bg-BG" sz="1200" i="0"/>
          </a:p>
        </p:txBody>
      </p:sp>
    </p:spTree>
    <p:extLst>
      <p:ext uri="{BB962C8B-B14F-4D97-AF65-F5344CB8AC3E}">
        <p14:creationId xmlns:p14="http://schemas.microsoft.com/office/powerpoint/2010/main" val="342869561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bg-BG" altLang="bg-BG"/>
              <a:t>07/16/96</a:t>
            </a:r>
            <a:endParaRPr lang="bg-BG" altLang="bg-BG" sz="1200" i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bg-BG" altLang="bg-BG"/>
              <a:t>##</a:t>
            </a:r>
            <a:endParaRPr lang="bg-BG" altLang="bg-BG" sz="1200" i="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bg-BG" altLang="bg-BG"/>
              <a:t>07/16/96</a:t>
            </a:r>
            <a:endParaRPr lang="bg-BG" altLang="bg-BG" sz="1200" i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bg-BG" altLang="bg-BG"/>
              <a:t>##</a:t>
            </a:r>
            <a:endParaRPr lang="bg-BG" altLang="bg-BG" sz="1200" i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bg-BG" altLang="bg-BG"/>
              <a:t>07/16/96</a:t>
            </a:r>
            <a:endParaRPr lang="bg-BG" altLang="bg-BG" sz="1200" i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bg-BG" altLang="bg-BG"/>
              <a:t>*</a:t>
            </a:r>
            <a:endParaRPr lang="bg-BG" altLang="bg-BG" sz="1200" i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bg-BG" altLang="bg-BG"/>
              <a:t>##</a:t>
            </a:r>
            <a:endParaRPr lang="bg-BG" altLang="bg-BG" sz="1200" i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4FB1-0608-4119-B6EC-4D92D981DA20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7A0BE-134C-4103-829B-ED3D2FF5A224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5686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D0A5C-5BE7-445B-A945-42236F7EEA54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5815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A931-E6C7-45BC-A942-A8C409A63D4F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8EBED-CF98-45EF-89B3-86CCA782D54D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1696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DA0-EA2A-40B9-93C8-95BE6A5BD1B5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058F-65BE-4ACC-90BA-FBB22DDCC16E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1048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BC11-416A-4B76-BA53-8CFC31A6BCAF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750A3-A6B1-4D26-87AA-A8527B6B9520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60202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5D5DD-50DF-43C2-B68F-FA02255BC07D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C32DB-8FE8-4929-AEB5-119A109A81B0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2089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98C-DA97-454E-AC54-EF6DAA645C00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B93-4007-4FB9-A195-CF37F555E4AF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19423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6F34B-4CC6-42E2-A615-183B983839D9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8BB-E23E-492E-B669-1210AD3C40D6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01243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5D96-56F6-45C6-96FB-4A581FD72BC2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5B3CE-EF8F-4851-9698-CEEDF72CDFA1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1944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EE91-EFF7-4DBC-BA48-B8EA33824C70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56AF8-92AD-4AE1-A45B-AD276CC0C453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17465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CF3B-2B7E-4A57-8ED7-8848881076F7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BA82-385B-45AA-B6B0-095BDE2503BC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2013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FEB70-ECEF-491E-9CCD-0967870B7163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4B3FE-A040-4A27-8E55-1CB321F90806}" type="slidenum">
              <a:rPr lang="bg-BG" altLang="bg-BG" smtClean="0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59290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ETI/2024/E/statements/E2_days.pdf" TargetMode="External"/><Relationship Id="rId2" Type="http://schemas.openxmlformats.org/officeDocument/2006/relationships/hyperlink" Target="https://infos.infosbg.com/files/Contests/ETI/2024/E/statements/E1_ca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s.infosbg.com/files/Contests/ETI/2024/E/statements/E3_cups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NOI-1/2025/E/statements/E1_bbp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fos.infosbg.com/files/Contests/NOI-1/2025/E/statements/E3_fuel.pdf" TargetMode="External"/><Relationship Id="rId4" Type="http://schemas.openxmlformats.org/officeDocument/2006/relationships/hyperlink" Target="https://infos.infosbg.com/files/Contests/NOI-1/2025/E/statements/E2_interrupt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NOI-2/2025/E/statements/candies.pdf" TargetMode="External"/><Relationship Id="rId7" Type="http://schemas.openxmlformats.org/officeDocument/2006/relationships/hyperlink" Target="https://infos.infosbg.com/files/Contests/NOI-2/2025/E/statements/boring.pdf" TargetMode="External"/><Relationship Id="rId2" Type="http://schemas.openxmlformats.org/officeDocument/2006/relationships/hyperlink" Target="https://infos.infosbg.com/files/Contests/ETI/2024/E/statements/E1_ca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fos.infosbg.com/files/Contests/ETI/2024/E/statements/E3_cups.pdf" TargetMode="External"/><Relationship Id="rId5" Type="http://schemas.openxmlformats.org/officeDocument/2006/relationships/hyperlink" Target="https://infos.infosbg.com/files/Contests/NOI-2/2025/E/statements/product.pdf" TargetMode="External"/><Relationship Id="rId4" Type="http://schemas.openxmlformats.org/officeDocument/2006/relationships/hyperlink" Target="https://infos.infosbg.com/files/Contests/ETI/2024/E/statements/E2_days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NOI-3/2025/day1/E/statements/guess.pdf" TargetMode="External"/><Relationship Id="rId2" Type="http://schemas.openxmlformats.org/officeDocument/2006/relationships/hyperlink" Target="https://infos.infosbg.com/files/Contests/NOI-3/2025/day1/E/statements/even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nfos.infosbg.com/files/Contests/NOI-3/2025/day1/E/statements/sequence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NOI-3/2025/day1/E/statements/even.pdf" TargetMode="External"/><Relationship Id="rId2" Type="http://schemas.openxmlformats.org/officeDocument/2006/relationships/hyperlink" Target="https://infos.infosbg.com/files/Contests/NOI-3/2025/day2/E/statements/poster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nfos.infosbg.com/files/Contests/NOI-3/2025/day2/E/statements/preparation.pdf" TargetMode="External"/><Relationship Id="rId5" Type="http://schemas.openxmlformats.org/officeDocument/2006/relationships/hyperlink" Target="https://infos.infosbg.com/files/Contests/NOI-3/2025/day1/E/statements/sequence.pdf" TargetMode="External"/><Relationship Id="rId4" Type="http://schemas.openxmlformats.org/officeDocument/2006/relationships/hyperlink" Target="https://infos.infosbg.com/files/Contests/NOI-3/2025/day2/E/statements/cameras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ETI/2024/E/statements/E1_cat.pdf" TargetMode="External"/><Relationship Id="rId7" Type="http://schemas.openxmlformats.org/officeDocument/2006/relationships/hyperlink" Target="https://infos.infosbg.com/files/Contests/PSI/2025/E/statements/delta.pdf" TargetMode="External"/><Relationship Id="rId2" Type="http://schemas.openxmlformats.org/officeDocument/2006/relationships/hyperlink" Target="https://infos.infosbg.com/files/Contests/PSI/2025/E/statements/foa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fos.infosbg.com/files/Contests/ETI/2024/E/statements/E3_cups.pdf" TargetMode="External"/><Relationship Id="rId5" Type="http://schemas.openxmlformats.org/officeDocument/2006/relationships/hyperlink" Target="https://infos.infosbg.com/files/Contests/ETI/2024/E/statements/E2_days.pdf" TargetMode="External"/><Relationship Id="rId4" Type="http://schemas.openxmlformats.org/officeDocument/2006/relationships/hyperlink" Target="https://infos.infosbg.com/files/Contests/PSI/2025/E/statements/distance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s.infosbg.com/files/Contests/LTI/2025/E/statements/seats.pdf" TargetMode="External"/><Relationship Id="rId2" Type="http://schemas.openxmlformats.org/officeDocument/2006/relationships/hyperlink" Target="https://infos.infosbg.com/files/Contests/LTI/2025/E/statements/jump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s.infosbg.com/files/Contests/LTI/2025/E/statements/secret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1370013"/>
            <a:ext cx="7920880" cy="3139108"/>
          </a:xfrm>
          <a:noFill/>
        </p:spPr>
        <p:txBody>
          <a:bodyPr anchor="ctr">
            <a:normAutofit fontScale="90000"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bg-BG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СЪСТЕЗАНИЯ  ПО ИНФОРМАТИКА, ГРУПА </a:t>
            </a:r>
            <a:r>
              <a:rPr lang="en-US" altLang="bg-BG" sz="5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bg-BG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g-BG" altLang="bg-BG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bg-BG" altLang="bg-BG" sz="4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900808" y="5013176"/>
            <a:ext cx="5486400" cy="854224"/>
          </a:xfrm>
          <a:noFill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bg-BG" altLang="bg-BG" sz="3600" b="1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Узана, 202</a:t>
            </a:r>
            <a:r>
              <a:rPr lang="en-US" altLang="bg-BG" sz="3600" b="1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g-BG" altLang="bg-BG" sz="3600" b="1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год.</a:t>
            </a:r>
            <a:endParaRPr lang="en-US" altLang="bg-BG" sz="3600" b="1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endParaRPr lang="bg-BG" altLang="bg-BG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DF8E63BA-F8EA-411D-904A-1E90A15165FE}" type="datetime1">
              <a:rPr lang="bg-BG" altLang="bg-BG"/>
              <a:pPr/>
              <a:t>30.9.2026 г.</a:t>
            </a:fld>
            <a:endParaRPr lang="bg-BG" altLang="bg-B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bg-BG" altLang="bg-BG" sz="4000" b="1" cap="all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  на задачи</a:t>
            </a:r>
            <a:endParaRPr lang="en-US" altLang="bg-BG" sz="4000" b="1" cap="all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ABE4C-58B6-432D-BFF9-E483733DC9C6}" type="datetime1">
              <a:rPr lang="bg-BG" altLang="bg-BG"/>
              <a:pPr/>
              <a:t>30.9.2026 г.</a:t>
            </a:fld>
            <a:endParaRPr lang="bg-BG" altLang="bg-BG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FD604EB-AC53-4EFB-A588-43F4E36F8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927921"/>
              </p:ext>
            </p:extLst>
          </p:nvPr>
        </p:nvGraphicFramePr>
        <p:xfrm>
          <a:off x="971600" y="1825625"/>
          <a:ext cx="6552728" cy="3184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759">
                  <a:extLst>
                    <a:ext uri="{9D8B030D-6E8A-4147-A177-3AD203B41FA5}">
                      <a16:colId xmlns:a16="http://schemas.microsoft.com/office/drawing/2014/main" val="1476679608"/>
                    </a:ext>
                  </a:extLst>
                </a:gridCol>
                <a:gridCol w="4205326">
                  <a:extLst>
                    <a:ext uri="{9D8B030D-6E8A-4147-A177-3AD203B41FA5}">
                      <a16:colId xmlns:a16="http://schemas.microsoft.com/office/drawing/2014/main" val="3520087627"/>
                    </a:ext>
                  </a:extLst>
                </a:gridCol>
                <a:gridCol w="1712643">
                  <a:extLst>
                    <a:ext uri="{9D8B030D-6E8A-4147-A177-3AD203B41FA5}">
                      <a16:colId xmlns:a16="http://schemas.microsoft.com/office/drawing/2014/main" val="1234944040"/>
                    </a:ext>
                  </a:extLst>
                </a:gridCol>
              </a:tblGrid>
              <a:tr h="984898">
                <a:tc>
                  <a:txBody>
                    <a:bodyPr/>
                    <a:lstStyle/>
                    <a:p>
                      <a:pPr algn="l" rtl="0" fontAlgn="t"/>
                      <a:r>
                        <a:rPr lang="bg-BG" sz="1800" b="1" i="0" u="none" strike="noStrike" dirty="0">
                          <a:pattFill prst="pct5">
                            <a:fgClr>
                              <a:srgbClr val="FFFFFF"/>
                            </a:fgClr>
                            <a:bgClr>
                              <a:schemeClr val="bg1"/>
                            </a:bgClr>
                          </a:patt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rgbClr val="922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2000" b="1" i="0" u="none" strike="noStrike" dirty="0">
                          <a:pattFill prst="pct5">
                            <a:fgClr>
                              <a:srgbClr val="FFFFFF"/>
                            </a:fgClr>
                            <a:bgClr>
                              <a:schemeClr val="bg1"/>
                            </a:bgClr>
                          </a:pattFill>
                          <a:effectLst/>
                          <a:latin typeface="Times New Roman" panose="02020603050405020304" pitchFamily="18" charset="0"/>
                        </a:rPr>
                        <a:t>Автор</a:t>
                      </a:r>
                    </a:p>
                  </a:txBody>
                  <a:tcPr marL="9525" marR="9525" marT="9525" marB="0" anchor="ctr">
                    <a:solidFill>
                      <a:srgbClr val="9223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600" b="1" i="0" u="none" strike="noStrike" dirty="0">
                          <a:pattFill prst="pct5">
                            <a:fgClr>
                              <a:srgbClr val="FFFFFF"/>
                            </a:fgClr>
                            <a:bgClr>
                              <a:schemeClr val="bg1"/>
                            </a:bgClr>
                          </a:pattFill>
                          <a:effectLst/>
                          <a:latin typeface="Times New Roman" panose="02020603050405020304" pitchFamily="18" charset="0"/>
                        </a:rPr>
                        <a:t>Брой задачи</a:t>
                      </a:r>
                    </a:p>
                  </a:txBody>
                  <a:tcPr marL="9525" marR="9525" marT="9525" marB="0" anchor="ctr">
                    <a:solidFill>
                      <a:srgbClr val="922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523732"/>
                  </a:ext>
                </a:extLst>
              </a:tr>
              <a:tr h="523039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Емил Келеведжиев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40366"/>
                  </a:ext>
                </a:extLst>
              </a:tr>
              <a:tr h="419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Кинка Кирилова-Лупанова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051503"/>
                  </a:ext>
                </a:extLst>
              </a:tr>
              <a:tr h="419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Димитър   Добрев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49030"/>
                  </a:ext>
                </a:extLst>
              </a:tr>
              <a:tr h="419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bg-BG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Пламенка Христова </a:t>
                      </a:r>
                    </a:p>
                  </a:txBody>
                  <a:tcPr marL="9525" marR="9525" marT="9525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bg-BG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719569"/>
                  </a:ext>
                </a:extLst>
              </a:tr>
              <a:tr h="4191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bg-BG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Евгений Василев </a:t>
                      </a:r>
                    </a:p>
                  </a:txBody>
                  <a:tcPr marL="9525" marR="9525" marT="9525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bg-BG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4573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5739"/>
            <a:ext cx="7886700" cy="687610"/>
          </a:xfrm>
        </p:spPr>
        <p:txBody>
          <a:bodyPr/>
          <a:lstStyle/>
          <a:p>
            <a:pPr algn="ctr"/>
            <a:r>
              <a:rPr lang="bg-BG" altLang="bg-BG" sz="36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Есенен турнир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067" y="873348"/>
            <a:ext cx="7886700" cy="5848128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solidFill>
                  <a:srgbClr val="808000"/>
                </a:solidFill>
              </a:rPr>
              <a:t> 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Участвали 5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(без квоти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51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3800" dirty="0">
                <a:solidFill>
                  <a:srgbClr val="E236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 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38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 </a:t>
            </a:r>
            <a:r>
              <a:rPr lang="bg-BG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ученик има </a:t>
            </a:r>
            <a:r>
              <a:rPr lang="en-US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300</a:t>
            </a:r>
            <a:endParaRPr lang="bg-BG" altLang="bg-BG" sz="3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38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8 имат нули</a:t>
            </a:r>
          </a:p>
          <a:p>
            <a:pPr marL="0" indent="0">
              <a:buNone/>
            </a:pPr>
            <a:endParaRPr lang="bg-BG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Задача Е1.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ВЕНКО, ЦЕНКО И ДЕНКА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ритметика + преобразуване на време + намиране на максимум на три числа.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bg-BG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Задача Е</a:t>
            </a:r>
            <a:r>
              <a:rPr lang="en-US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ЧАСОВНИК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минути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чрез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аритметични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bg-BG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Задача Е3</a:t>
            </a:r>
            <a:r>
              <a:rPr lang="bg-BG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4200" b="1" dirty="0">
                <a:solidFill>
                  <a:srgbClr val="922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РЪКАВИЦИ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Комбинаторика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моделиране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променливи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амиране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максимален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брой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зададени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съвпадащи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alt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solidFill>
                <a:srgbClr val="E236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61219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438" y="9305072"/>
            <a:ext cx="628650" cy="161925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923063F-3D53-4FF3-860B-1278C94DE8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587299"/>
              </p:ext>
            </p:extLst>
          </p:nvPr>
        </p:nvGraphicFramePr>
        <p:xfrm>
          <a:off x="628650" y="548680"/>
          <a:ext cx="783178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CAC8D0CE-E442-4B29-B471-66C25B1AA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" y="4109940"/>
            <a:ext cx="7495847" cy="2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4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665880" y="260648"/>
            <a:ext cx="7772400" cy="674566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bg-BG" altLang="bg-BG" sz="3600" b="1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НОИ -1</a:t>
            </a:r>
            <a:endParaRPr lang="bg-BG" altLang="bg-BG" sz="3600" dirty="0">
              <a:solidFill>
                <a:srgbClr val="808000"/>
              </a:solidFill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467544" y="1754188"/>
            <a:ext cx="7992888" cy="418623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Tx/>
              <a:buFontTx/>
              <a:buNone/>
            </a:pPr>
            <a:endParaRPr lang="bg-BG" altLang="bg-BG" dirty="0"/>
          </a:p>
          <a:p>
            <a:endParaRPr lang="bg-BG" altLang="bg-BG"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1AA0-47FA-4EC6-89E4-248D65261E69}" type="datetime1">
              <a:rPr lang="bg-BG" altLang="bg-BG"/>
              <a:pPr/>
              <a:t>30.9.2026 г.</a:t>
            </a:fld>
            <a:endParaRPr lang="bg-BG" altLang="bg-BG"/>
          </a:p>
        </p:txBody>
      </p:sp>
      <p:sp>
        <p:nvSpPr>
          <p:cNvPr id="2" name="Rectangle 1"/>
          <p:cNvSpPr/>
          <p:nvPr/>
        </p:nvSpPr>
        <p:spPr>
          <a:xfrm>
            <a:off x="143508" y="867404"/>
            <a:ext cx="885698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bg-BG" sz="2800" dirty="0">
                <a:solidFill>
                  <a:srgbClr val="0070C0"/>
                </a:solidFill>
                <a:cs typeface="Times New Roman" panose="02020603050405020304" pitchFamily="18" charset="0"/>
                <a:hlinkClick r:id="rId3"/>
              </a:rPr>
              <a:t>Задача Е1</a:t>
            </a:r>
            <a:r>
              <a:rPr lang="ru-RU" sz="2800" dirty="0">
                <a:solidFill>
                  <a:srgbClr val="0070C0"/>
                </a:solidFill>
                <a:cs typeface="Times New Roman" panose="02020603050405020304" pitchFamily="18" charset="0"/>
                <a:hlinkClick r:id="rId3"/>
              </a:rPr>
              <a:t>. </a:t>
            </a:r>
            <a:r>
              <a:rPr lang="bg-BG" sz="2800" dirty="0">
                <a:solidFill>
                  <a:srgbClr val="922300"/>
                </a:solidFill>
                <a:cs typeface="Times New Roman" panose="02020603050405020304" pitchFamily="18" charset="0"/>
              </a:rPr>
              <a:t>БАБА МЕЦА ЯДЕ ДРЕНКИ</a:t>
            </a:r>
            <a:r>
              <a:rPr lang="bg-BG" dirty="0">
                <a:solidFill>
                  <a:srgbClr val="320C00"/>
                </a:solidFill>
                <a:cs typeface="Times New Roman" panose="02020603050405020304" pitchFamily="18" charset="0"/>
              </a:rPr>
              <a:t>,</a:t>
            </a:r>
            <a:r>
              <a:rPr lang="bg-BG" altLang="bg-BG" dirty="0">
                <a:solidFill>
                  <a:srgbClr val="320C00"/>
                </a:solidFill>
                <a:cs typeface="Times New Roman" panose="02020603050405020304" pitchFamily="18" charset="0"/>
              </a:rPr>
              <a:t> </a:t>
            </a:r>
            <a:r>
              <a:rPr lang="bg-BG" altLang="bg-BG" dirty="0">
                <a:solidFill>
                  <a:srgbClr val="461700"/>
                </a:solidFill>
                <a:cs typeface="Times New Roman" panose="02020603050405020304" pitchFamily="18" charset="0"/>
              </a:rPr>
              <a:t>а</a:t>
            </a:r>
            <a:r>
              <a:rPr lang="bg-BG" dirty="0">
                <a:solidFill>
                  <a:srgbClr val="461700"/>
                </a:solidFill>
                <a:cs typeface="Times New Roman" panose="02020603050405020304" pitchFamily="18" charset="0"/>
              </a:rPr>
              <a:t>втор</a:t>
            </a:r>
            <a:r>
              <a:rPr lang="ru-RU" dirty="0">
                <a:solidFill>
                  <a:srgbClr val="461700"/>
                </a:solidFill>
                <a:cs typeface="Times New Roman" panose="02020603050405020304" pitchFamily="18" charset="0"/>
              </a:rPr>
              <a:t>:</a:t>
            </a:r>
            <a:r>
              <a:rPr lang="ru-RU" i="1" dirty="0">
                <a:solidFill>
                  <a:srgbClr val="461700"/>
                </a:solidFill>
                <a:cs typeface="Times New Roman" panose="02020603050405020304" pitchFamily="18" charset="0"/>
              </a:rPr>
              <a:t> Евгений Василев</a:t>
            </a:r>
          </a:p>
          <a:p>
            <a:r>
              <a:rPr lang="bg-BG" b="0" dirty="0"/>
              <a:t>    Числова редица, цикъл, натрупваща сума. Около 40 ученици имат точки, което може да се тълкува, че още не са стигнали цикъл.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bg-BG" sz="2800" dirty="0">
                <a:solidFill>
                  <a:srgbClr val="0070C0"/>
                </a:solidFill>
                <a:cs typeface="Times New Roman" panose="02020603050405020304" pitchFamily="18" charset="0"/>
                <a:hlinkClick r:id="rId4"/>
              </a:rPr>
              <a:t>Задача Е2</a:t>
            </a:r>
            <a:r>
              <a:rPr lang="ru-RU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. </a:t>
            </a:r>
            <a:r>
              <a:rPr lang="bg-BG" sz="2800" dirty="0">
                <a:solidFill>
                  <a:srgbClr val="922300"/>
                </a:solidFill>
                <a:cs typeface="Times New Roman" panose="02020603050405020304" pitchFamily="18" charset="0"/>
              </a:rPr>
              <a:t>ПАРОЛА</a:t>
            </a:r>
            <a:r>
              <a:rPr lang="bg-BG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bg-BG" dirty="0">
                <a:solidFill>
                  <a:srgbClr val="320C00"/>
                </a:solidFill>
                <a:cs typeface="Times New Roman" panose="02020603050405020304" pitchFamily="18" charset="0"/>
              </a:rPr>
              <a:t>автор</a:t>
            </a:r>
            <a:r>
              <a:rPr lang="ru-RU" dirty="0">
                <a:solidFill>
                  <a:srgbClr val="320C00"/>
                </a:solidFill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rgbClr val="461700"/>
                </a:solidFill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461700"/>
                </a:solidFill>
                <a:cs typeface="Times New Roman" panose="02020603050405020304" pitchFamily="18" charset="0"/>
              </a:rPr>
              <a:t>Димитър Добрев</a:t>
            </a:r>
            <a:endParaRPr lang="bg-BG" sz="2600" b="0" dirty="0"/>
          </a:p>
          <a:p>
            <a:r>
              <a:rPr lang="bg-BG" b="0" dirty="0"/>
              <a:t>    Тип </a:t>
            </a:r>
            <a:r>
              <a:rPr lang="en-US" b="0" dirty="0"/>
              <a:t>char</a:t>
            </a:r>
            <a:r>
              <a:rPr lang="bg-BG" b="0" dirty="0"/>
              <a:t> за първи път, някой изобщо не са го учили, около 45 нули</a:t>
            </a:r>
            <a:r>
              <a:rPr lang="en-US" b="0" dirty="0"/>
              <a:t>, </a:t>
            </a:r>
            <a:r>
              <a:rPr lang="bg-BG" b="0" dirty="0"/>
              <a:t>условен оператор.  </a:t>
            </a:r>
          </a:p>
          <a:p>
            <a:endParaRPr lang="en-US" b="0" dirty="0"/>
          </a:p>
          <a:p>
            <a:pPr marL="45720"/>
            <a:r>
              <a:rPr lang="bg-BG" sz="2800" dirty="0">
                <a:solidFill>
                  <a:srgbClr val="0070C0"/>
                </a:solidFill>
                <a:cs typeface="Times New Roman" panose="02020603050405020304" pitchFamily="18" charset="0"/>
                <a:hlinkClick r:id="rId5"/>
              </a:rPr>
              <a:t>Задача Е3</a:t>
            </a:r>
            <a:r>
              <a:rPr lang="ru-RU" sz="2800" dirty="0">
                <a:solidFill>
                  <a:srgbClr val="0070C0"/>
                </a:solidFill>
                <a:cs typeface="Times New Roman" panose="02020603050405020304" pitchFamily="18" charset="0"/>
                <a:hlinkClick r:id="rId5"/>
              </a:rPr>
              <a:t>. </a:t>
            </a:r>
            <a:r>
              <a:rPr lang="bg-BG" sz="2800" cap="all" dirty="0">
                <a:solidFill>
                  <a:srgbClr val="922300"/>
                </a:solidFill>
                <a:cs typeface="Times New Roman" panose="02020603050405020304" pitchFamily="18" charset="0"/>
              </a:rPr>
              <a:t>НУЛИ</a:t>
            </a:r>
            <a:r>
              <a:rPr lang="bg-BG" dirty="0">
                <a:solidFill>
                  <a:srgbClr val="320C00"/>
                </a:solidFill>
                <a:cs typeface="Times New Roman" panose="02020603050405020304" pitchFamily="18" charset="0"/>
              </a:rPr>
              <a:t>, автор</a:t>
            </a:r>
            <a:r>
              <a:rPr lang="ru-RU" dirty="0">
                <a:solidFill>
                  <a:srgbClr val="320C00"/>
                </a:solidFill>
                <a:cs typeface="Times New Roman" panose="02020603050405020304" pitchFamily="18" charset="0"/>
              </a:rPr>
              <a:t>: </a:t>
            </a:r>
            <a:r>
              <a:rPr lang="ru-RU" i="1" dirty="0">
                <a:solidFill>
                  <a:srgbClr val="461700"/>
                </a:solidFill>
                <a:cs typeface="Times New Roman" panose="02020603050405020304" pitchFamily="18" charset="0"/>
              </a:rPr>
              <a:t>Емил Келеведжиев</a:t>
            </a:r>
          </a:p>
          <a:p>
            <a:pPr algn="just">
              <a:spcBef>
                <a:spcPts val="600"/>
              </a:spcBef>
              <a:buClr>
                <a:srgbClr val="808000"/>
              </a:buClr>
            </a:pPr>
            <a:r>
              <a:rPr lang="bg-BG" b="0" dirty="0"/>
              <a:t>   Делимост, брой на нули в края на число. Авторовото решение е с цикъл, но може и формула за добрите математици. Най-малко  100 точки, но много ученици са направили точки</a:t>
            </a:r>
            <a:endParaRPr lang="en-US" b="0" dirty="0"/>
          </a:p>
          <a:p>
            <a:pPr algn="just">
              <a:spcBef>
                <a:spcPts val="600"/>
              </a:spcBef>
              <a:buClr>
                <a:srgbClr val="808000"/>
              </a:buClr>
            </a:pPr>
            <a:r>
              <a:rPr lang="bg-BG" b="0" dirty="0">
                <a:solidFill>
                  <a:srgbClr val="FF0000"/>
                </a:solidFill>
              </a:rPr>
              <a:t>*</a:t>
            </a:r>
            <a:r>
              <a:rPr lang="bg-BG" sz="1100" dirty="0"/>
              <a:t>10 със 300 точки. Но някой са направили 300 точки за &lt; от 1 час</a:t>
            </a:r>
            <a:endParaRPr lang="en-US" sz="1100" dirty="0"/>
          </a:p>
          <a:p>
            <a:pPr algn="just">
              <a:spcBef>
                <a:spcPts val="600"/>
              </a:spcBef>
              <a:buClr>
                <a:srgbClr val="808000"/>
              </a:buClr>
            </a:pPr>
            <a:endParaRPr lang="bg-BG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5739"/>
            <a:ext cx="7886700" cy="687610"/>
          </a:xfrm>
        </p:spPr>
        <p:txBody>
          <a:bodyPr/>
          <a:lstStyle/>
          <a:p>
            <a:pPr algn="ctr"/>
            <a:r>
              <a:rPr lang="bg-BG" altLang="bg-BG" sz="36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НОИ - 2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865751"/>
            <a:ext cx="7886700" cy="5848128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solidFill>
                  <a:srgbClr val="808000"/>
                </a:solidFill>
              </a:rPr>
              <a:t> </a:t>
            </a:r>
            <a:r>
              <a:rPr lang="bg-B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Участвали 75  (64) </a:t>
            </a:r>
            <a:r>
              <a:rPr lang="bg-BG" altLang="bg-BG" sz="3600" dirty="0">
                <a:solidFill>
                  <a:srgbClr val="E236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36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3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Един</a:t>
            </a:r>
            <a:r>
              <a:rPr lang="en-US" altLang="bg-BG" sz="3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3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ученик с </a:t>
            </a:r>
            <a:r>
              <a:rPr lang="en-US" altLang="bg-BG" sz="3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300</a:t>
            </a:r>
            <a:endParaRPr lang="bg-BG" altLang="bg-BG" sz="3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36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3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20 имат нули</a:t>
            </a:r>
          </a:p>
          <a:p>
            <a:pPr marL="0" indent="0">
              <a:buNone/>
            </a:pPr>
            <a:endParaRPr lang="bg-BG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Задача Е1.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ДЕКОДИРАНЕ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на низове, разпознаване дали символът е цифра или буква, дали числото е едноцифрено или двуцифрено, два вложени цикли.</a:t>
            </a:r>
          </a:p>
          <a:p>
            <a:pPr marL="0" indent="0">
              <a:buNone/>
            </a:pPr>
            <a:endParaRPr lang="bg-BG" sz="4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Задача Е</a:t>
            </a:r>
            <a:r>
              <a:rPr lang="en-US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2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КРАСОТА НА ЗАСАЖДАНЕТО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Комбинаторика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броене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варианти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анализ на случаи – частни и общ случай, пълно изчерпване с вложени цикли, моделиране чрез формула.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6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Задача Е3. </a:t>
            </a:r>
            <a:r>
              <a:rPr lang="bg-BG" sz="4200" b="1" dirty="0">
                <a:solidFill>
                  <a:srgbClr val="922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ЯДКИ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bg-B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алгоритъм</a:t>
            </a: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сравнения</a:t>
            </a: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теративна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обхождане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ядки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-BG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alt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solidFill>
                <a:srgbClr val="E236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3203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5733256"/>
            <a:ext cx="8023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0" dirty="0"/>
              <a:t>21 се класират за НОИ-3, първият с 300, последният – 86.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D42F4D0-699E-4D1E-9E9A-6CC3F93C3C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317130"/>
              </p:ext>
            </p:extLst>
          </p:nvPr>
        </p:nvGraphicFramePr>
        <p:xfrm>
          <a:off x="683567" y="274380"/>
          <a:ext cx="7807809" cy="3154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57B2144-07DF-4B71-ABD7-C88BB39E8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47" y="3323732"/>
            <a:ext cx="8819048" cy="2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03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98C-DA97-454E-AC54-EF6DAA645C00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3" name="Rectangle 2"/>
          <p:cNvSpPr/>
          <p:nvPr/>
        </p:nvSpPr>
        <p:spPr>
          <a:xfrm>
            <a:off x="2123728" y="0"/>
            <a:ext cx="48157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bg-BG" sz="4400" b="0" dirty="0">
                <a:solidFill>
                  <a:srgbClr val="808000"/>
                </a:solidFill>
                <a:cs typeface="Times New Roman" panose="02020603050405020304" pitchFamily="18" charset="0"/>
              </a:rPr>
              <a:t>НОИ 3 – първи ден</a:t>
            </a:r>
            <a:endParaRPr lang="bg-BG" sz="4400" b="0" dirty="0"/>
          </a:p>
        </p:txBody>
      </p:sp>
      <p:sp>
        <p:nvSpPr>
          <p:cNvPr id="4" name="Rectangle 3"/>
          <p:cNvSpPr/>
          <p:nvPr/>
        </p:nvSpPr>
        <p:spPr>
          <a:xfrm>
            <a:off x="395536" y="769441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/>
              </a:rPr>
              <a:t>Задача Е11. </a:t>
            </a:r>
            <a:r>
              <a:rPr lang="bg-BG" sz="2800" dirty="0">
                <a:solidFill>
                  <a:srgbClr val="9E3611"/>
                </a:solidFill>
                <a:cs typeface="Times New Roman" panose="02020603050405020304" pitchFamily="18" charset="0"/>
              </a:rPr>
              <a:t>НАРИСУВАЙ МИ ПРАВОЪГЪЛНИК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g-BG" b="0" dirty="0">
                <a:cs typeface="Times New Roman" panose="02020603050405020304" pitchFamily="18" charset="0"/>
              </a:rPr>
              <a:t>Симулация на двумерна фигура чрез вложени цикли и условни оператори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g-BG" b="0" dirty="0">
                <a:cs typeface="Times New Roman" panose="02020603050405020304" pitchFamily="18" charset="0"/>
              </a:rPr>
              <a:t>Специален случай – когато правоъгълникът е твърде малък за диагоналите</a:t>
            </a:r>
          </a:p>
          <a:p>
            <a:pPr marL="0" indent="0">
              <a:buNone/>
            </a:pP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3"/>
              </a:rPr>
              <a:t>Задача Е1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3"/>
              </a:rPr>
              <a:t>2</a:t>
            </a: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3"/>
              </a:rPr>
              <a:t>. </a:t>
            </a:r>
            <a:r>
              <a:rPr lang="bg-BG" sz="3200" dirty="0">
                <a:solidFill>
                  <a:srgbClr val="9E3611"/>
                </a:solidFill>
                <a:cs typeface="Times New Roman" panose="02020603050405020304" pitchFamily="18" charset="0"/>
              </a:rPr>
              <a:t>СРЕЩА ПРИ ФОНТАНА</a:t>
            </a:r>
          </a:p>
          <a:p>
            <a:pPr marL="0" indent="0" algn="just">
              <a:buNone/>
            </a:pPr>
            <a:r>
              <a:rPr lang="bg-BG" dirty="0">
                <a:cs typeface="Times New Roman" panose="02020603050405020304" pitchFamily="18" charset="0"/>
              </a:rPr>
              <a:t>   </a:t>
            </a:r>
            <a:r>
              <a:rPr lang="bg-BG" b="0" dirty="0">
                <a:cs typeface="Times New Roman" panose="02020603050405020304" pitchFamily="18" charset="0"/>
              </a:rPr>
              <a:t>НОД, реализация на алгоритъм на Евклид с деление, проверка за четност. Основно наблюдение – ако след съкращаване с НОД и двете числа са четни, има среща.</a:t>
            </a:r>
          </a:p>
          <a:p>
            <a:pPr marL="0" indent="0" algn="just">
              <a:buNone/>
            </a:pPr>
            <a:r>
              <a:rPr lang="bg-BG" sz="3200" dirty="0">
                <a:solidFill>
                  <a:srgbClr val="0070C0"/>
                </a:solidFill>
                <a:cs typeface="Times New Roman" panose="02020603050405020304" pitchFamily="18" charset="0"/>
                <a:hlinkClick r:id="rId4"/>
              </a:rPr>
              <a:t>Задача Е13. </a:t>
            </a:r>
            <a:r>
              <a:rPr lang="bg-BG" sz="3200" dirty="0">
                <a:solidFill>
                  <a:srgbClr val="922300"/>
                </a:solidFill>
                <a:cs typeface="Times New Roman" panose="02020603050405020304" pitchFamily="18" charset="0"/>
              </a:rPr>
              <a:t>РЕДИЦА</a:t>
            </a:r>
          </a:p>
          <a:p>
            <a:pPr marL="0" indent="0" algn="just">
              <a:buNone/>
            </a:pPr>
            <a:r>
              <a:rPr lang="ru-RU" b="0" dirty="0">
                <a:cs typeface="Times New Roman" panose="02020603050405020304" pitchFamily="18" charset="0"/>
              </a:rPr>
              <a:t>   Масив, префиксни суми, заявки за интервали и обработка на цифри. Ключова идея – да не се обхожда всеки интервал отначало, а всяка заявка да се обработи предварително.</a:t>
            </a:r>
            <a:endParaRPr lang="bg-BG" b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94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9552" y="6186938"/>
            <a:ext cx="8280919" cy="365125"/>
          </a:xfrm>
        </p:spPr>
        <p:txBody>
          <a:bodyPr/>
          <a:lstStyle/>
          <a:p>
            <a:fld id="{450C198C-DA97-454E-AC54-EF6DAA645C00}" type="datetime1">
              <a:rPr lang="bg-BG" altLang="bg-BG" smtClean="0">
                <a:cs typeface="Times New Roman" panose="02020603050405020304" pitchFamily="18" charset="0"/>
              </a:rPr>
              <a:pPr/>
              <a:t>30.9.2026 г.</a:t>
            </a:fld>
            <a:endParaRPr lang="bg-BG" altLang="bg-BG" dirty="0"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6186938"/>
            <a:ext cx="70567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altLang="bg-BG" sz="2000" b="0" dirty="0">
                <a:cs typeface="Times New Roman" panose="02020603050405020304" pitchFamily="18" charset="0"/>
              </a:rPr>
              <a:t>3 ученици с 300 точки, няма ученик с 0 точки</a:t>
            </a:r>
            <a:r>
              <a:rPr lang="bg-BG" altLang="bg-BG" sz="2000" dirty="0"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5B33AFA-8B95-4B94-80F8-A5CB501D01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397481"/>
              </p:ext>
            </p:extLst>
          </p:nvPr>
        </p:nvGraphicFramePr>
        <p:xfrm>
          <a:off x="539552" y="329306"/>
          <a:ext cx="8208912" cy="3078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4C05579-AEB4-4CAC-8820-D591CEB45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66" y="3450635"/>
            <a:ext cx="8066667" cy="2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1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98C-DA97-454E-AC54-EF6DAA645C00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3" name="Rectangle 2"/>
          <p:cNvSpPr/>
          <p:nvPr/>
        </p:nvSpPr>
        <p:spPr>
          <a:xfrm>
            <a:off x="2166529" y="0"/>
            <a:ext cx="47301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bg-BG" sz="4400" b="0" dirty="0">
                <a:solidFill>
                  <a:srgbClr val="808000"/>
                </a:solidFill>
                <a:cs typeface="Times New Roman" panose="02020603050405020304" pitchFamily="18" charset="0"/>
              </a:rPr>
              <a:t>НОИ 3 </a:t>
            </a:r>
            <a:r>
              <a:rPr lang="bg-BG" altLang="bg-BG" sz="4400" b="0">
                <a:solidFill>
                  <a:srgbClr val="808000"/>
                </a:solidFill>
                <a:cs typeface="Times New Roman" panose="02020603050405020304" pitchFamily="18" charset="0"/>
              </a:rPr>
              <a:t>– втори </a:t>
            </a:r>
            <a:r>
              <a:rPr lang="bg-BG" altLang="bg-BG" sz="4400" b="0" dirty="0">
                <a:solidFill>
                  <a:srgbClr val="808000"/>
                </a:solidFill>
                <a:cs typeface="Times New Roman" panose="02020603050405020304" pitchFamily="18" charset="0"/>
              </a:rPr>
              <a:t>ден</a:t>
            </a:r>
            <a:endParaRPr lang="bg-BG" sz="4400" b="0" dirty="0"/>
          </a:p>
        </p:txBody>
      </p:sp>
      <p:sp>
        <p:nvSpPr>
          <p:cNvPr id="4" name="Rectangle 3"/>
          <p:cNvSpPr/>
          <p:nvPr/>
        </p:nvSpPr>
        <p:spPr>
          <a:xfrm>
            <a:off x="395536" y="769441"/>
            <a:ext cx="864096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/>
              </a:rPr>
              <a:t>Задача</a:t>
            </a: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3"/>
              </a:rPr>
              <a:t> </a:t>
            </a: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2"/>
              </a:rPr>
              <a:t>Е21</a:t>
            </a: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3"/>
              </a:rPr>
              <a:t>. </a:t>
            </a:r>
            <a:r>
              <a:rPr lang="bg-BG" sz="3200" dirty="0">
                <a:solidFill>
                  <a:srgbClr val="9E3611"/>
                </a:solidFill>
                <a:cs typeface="Times New Roman" panose="02020603050405020304" pitchFamily="18" charset="0"/>
              </a:rPr>
              <a:t>ПОЗНАЙ</a:t>
            </a:r>
          </a:p>
          <a:p>
            <a:pPr algn="just"/>
            <a:r>
              <a:rPr lang="en-US" b="0" dirty="0"/>
              <a:t>  </a:t>
            </a:r>
            <a:r>
              <a:rPr lang="bg-BG" b="0" dirty="0"/>
              <a:t>Делимост, отделяне цифрите на число, създаване на честотен масив за цифрите, което позволява директно извеждане от 9 към 0.</a:t>
            </a:r>
          </a:p>
          <a:p>
            <a:pPr marL="0" indent="0" algn="just">
              <a:buNone/>
            </a:pPr>
            <a:endParaRPr lang="bg-BG" sz="1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  <a:hlinkClick r:id="rId4"/>
            </a:endParaRPr>
          </a:p>
          <a:p>
            <a:pPr marL="0" indent="0" algn="just">
              <a:buNone/>
            </a:pP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4"/>
              </a:rPr>
              <a:t>Задача Е2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4"/>
              </a:rPr>
              <a:t>2</a:t>
            </a:r>
            <a:r>
              <a:rPr lang="bg-BG" sz="32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  <a:hlinkClick r:id="rId4"/>
              </a:rPr>
              <a:t>. </a:t>
            </a:r>
            <a:r>
              <a:rPr lang="bg-BG" sz="3200" dirty="0">
                <a:solidFill>
                  <a:srgbClr val="9E3611"/>
                </a:solidFill>
                <a:cs typeface="Times New Roman" panose="02020603050405020304" pitchFamily="18" charset="0"/>
              </a:rPr>
              <a:t>НАЙ-ГОЛЯМ ОБЩ ДЕЛИТЕЛ</a:t>
            </a:r>
          </a:p>
          <a:p>
            <a:pPr marL="0" indent="0" algn="just">
              <a:buNone/>
            </a:pPr>
            <a:r>
              <a:rPr lang="bg-BG" dirty="0">
                <a:cs typeface="Times New Roman" panose="02020603050405020304" pitchFamily="18" charset="0"/>
              </a:rPr>
              <a:t>   </a:t>
            </a:r>
            <a:r>
              <a:rPr lang="bg-BG" b="0" dirty="0">
                <a:cs typeface="Times New Roman" panose="02020603050405020304" pitchFamily="18" charset="0"/>
              </a:rPr>
              <a:t>Най-дълга подредица от последователни елементи с НОД &gt; 1.</a:t>
            </a:r>
            <a:endParaRPr lang="bg-BG" sz="2000" dirty="0">
              <a:solidFill>
                <a:srgbClr val="0070C0"/>
              </a:solidFill>
              <a:cs typeface="Times New Roman" panose="02020603050405020304" pitchFamily="18" charset="0"/>
              <a:hlinkClick r:id="rId5"/>
            </a:endParaRPr>
          </a:p>
          <a:p>
            <a:pPr marL="0" indent="0">
              <a:buNone/>
            </a:pPr>
            <a:endParaRPr lang="bg-BG" sz="1800" dirty="0">
              <a:solidFill>
                <a:srgbClr val="0070C0"/>
              </a:solidFill>
              <a:cs typeface="Times New Roman" panose="02020603050405020304" pitchFamily="18" charset="0"/>
              <a:hlinkClick r:id="rId6"/>
            </a:endParaRPr>
          </a:p>
          <a:p>
            <a:pPr marL="0" indent="0">
              <a:buNone/>
            </a:pPr>
            <a:r>
              <a:rPr lang="bg-BG" sz="3200" dirty="0">
                <a:solidFill>
                  <a:srgbClr val="0070C0"/>
                </a:solidFill>
                <a:cs typeface="Times New Roman" panose="02020603050405020304" pitchFamily="18" charset="0"/>
                <a:hlinkClick r:id="rId6"/>
              </a:rPr>
              <a:t>Задача</a:t>
            </a:r>
            <a:r>
              <a:rPr lang="bg-BG" sz="3200" dirty="0">
                <a:solidFill>
                  <a:srgbClr val="0070C0"/>
                </a:solidFill>
                <a:cs typeface="Times New Roman" panose="02020603050405020304" pitchFamily="18" charset="0"/>
                <a:hlinkClick r:id="rId5"/>
              </a:rPr>
              <a:t> </a:t>
            </a:r>
            <a:r>
              <a:rPr lang="bg-BG" sz="3200" dirty="0">
                <a:solidFill>
                  <a:srgbClr val="0070C0"/>
                </a:solidFill>
                <a:cs typeface="Times New Roman" panose="02020603050405020304" pitchFamily="18" charset="0"/>
                <a:hlinkClick r:id="rId6"/>
              </a:rPr>
              <a:t>Е23</a:t>
            </a:r>
            <a:r>
              <a:rPr lang="bg-BG" sz="3200" dirty="0">
                <a:solidFill>
                  <a:srgbClr val="0070C0"/>
                </a:solidFill>
                <a:cs typeface="Times New Roman" panose="02020603050405020304" pitchFamily="18" charset="0"/>
                <a:hlinkClick r:id="rId5"/>
              </a:rPr>
              <a:t>. </a:t>
            </a:r>
            <a:r>
              <a:rPr lang="bg-BG" sz="3200" dirty="0">
                <a:solidFill>
                  <a:srgbClr val="922300"/>
                </a:solidFill>
                <a:cs typeface="Times New Roman" panose="02020603050405020304" pitchFamily="18" charset="0"/>
              </a:rPr>
              <a:t>РАЗЛИКА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0" dirty="0">
                <a:cs typeface="Times New Roman" panose="02020603050405020304" pitchFamily="18" charset="0"/>
              </a:rPr>
              <a:t>Бавно решение – с два вложени цикъла се разглеждат всички двойки </a:t>
            </a:r>
            <a:r>
              <a:rPr lang="en-US" b="0" dirty="0">
                <a:cs typeface="Times New Roman" panose="02020603050405020304" pitchFamily="18" charset="0"/>
              </a:rPr>
              <a:t>a[</a:t>
            </a:r>
            <a:r>
              <a:rPr lang="en-US" b="0" dirty="0" err="1">
                <a:cs typeface="Times New Roman" panose="02020603050405020304" pitchFamily="18" charset="0"/>
              </a:rPr>
              <a:t>i</a:t>
            </a:r>
            <a:r>
              <a:rPr lang="en-US" b="0" dirty="0">
                <a:cs typeface="Times New Roman" panose="02020603050405020304" pitchFamily="18" charset="0"/>
              </a:rPr>
              <a:t>], a[j], </a:t>
            </a:r>
            <a:r>
              <a:rPr lang="bg-BG" b="0" dirty="0">
                <a:cs typeface="Times New Roman" panose="02020603050405020304" pitchFamily="18" charset="0"/>
              </a:rPr>
              <a:t>където </a:t>
            </a:r>
            <a:r>
              <a:rPr lang="en-US" b="0" dirty="0">
                <a:cs typeface="Times New Roman" panose="02020603050405020304" pitchFamily="18" charset="0"/>
              </a:rPr>
              <a:t>j &gt; </a:t>
            </a:r>
            <a:r>
              <a:rPr lang="en-US" b="0" dirty="0" err="1">
                <a:cs typeface="Times New Roman" panose="02020603050405020304" pitchFamily="18" charset="0"/>
              </a:rPr>
              <a:t>i</a:t>
            </a:r>
            <a:r>
              <a:rPr lang="en-US" b="0" dirty="0"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g-BG" b="0" dirty="0">
                <a:cs typeface="Times New Roman" panose="02020603050405020304" pitchFamily="18" charset="0"/>
              </a:rPr>
              <a:t>Бързо решение – обхождаме редицата само веднъж.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g-BG" b="0" dirty="0">
                <a:cs typeface="Times New Roman" panose="02020603050405020304" pitchFamily="18" charset="0"/>
              </a:rPr>
              <a:t>Бързо решение с малко памет - з</a:t>
            </a:r>
            <a:r>
              <a:rPr lang="en-US" b="0" dirty="0"/>
              <a:t>а </a:t>
            </a:r>
            <a:r>
              <a:rPr lang="en-US" b="0" dirty="0" err="1"/>
              <a:t>всеки</a:t>
            </a:r>
            <a:r>
              <a:rPr lang="en-US" b="0" dirty="0"/>
              <a:t> </a:t>
            </a:r>
            <a:r>
              <a:rPr lang="en-US" b="0" dirty="0" err="1"/>
              <a:t>текущ</a:t>
            </a:r>
            <a:r>
              <a:rPr lang="en-US" b="0" dirty="0"/>
              <a:t> </a:t>
            </a:r>
            <a:r>
              <a:rPr lang="en-US" b="0" dirty="0" err="1"/>
              <a:t>елемент</a:t>
            </a:r>
            <a:r>
              <a:rPr lang="en-US" b="0" dirty="0"/>
              <a:t> е </a:t>
            </a:r>
            <a:r>
              <a:rPr lang="en-US" b="0" dirty="0" err="1"/>
              <a:t>достатъчно</a:t>
            </a:r>
            <a:r>
              <a:rPr lang="en-US" b="0" dirty="0"/>
              <a:t> </a:t>
            </a:r>
            <a:r>
              <a:rPr lang="en-US" b="0" dirty="0" err="1"/>
              <a:t>да</a:t>
            </a:r>
            <a:r>
              <a:rPr lang="en-US" b="0" dirty="0"/>
              <a:t> </a:t>
            </a:r>
            <a:r>
              <a:rPr lang="en-US" b="0" dirty="0" err="1"/>
              <a:t>знаем</a:t>
            </a:r>
            <a:r>
              <a:rPr lang="en-US" b="0" dirty="0"/>
              <a:t> </a:t>
            </a:r>
            <a:r>
              <a:rPr lang="en-US" b="0" dirty="0" err="1"/>
              <a:t>най-малкия</a:t>
            </a:r>
            <a:r>
              <a:rPr lang="en-US" b="0" dirty="0"/>
              <a:t> </a:t>
            </a:r>
            <a:r>
              <a:rPr lang="en-US" b="0" dirty="0" err="1"/>
              <a:t>елемент</a:t>
            </a:r>
            <a:r>
              <a:rPr lang="en-US" b="0" dirty="0"/>
              <a:t>, </a:t>
            </a:r>
            <a:r>
              <a:rPr lang="en-US" b="0" dirty="0" err="1"/>
              <a:t>който</a:t>
            </a:r>
            <a:r>
              <a:rPr lang="en-US" b="0" dirty="0"/>
              <a:t> </a:t>
            </a:r>
            <a:r>
              <a:rPr lang="en-US" b="0" dirty="0" err="1"/>
              <a:t>сме</a:t>
            </a:r>
            <a:r>
              <a:rPr lang="en-US" b="0" dirty="0"/>
              <a:t> </a:t>
            </a:r>
            <a:r>
              <a:rPr lang="en-US" b="0" dirty="0" err="1"/>
              <a:t>срещнали</a:t>
            </a:r>
            <a:r>
              <a:rPr lang="en-US" b="0" dirty="0"/>
              <a:t> </a:t>
            </a:r>
            <a:r>
              <a:rPr lang="en-US" b="0" dirty="0" err="1"/>
              <a:t>преди</a:t>
            </a:r>
            <a:r>
              <a:rPr lang="en-US" b="0" dirty="0"/>
              <a:t> </a:t>
            </a:r>
            <a:r>
              <a:rPr lang="en-US" b="0" dirty="0" err="1"/>
              <a:t>него</a:t>
            </a:r>
            <a:r>
              <a:rPr lang="en-US" b="0" dirty="0"/>
              <a:t>.</a:t>
            </a:r>
          </a:p>
          <a:p>
            <a:pPr algn="just"/>
            <a:endParaRPr lang="ru-RU" b="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b="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bg-BG" b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88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sp>
        <p:nvSpPr>
          <p:cNvPr id="8" name="TextBox 7"/>
          <p:cNvSpPr txBox="1"/>
          <p:nvPr/>
        </p:nvSpPr>
        <p:spPr>
          <a:xfrm>
            <a:off x="1907704" y="6021288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altLang="bg-BG" b="0" dirty="0">
                <a:cs typeface="Times New Roman" panose="02020603050405020304" pitchFamily="18" charset="0"/>
              </a:rPr>
              <a:t>1 ученик с 300 точки, няма ученик с 0 точки</a:t>
            </a:r>
            <a:r>
              <a:rPr lang="bg-BG" altLang="bg-BG" dirty="0"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F77F95-816A-4AA0-88EB-434C6AE748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453478"/>
              </p:ext>
            </p:extLst>
          </p:nvPr>
        </p:nvGraphicFramePr>
        <p:xfrm>
          <a:off x="539552" y="304809"/>
          <a:ext cx="8248768" cy="2870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62D119F-1090-4AE8-AD48-2BB35412B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62" y="3175592"/>
            <a:ext cx="7804194" cy="258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49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5739"/>
            <a:ext cx="7886700" cy="687610"/>
          </a:xfrm>
        </p:spPr>
        <p:txBody>
          <a:bodyPr/>
          <a:lstStyle/>
          <a:p>
            <a:pPr algn="ctr"/>
            <a:r>
              <a:rPr lang="bg-BG" altLang="bg-BG" sz="36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ПРОЛЕТЕН ТУРНИР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067" y="873348"/>
            <a:ext cx="7886700" cy="584812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solidFill>
                  <a:srgbClr val="808000"/>
                </a:solidFill>
              </a:rPr>
              <a:t> 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Участвали 4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g-BG" altLang="bg-BG" sz="4000" dirty="0">
                <a:solidFill>
                  <a:srgbClr val="E236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 </a:t>
            </a:r>
            <a:endParaRPr lang="bg-BG" altLang="bg-BG" sz="3800" dirty="0">
              <a:solidFill>
                <a:srgbClr val="E236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38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Няма</a:t>
            </a:r>
            <a:r>
              <a:rPr lang="en-US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ученик с </a:t>
            </a:r>
            <a:r>
              <a:rPr lang="en-US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300</a:t>
            </a:r>
            <a:endParaRPr lang="bg-BG" altLang="bg-BG" sz="3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38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</a:t>
            </a:r>
            <a:r>
              <a:rPr lang="bg-BG" altLang="bg-BG" sz="3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имат нули</a:t>
            </a: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Задача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Е1.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НА ПИТАГОР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Делимост, наблюдение – последните цифри на числата се повтарят циклично, броене.</a:t>
            </a: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Задача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Е</a:t>
            </a:r>
            <a:r>
              <a:rPr lang="en-US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2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ЧЕСТИТ РОЖДЕН ДЕН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Симулация на процес във времето, работа с последователност от събития, циклично преминаване.</a:t>
            </a:r>
            <a:endParaRPr lang="bg-BG" sz="3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6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Задача Е3. </a:t>
            </a:r>
            <a:r>
              <a:rPr lang="bg-BG" sz="4200" b="1" dirty="0">
                <a:solidFill>
                  <a:srgbClr val="922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АНАГРАМИ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2900" dirty="0"/>
              <a:t>     </a:t>
            </a: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Низове, броене на букви, преминаване от един регистър към друг, оптимизация – търсим най-евтиния начин (минимална цена).</a:t>
            </a:r>
            <a:endParaRPr lang="bg-BG" sz="3800" b="1" cap="all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alt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solidFill>
                <a:srgbClr val="E236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31380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A93713-5644-46B6-B38A-CF94CA735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298" y="440106"/>
            <a:ext cx="7572492" cy="2988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46B348-BE7D-4499-82C3-141A48046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42" y="3429000"/>
            <a:ext cx="793270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94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5739"/>
            <a:ext cx="7886700" cy="687610"/>
          </a:xfrm>
        </p:spPr>
        <p:txBody>
          <a:bodyPr/>
          <a:lstStyle/>
          <a:p>
            <a:pPr algn="ctr"/>
            <a:r>
              <a:rPr lang="bg-BG" altLang="bg-BG" sz="36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ЛЕТЕН ТУРНИР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888053"/>
            <a:ext cx="7886700" cy="584812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>
                <a:solidFill>
                  <a:srgbClr val="808000"/>
                </a:solidFill>
              </a:rPr>
              <a:t>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Участвали  42 (40) </a:t>
            </a:r>
            <a:r>
              <a:rPr lang="bg-BG" altLang="bg-BG" sz="4000" dirty="0">
                <a:solidFill>
                  <a:srgbClr val="E236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40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Няма ученик с </a:t>
            </a:r>
            <a:r>
              <a:rPr lang="en-US" altLang="bg-BG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300</a:t>
            </a:r>
            <a:endParaRPr lang="bg-BG" altLang="bg-BG" sz="4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bg-BG" altLang="bg-BG" sz="40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bg-BG" altLang="bg-BG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5 имат нули</a:t>
            </a:r>
          </a:p>
          <a:p>
            <a:pPr marL="0" indent="0">
              <a:buNone/>
            </a:pPr>
            <a:endParaRPr lang="bg-BG" sz="4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0" indent="0"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Задача Е1.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СЪС СВЕТЛИНИ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Директна симулация на игра с последователно обхождане на масив.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Задача Е</a:t>
            </a:r>
            <a:r>
              <a:rPr lang="en-US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</a:t>
            </a:r>
            <a:r>
              <a:rPr lang="bg-BG" sz="4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 </a:t>
            </a:r>
            <a:r>
              <a:rPr lang="bg-BG" sz="4200" b="1" dirty="0">
                <a:solidFill>
                  <a:srgbClr val="9E36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КРЪГОВО ПРОСТО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за просто число, циклично завъртане цифрите на число и заявки за интервали.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bg-BG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Задача Е3. </a:t>
            </a:r>
            <a:r>
              <a:rPr lang="bg-BG" sz="4200" b="1" dirty="0">
                <a:solidFill>
                  <a:srgbClr val="922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СВИВАНЕ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Изчерпващо търсене на всички възможни съвпадения между низовете + проверка на поднизове + минимална дължина + лексикографски минимум.</a:t>
            </a:r>
            <a:endParaRPr lang="bg-BG" sz="40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800" b="1" dirty="0">
              <a:solidFill>
                <a:srgbClr val="9E361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alt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bg-BG" sz="2800" dirty="0">
              <a:solidFill>
                <a:srgbClr val="E236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sz="2800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004767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5C52DE5-1BB2-44AC-96C8-9AA672BEF8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0087864"/>
              </p:ext>
            </p:extLst>
          </p:nvPr>
        </p:nvGraphicFramePr>
        <p:xfrm>
          <a:off x="491170" y="253195"/>
          <a:ext cx="8113277" cy="317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E629815-6044-4C91-A008-9413FC75A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3717032"/>
            <a:ext cx="797579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14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0E666-129A-46B8-91A8-95A98D433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6525"/>
            <a:ext cx="7886700" cy="916211"/>
          </a:xfrm>
        </p:spPr>
        <p:txBody>
          <a:bodyPr>
            <a:normAutofit/>
          </a:bodyPr>
          <a:lstStyle/>
          <a:p>
            <a:pPr algn="ctr"/>
            <a:r>
              <a:rPr lang="ru-RU" sz="4800" cap="all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 на задачите</a:t>
            </a:r>
            <a:endParaRPr lang="en-US" sz="4800" cap="all" dirty="0">
              <a:solidFill>
                <a:srgbClr val="8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B2648-CE05-4811-BCBE-1E1D29FD9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4351338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Цикли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Условни оператори и анализ на случаи.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цифри на число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Делимост и НОД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Симулация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Масиви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Низове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 цикли / изчерпващо търсене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Честотни масиви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Префиксни суми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на наивно решение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прости числа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Лексикографско сравнение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3407F-D541-440D-B1C8-2EF20FBEC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41512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1619672" y="260648"/>
            <a:ext cx="6324600" cy="6858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bg-BG" altLang="bg-BG" sz="4000" b="1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ИЗВОД</a:t>
            </a:r>
            <a:endParaRPr lang="en-US" altLang="bg-BG" sz="4000" b="1" dirty="0">
              <a:solidFill>
                <a:srgbClr val="8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946448"/>
            <a:ext cx="8117482" cy="5153026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808000"/>
              </a:buClr>
              <a:buFont typeface="Wingdings" panose="05000000000000000000" pitchFamily="2" charset="2"/>
              <a:buChar char="Ø"/>
            </a:pPr>
            <a:endParaRPr lang="bg-BG" altLang="bg-BG" sz="3200" dirty="0">
              <a:solidFill>
                <a:srgbClr val="461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808000"/>
              </a:buClr>
              <a:buFont typeface="Wingdings" panose="05000000000000000000" pitchFamily="2" charset="2"/>
              <a:buChar char="Ø"/>
            </a:pPr>
            <a:endParaRPr lang="bg-BG" altLang="bg-BG" sz="3200" dirty="0">
              <a:solidFill>
                <a:srgbClr val="461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808000"/>
              </a:buClr>
              <a:buFont typeface="Wingdings" panose="05000000000000000000" pitchFamily="2" charset="2"/>
              <a:buChar char="Ø"/>
            </a:pPr>
            <a:endParaRPr lang="bg-BG" altLang="bg-BG" sz="3200" dirty="0">
              <a:solidFill>
                <a:srgbClr val="461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808000"/>
              </a:buClr>
              <a:buFont typeface="Wingdings" panose="05000000000000000000" pitchFamily="2" charset="2"/>
              <a:buChar char="Ø"/>
            </a:pPr>
            <a:endParaRPr lang="bg-BG" altLang="bg-BG" sz="3200" dirty="0">
              <a:solidFill>
                <a:srgbClr val="461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808000"/>
              </a:buClr>
              <a:buFont typeface="Wingdings" panose="05000000000000000000" pitchFamily="2" charset="2"/>
              <a:buChar char="Ø"/>
            </a:pPr>
            <a:r>
              <a:rPr lang="bg-BG" altLang="bg-BG" sz="4800" dirty="0">
                <a:solidFill>
                  <a:srgbClr val="461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Задачите в група Е стават все по трудни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Clr>
                <a:srgbClr val="808000"/>
              </a:buClr>
              <a:buNone/>
            </a:pPr>
            <a:endParaRPr lang="bg-BG" alt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bg-BG" alt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bg-BG" alt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bg-BG" dirty="0"/>
          </a:p>
        </p:txBody>
      </p:sp>
    </p:spTree>
    <p:extLst>
      <p:ext uri="{BB962C8B-B14F-4D97-AF65-F5344CB8AC3E}">
        <p14:creationId xmlns:p14="http://schemas.microsoft.com/office/powerpoint/2010/main" val="4049710241"/>
      </p:ext>
    </p:extLst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700808"/>
            <a:ext cx="72182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</a:pPr>
            <a:r>
              <a:rPr lang="en-US" altLang="bg-BG" sz="60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altLang="bg-BG" sz="6000" b="1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на авторите на задачи за група Е!    </a:t>
            </a:r>
          </a:p>
        </p:txBody>
      </p:sp>
    </p:spTree>
    <p:extLst>
      <p:ext uri="{BB962C8B-B14F-4D97-AF65-F5344CB8AC3E}">
        <p14:creationId xmlns:p14="http://schemas.microsoft.com/office/powerpoint/2010/main" val="1988405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dirty="0">
                <a:solidFill>
                  <a:srgbClr val="8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Общински кръг – до 20.12.26</a:t>
            </a:r>
          </a:p>
          <a:p>
            <a:pPr marL="0" indent="0">
              <a:buNone/>
            </a:pPr>
            <a:r>
              <a:rPr lang="bg-BG" dirty="0"/>
              <a:t>Да се включват ли цикли?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C17-CB08-4FFE-A881-7B2B496212E1}" type="datetime1">
              <a:rPr lang="bg-BG" altLang="bg-BG" smtClean="0"/>
              <a:pPr/>
              <a:t>30.9.2026 г.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88777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3203</TotalTime>
  <Words>952</Words>
  <Application>Microsoft Office PowerPoint</Application>
  <PresentationFormat>On-screen Show (4:3)</PresentationFormat>
  <Paragraphs>184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СЪСТЕЗАНИЯ  ПО ИНФОРМАТИКА, ГРУПА E  2025 - 2026 год</vt:lpstr>
      <vt:lpstr>Автори  на задачи</vt:lpstr>
      <vt:lpstr>Есенен турнир</vt:lpstr>
      <vt:lpstr>PowerPoint Presentation</vt:lpstr>
      <vt:lpstr>НОИ -1</vt:lpstr>
      <vt:lpstr>НОИ - 2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ПРОЛЕТЕН ТУРНИР</vt:lpstr>
      <vt:lpstr>PowerPoint Presentation</vt:lpstr>
      <vt:lpstr>ЛЕТЕН ТУРНИР</vt:lpstr>
      <vt:lpstr>PowerPoint Presentation</vt:lpstr>
      <vt:lpstr>профил на задачите</vt:lpstr>
      <vt:lpstr>ИЗВОД</vt:lpstr>
      <vt:lpstr>PowerPoint Presentation</vt:lpstr>
      <vt:lpstr>График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СЪСТЕЗАНИЯ ПО ИНФОРМАТИКА ГРУПА E  2018-2019 год</dc:title>
  <dc:creator>User</dc:creator>
  <cp:lastModifiedBy>User</cp:lastModifiedBy>
  <cp:revision>445</cp:revision>
  <cp:lastPrinted>1996-03-19T21:02:48Z</cp:lastPrinted>
  <dcterms:created xsi:type="dcterms:W3CDTF">2019-09-08T18:09:45Z</dcterms:created>
  <dcterms:modified xsi:type="dcterms:W3CDTF">2026-09-30T19:45:26Z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TC010183871026</vt:lpwstr>
  </property>
</Properties>
</file>