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60" r:id="rId3"/>
    <p:sldId id="263" r:id="rId4"/>
    <p:sldId id="257" r:id="rId5"/>
    <p:sldId id="258" r:id="rId6"/>
    <p:sldId id="264" r:id="rId7"/>
    <p:sldId id="269" r:id="rId8"/>
    <p:sldId id="268" r:id="rId9"/>
    <p:sldId id="261" r:id="rId10"/>
    <p:sldId id="259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700"/>
    <a:srgbClr val="FF9900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9543" autoAdjust="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9826BA-AB0B-45AD-BC70-9AE2D8EB4750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C9D84D-73D6-41C3-B5FE-BA3AFA318A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6858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D5D5-0524-478B-A61E-E8AC42B4F55D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64286-2C89-49DD-835A-1847F501EA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563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D5D5-0524-478B-A61E-E8AC42B4F55D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64286-2C89-49DD-835A-1847F501EA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744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D5D5-0524-478B-A61E-E8AC42B4F55D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64286-2C89-49DD-835A-1847F501EA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6699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D5D5-0524-478B-A61E-E8AC42B4F55D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64286-2C89-49DD-835A-1847F501EA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6312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D5D5-0524-478B-A61E-E8AC42B4F55D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64286-2C89-49DD-835A-1847F501EA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7165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D5D5-0524-478B-A61E-E8AC42B4F55D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64286-2C89-49DD-835A-1847F501EA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4533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D5D5-0524-478B-A61E-E8AC42B4F55D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64286-2C89-49DD-835A-1847F501EA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1556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D5D5-0524-478B-A61E-E8AC42B4F55D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64286-2C89-49DD-835A-1847F501EA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4977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D5D5-0524-478B-A61E-E8AC42B4F55D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64286-2C89-49DD-835A-1847F501EA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318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D5D5-0524-478B-A61E-E8AC42B4F55D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64286-2C89-49DD-835A-1847F501EA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058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D5D5-0524-478B-A61E-E8AC42B4F55D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64286-2C89-49DD-835A-1847F501EA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8284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1D5D5-0524-478B-A61E-E8AC42B4F55D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E64286-2C89-49DD-835A-1847F501EA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437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706191" y="369995"/>
            <a:ext cx="10779617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i="0" u="none" strike="noStrike" baseline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Европейска олимпиада по информатика за момичета</a:t>
            </a:r>
          </a:p>
          <a:p>
            <a:pPr algn="ctr"/>
            <a:r>
              <a:rPr lang="ru-RU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от 1</a:t>
            </a:r>
            <a:r>
              <a:rPr lang="en-GB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2</a:t>
            </a:r>
            <a:r>
              <a:rPr lang="ru-RU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 до </a:t>
            </a:r>
            <a:r>
              <a:rPr lang="en-GB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18</a:t>
            </a:r>
            <a:r>
              <a:rPr lang="ru-RU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 май</a:t>
            </a:r>
            <a:endParaRPr lang="en-US" sz="4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04852" y="5531037"/>
            <a:ext cx="41977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https://egoi2026.it/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5389" y="2618342"/>
            <a:ext cx="4377211" cy="2684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590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5935" y="352247"/>
            <a:ext cx="7790645" cy="265940"/>
          </a:xfrm>
        </p:spPr>
        <p:txBody>
          <a:bodyPr>
            <a:normAutofit fontScale="90000"/>
          </a:bodyPr>
          <a:lstStyle/>
          <a:p>
            <a:pPr algn="ctr"/>
            <a:r>
              <a:rPr lang="bg-BG" b="1" dirty="0"/>
              <a:t>Обща информация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806450" y="1353748"/>
            <a:ext cx="11147425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bg-BG" sz="2800" dirty="0"/>
              <a:t>Домакин на Олимпиадата - град Чезенатико, Италия</a:t>
            </a:r>
            <a:r>
              <a:rPr lang="en-US" sz="2800" dirty="0"/>
              <a:t>.</a:t>
            </a:r>
            <a:r>
              <a:rPr lang="bg-BG" sz="2800" dirty="0"/>
              <a:t>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bg-BG" sz="2800" dirty="0"/>
              <a:t>Два с</a:t>
            </a:r>
            <a:r>
              <a:rPr lang="ru-RU" sz="2800" dirty="0"/>
              <a:t>ъстезателни дни с по четири задачи.</a:t>
            </a:r>
            <a:endParaRPr lang="en-US" sz="2800" dirty="0"/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bg-BG" sz="2800" dirty="0"/>
              <a:t>Общ брой участници – 248 от 65 държави, 41 от които от Европа.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bg-BG" sz="2800" dirty="0"/>
              <a:t>Момичета от 4</a:t>
            </a:r>
            <a:r>
              <a:rPr lang="en-US" sz="2800" dirty="0"/>
              <a:t>8</a:t>
            </a:r>
            <a:r>
              <a:rPr lang="bg-BG" sz="2800" dirty="0"/>
              <a:t> страни завоюваха медали, 31 от които са в Европа.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bg-BG" sz="2800" dirty="0"/>
              <a:t>Няма състезателка, която е решила и 8-те задачи за по 100 точки.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bg-BG" sz="2800" dirty="0"/>
              <a:t>Класиралата се на първо място девойка е постигнала 734 точки</a:t>
            </a:r>
            <a:br>
              <a:rPr lang="bg-BG" sz="2800" dirty="0"/>
            </a:br>
            <a:r>
              <a:rPr lang="bg-BG" sz="2800" dirty="0"/>
              <a:t>(за сравнение победителката на </a:t>
            </a:r>
            <a:r>
              <a:rPr lang="en-US" sz="2800" dirty="0"/>
              <a:t>EGOI 202</a:t>
            </a:r>
            <a:r>
              <a:rPr lang="bg-BG" sz="2800" dirty="0"/>
              <a:t>5</a:t>
            </a:r>
            <a:r>
              <a:rPr lang="en-US" sz="2800" dirty="0"/>
              <a:t> </a:t>
            </a:r>
            <a:r>
              <a:rPr lang="bg-BG" sz="2800" dirty="0"/>
              <a:t>има 669 точки).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800570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593503" y="1549565"/>
            <a:ext cx="5561764" cy="4351338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g-BG" dirty="0"/>
              <a:t>Симона Христова - 12 клас, ППМГ "Н. Попович", Школа А&amp;Б, Шумен </a:t>
            </a:r>
          </a:p>
          <a:p>
            <a:r>
              <a:rPr lang="bg-BG" dirty="0"/>
              <a:t>Нермин Идириз – 12 клас, ППМГ "Н. Попович", Школа А&amp;Б, Шумен </a:t>
            </a:r>
          </a:p>
          <a:p>
            <a:r>
              <a:rPr lang="bg-BG" dirty="0"/>
              <a:t>Елица Стоянова – 10 клас, СМГ, </a:t>
            </a:r>
            <a:r>
              <a:rPr lang="en-US" dirty="0" err="1"/>
              <a:t>Школа</a:t>
            </a:r>
            <a:r>
              <a:rPr lang="en-US" dirty="0"/>
              <a:t> "</a:t>
            </a:r>
            <a:r>
              <a:rPr lang="en-US" dirty="0" err="1"/>
              <a:t>Олимпийци</a:t>
            </a:r>
            <a:r>
              <a:rPr lang="en-US" dirty="0"/>
              <a:t>"</a:t>
            </a:r>
            <a:r>
              <a:rPr lang="bg-BG" dirty="0"/>
              <a:t>, </a:t>
            </a:r>
            <a:r>
              <a:rPr lang="en-US" dirty="0" err="1"/>
              <a:t>София</a:t>
            </a:r>
            <a:endParaRPr lang="bg-BG" dirty="0"/>
          </a:p>
          <a:p>
            <a:r>
              <a:rPr lang="bg-BG" dirty="0"/>
              <a:t>Симона Иванова - 9 клас, ППМГ "Н. Попович", Школа А&amp;Б, Шумен </a:t>
            </a:r>
          </a:p>
          <a:p>
            <a:endParaRPr lang="bg-BG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91077" y="143897"/>
            <a:ext cx="11208391" cy="1008108"/>
          </a:xfrm>
        </p:spPr>
        <p:txBody>
          <a:bodyPr/>
          <a:lstStyle/>
          <a:p>
            <a:pPr algn="ctr"/>
            <a:r>
              <a:rPr lang="bg-BG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Отборът на България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E1E4583-6453-42F8-BC63-9E09DA20DD6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272" y="1362075"/>
            <a:ext cx="5511800" cy="413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7509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5112" y="400271"/>
            <a:ext cx="11208391" cy="731866"/>
          </a:xfrm>
        </p:spPr>
        <p:txBody>
          <a:bodyPr/>
          <a:lstStyle/>
          <a:p>
            <a:pPr algn="ctr"/>
            <a:r>
              <a:rPr lang="bg-BG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Медалите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710023" y="2572630"/>
            <a:ext cx="7209492" cy="4740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g-BG" sz="3600" dirty="0"/>
              <a:t>Нермин </a:t>
            </a:r>
            <a:r>
              <a:rPr lang="bg-BG" sz="3600" dirty="0" err="1"/>
              <a:t>Идириз</a:t>
            </a:r>
            <a:r>
              <a:rPr lang="bg-BG" sz="3600" dirty="0"/>
              <a:t> – </a:t>
            </a:r>
            <a:r>
              <a:rPr lang="bg-BG" sz="3600" dirty="0">
                <a:solidFill>
                  <a:schemeClr val="accent3">
                    <a:lumMod val="75000"/>
                  </a:schemeClr>
                </a:solidFill>
              </a:rPr>
              <a:t>сребърен медал</a:t>
            </a:r>
          </a:p>
        </p:txBody>
      </p:sp>
      <p:sp>
        <p:nvSpPr>
          <p:cNvPr id="7" name="Rectangle 6"/>
          <p:cNvSpPr/>
          <p:nvPr/>
        </p:nvSpPr>
        <p:spPr>
          <a:xfrm>
            <a:off x="4710023" y="1737084"/>
            <a:ext cx="72094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sz="3600" dirty="0"/>
              <a:t>Симона Христова – </a:t>
            </a:r>
            <a:r>
              <a:rPr lang="bg-BG" sz="3600" b="1" dirty="0">
                <a:solidFill>
                  <a:srgbClr val="FFD700"/>
                </a:solidFill>
              </a:rPr>
              <a:t>златен медал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BE5DC55-5037-46DB-B3E7-C56DA6DBEBBE}"/>
              </a:ext>
            </a:extLst>
          </p:cNvPr>
          <p:cNvSpPr txBox="1">
            <a:spLocks/>
          </p:cNvSpPr>
          <p:nvPr/>
        </p:nvSpPr>
        <p:spPr>
          <a:xfrm>
            <a:off x="4710023" y="3392916"/>
            <a:ext cx="6997033" cy="8439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g-BG" sz="3600"/>
              <a:t>Елица Стоянова – </a:t>
            </a:r>
            <a:r>
              <a:rPr lang="bg-BG" sz="3600" dirty="0">
                <a:solidFill>
                  <a:schemeClr val="accent2">
                    <a:lumMod val="75000"/>
                  </a:schemeClr>
                </a:solidFill>
              </a:rPr>
              <a:t>бронзов медал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BE5DC55-5037-46DB-B3E7-C56DA6DBEBBE}"/>
              </a:ext>
            </a:extLst>
          </p:cNvPr>
          <p:cNvSpPr txBox="1">
            <a:spLocks/>
          </p:cNvSpPr>
          <p:nvPr/>
        </p:nvSpPr>
        <p:spPr>
          <a:xfrm>
            <a:off x="4710023" y="4264097"/>
            <a:ext cx="7209492" cy="8439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g-BG" sz="3600" dirty="0"/>
              <a:t>Симона Иванова – </a:t>
            </a:r>
            <a:r>
              <a:rPr lang="bg-BG" sz="3600" dirty="0">
                <a:solidFill>
                  <a:schemeClr val="accent2">
                    <a:lumMod val="75000"/>
                  </a:schemeClr>
                </a:solidFill>
              </a:rPr>
              <a:t>бронзов медал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6116722-8909-4050-B1CC-2CBA889FC0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121" y="1427412"/>
            <a:ext cx="3265653" cy="4356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0237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32697" y="325985"/>
            <a:ext cx="79720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3600" b="1" dirty="0"/>
              <a:t>Общо класиране по брой медали</a:t>
            </a:r>
            <a:endParaRPr lang="en-US" sz="36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718078" y="1185454"/>
            <a:ext cx="11216747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buFont typeface="Arial" panose="020B0604020202020204" pitchFamily="34" charset="0"/>
              <a:buChar char="•"/>
            </a:pPr>
            <a:r>
              <a:rPr lang="bg-BG" sz="3600" dirty="0"/>
              <a:t>Отборът на България заема </a:t>
            </a:r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  <a:r>
              <a:rPr lang="bg-BG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-то място </a:t>
            </a:r>
            <a:r>
              <a:rPr lang="bg-BG" sz="3600" dirty="0"/>
              <a:t>в общото  класиране по медали от </a:t>
            </a:r>
            <a:r>
              <a:rPr lang="en-US" sz="3600" dirty="0"/>
              <a:t>EGOI 2026</a:t>
            </a:r>
            <a:r>
              <a:rPr lang="bg-BG" sz="3600" dirty="0"/>
              <a:t>.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bg-BG" sz="3600" dirty="0"/>
              <a:t>В класацията за Европа от </a:t>
            </a:r>
            <a:r>
              <a:rPr lang="en-US" sz="3600" dirty="0"/>
              <a:t>EGOI 2026 </a:t>
            </a:r>
            <a:r>
              <a:rPr lang="bg-BG" sz="3600" dirty="0"/>
              <a:t>сме на</a:t>
            </a:r>
            <a:r>
              <a:rPr lang="bg-BG" sz="3600" dirty="0">
                <a:solidFill>
                  <a:srgbClr val="FFC000"/>
                </a:solidFill>
              </a:rPr>
              <a:t> </a:t>
            </a:r>
            <a:r>
              <a:rPr lang="bg-BG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5-то място.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bg-BG" sz="3600" dirty="0"/>
              <a:t>По брой спечелени медали до сега делим </a:t>
            </a:r>
            <a:r>
              <a:rPr lang="bg-BG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4-то място </a:t>
            </a:r>
            <a:r>
              <a:rPr lang="bg-BG" sz="3600" dirty="0"/>
              <a:t>в Европа с общо 21 медала</a:t>
            </a:r>
            <a:r>
              <a:rPr lang="en-GB" sz="3600" dirty="0"/>
              <a:t> </a:t>
            </a:r>
            <a:r>
              <a:rPr lang="bg-BG" sz="3600" dirty="0"/>
              <a:t>и 2 грамоти с Румъния. Тя е спечелила 3 златни, 13 сребърни и 5 бронзови медала, а ние до сега сме спечелили 3 златни, 10 сребърни и 8 бронзови медала.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bg-BG" sz="3600" dirty="0"/>
              <a:t> Симона Христова е на </a:t>
            </a:r>
            <a:r>
              <a:rPr lang="bg-BG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3-то</a:t>
            </a:r>
            <a:r>
              <a:rPr lang="bg-BG" sz="3600" dirty="0"/>
              <a:t> </a:t>
            </a:r>
            <a:r>
              <a:rPr lang="bg-BG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място </a:t>
            </a:r>
            <a:r>
              <a:rPr lang="bg-BG" sz="3600" dirty="0"/>
              <a:t>в общата ранглиста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5310348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8481" y="669179"/>
            <a:ext cx="9258837" cy="1103067"/>
          </a:xfrm>
        </p:spPr>
        <p:txBody>
          <a:bodyPr>
            <a:normAutofit/>
          </a:bodyPr>
          <a:lstStyle/>
          <a:p>
            <a:pPr algn="ctr"/>
            <a:r>
              <a:rPr lang="bg-BG" b="1" dirty="0"/>
              <a:t>Точки на нашите момичета по задачи</a:t>
            </a:r>
            <a:endParaRPr lang="en-US" b="1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2068129"/>
              </p:ext>
            </p:extLst>
          </p:nvPr>
        </p:nvGraphicFramePr>
        <p:xfrm>
          <a:off x="258419" y="2120115"/>
          <a:ext cx="11828927" cy="3814521"/>
        </p:xfrm>
        <a:graphic>
          <a:graphicData uri="http://schemas.openxmlformats.org/drawingml/2006/table">
            <a:tbl>
              <a:tblPr/>
              <a:tblGrid>
                <a:gridCol w="9110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188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10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10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10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110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1101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1101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1101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91101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91101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63873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bg-BG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Място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bg-BG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Име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bg-BG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Първи ден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bg-BG" sz="2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Втори ден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bg-BG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Общо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873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зад. 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зад. 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зад. 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зад. 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зад. 1</a:t>
                      </a:r>
                    </a:p>
                  </a:txBody>
                  <a:tcPr marL="9525" marR="9525" marT="9525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зад. 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зад. 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зад. 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8736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9</a:t>
                      </a:r>
                      <a:endParaRPr lang="en-GB" sz="28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bg-BG" sz="2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Симона Христова</a:t>
                      </a:r>
                      <a:endParaRPr lang="bg-BG" sz="2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GB" sz="2400" b="0" i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100</a:t>
                      </a:r>
                      <a:endParaRPr lang="en-GB" sz="24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GB" sz="2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GB" sz="2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GB" sz="2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GB" sz="2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6350" marR="6350" marT="635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GB" sz="2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GB" sz="2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GB" sz="2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GB" sz="2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617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8736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GB" sz="2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bg-BG" sz="2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Нермин </a:t>
                      </a:r>
                      <a:r>
                        <a:rPr lang="bg-BG" sz="28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Идириз</a:t>
                      </a:r>
                      <a:endParaRPr lang="bg-BG" sz="28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GB" sz="2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GB" sz="2800" b="0" i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100</a:t>
                      </a:r>
                      <a:endParaRPr lang="en-GB" sz="28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GB" sz="2800" b="0" i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GB" sz="2800" b="0" i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GB" sz="2800" b="0" i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6350" marR="6350" marT="635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GB" sz="2800" b="0" i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GB" sz="2800" b="0" i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GB" sz="2800" b="0" i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GB" sz="2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554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0841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GB" sz="2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2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Елица Стоянова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GB" sz="2800" b="0" i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100</a:t>
                      </a:r>
                      <a:endParaRPr lang="en-GB" sz="28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GB" sz="2800" b="0" i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GB" sz="2800" b="0" i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GB" sz="2800" b="0" i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GB" sz="2800" b="0" i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6350" marR="6350" marT="635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GB" sz="2800" b="0" i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GB" sz="2800" b="0" i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GB" sz="2800" b="0" i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GB" sz="2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464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8736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GB" sz="2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bg-BG" sz="2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Симона Иванова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GB" sz="2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GB" sz="2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GB" sz="2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GB" sz="2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GB" sz="2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6350" marR="6350" marT="6350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GB" sz="2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GB" sz="2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GB" sz="2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GB" sz="2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458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54257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g-BG" sz="4000" dirty="0"/>
              <a:t>Статистика по години</a:t>
            </a:r>
            <a:endParaRPr lang="en-US" sz="40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9100463"/>
              </p:ext>
            </p:extLst>
          </p:nvPr>
        </p:nvGraphicFramePr>
        <p:xfrm>
          <a:off x="1151467" y="1879600"/>
          <a:ext cx="9778999" cy="390715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843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33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06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6266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0901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3600" u="none" strike="noStrike" dirty="0">
                          <a:effectLst/>
                        </a:rPr>
                        <a:t>Златни</a:t>
                      </a:r>
                      <a:endParaRPr lang="bg-BG" sz="3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3600" u="none" strike="noStrike">
                          <a:effectLst/>
                        </a:rPr>
                        <a:t>Сребърни</a:t>
                      </a:r>
                      <a:endParaRPr lang="bg-BG" sz="36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3600" u="none" strike="noStrike">
                          <a:effectLst/>
                        </a:rPr>
                        <a:t>Бронзови</a:t>
                      </a:r>
                      <a:endParaRPr lang="bg-BG" sz="36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3600" u="none" strike="noStrike">
                          <a:effectLst/>
                        </a:rPr>
                        <a:t>Общо</a:t>
                      </a:r>
                      <a:endParaRPr lang="bg-BG" sz="36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2656">
                <a:tc>
                  <a:txBody>
                    <a:bodyPr/>
                    <a:lstStyle/>
                    <a:p>
                      <a:pPr algn="l" fontAlgn="b"/>
                      <a:r>
                        <a:rPr lang="en-US" sz="3600" u="none" strike="noStrike">
                          <a:effectLst/>
                        </a:rPr>
                        <a:t>EGOI 2021</a:t>
                      </a:r>
                      <a:endParaRPr lang="en-US" sz="3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600" u="none" strike="noStrike" dirty="0">
                          <a:effectLst/>
                        </a:rPr>
                        <a:t>-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600" u="none" strike="noStrike" dirty="0">
                          <a:effectLst/>
                        </a:rPr>
                        <a:t>2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600" u="none" strike="noStrike">
                          <a:effectLst/>
                        </a:rPr>
                        <a:t>2</a:t>
                      </a:r>
                      <a:endParaRPr lang="en-US" sz="3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600" u="none" strike="noStrike">
                          <a:effectLst/>
                        </a:rPr>
                        <a:t>4</a:t>
                      </a:r>
                      <a:endParaRPr lang="en-US" sz="36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2656">
                <a:tc>
                  <a:txBody>
                    <a:bodyPr/>
                    <a:lstStyle/>
                    <a:p>
                      <a:pPr algn="l" fontAlgn="b"/>
                      <a:r>
                        <a:rPr lang="en-US" sz="3600" u="none" strike="noStrike">
                          <a:effectLst/>
                        </a:rPr>
                        <a:t>EGOI 2022</a:t>
                      </a:r>
                      <a:endParaRPr lang="en-US" sz="3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600" u="none" strike="noStrike">
                          <a:effectLst/>
                        </a:rPr>
                        <a:t>-</a:t>
                      </a:r>
                      <a:endParaRPr lang="en-US" sz="3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600" u="none" strike="noStrike" dirty="0">
                          <a:effectLst/>
                        </a:rPr>
                        <a:t>2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600" u="none" strike="noStrike" dirty="0">
                          <a:effectLst/>
                        </a:rPr>
                        <a:t>2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600" u="none" strike="noStrike">
                          <a:effectLst/>
                        </a:rPr>
                        <a:t>4</a:t>
                      </a:r>
                      <a:endParaRPr lang="en-US" sz="36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2656">
                <a:tc>
                  <a:txBody>
                    <a:bodyPr/>
                    <a:lstStyle/>
                    <a:p>
                      <a:pPr algn="l" fontAlgn="b"/>
                      <a:r>
                        <a:rPr lang="en-US" sz="3600" u="none" strike="noStrike">
                          <a:effectLst/>
                        </a:rPr>
                        <a:t>EGOI 2023</a:t>
                      </a:r>
                      <a:endParaRPr lang="en-US" sz="3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600" u="none" strike="noStrike">
                          <a:effectLst/>
                        </a:rPr>
                        <a:t>-</a:t>
                      </a:r>
                      <a:endParaRPr lang="en-US" sz="3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600" u="none" strike="noStrike">
                          <a:effectLst/>
                        </a:rPr>
                        <a:t>2</a:t>
                      </a:r>
                      <a:endParaRPr lang="en-US" sz="3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600" u="none" strike="noStrike" dirty="0">
                          <a:effectLst/>
                        </a:rPr>
                        <a:t>1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600" u="none" strike="noStrike" dirty="0">
                          <a:effectLst/>
                        </a:rPr>
                        <a:t>3</a:t>
                      </a:r>
                      <a:endParaRPr lang="en-US" sz="3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2656">
                <a:tc>
                  <a:txBody>
                    <a:bodyPr/>
                    <a:lstStyle/>
                    <a:p>
                      <a:pPr algn="l" fontAlgn="b"/>
                      <a:r>
                        <a:rPr lang="en-US" sz="3600" u="none" strike="noStrike">
                          <a:effectLst/>
                        </a:rPr>
                        <a:t>EGOI 2024</a:t>
                      </a:r>
                      <a:endParaRPr lang="en-US" sz="3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600" u="none" strike="noStrike">
                          <a:effectLst/>
                        </a:rPr>
                        <a:t>1</a:t>
                      </a:r>
                      <a:endParaRPr lang="en-US" sz="3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600" u="none" strike="noStrike">
                          <a:effectLst/>
                        </a:rPr>
                        <a:t>2</a:t>
                      </a:r>
                      <a:endParaRPr lang="en-US" sz="3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600" u="none" strike="noStrike">
                          <a:effectLst/>
                        </a:rPr>
                        <a:t>-</a:t>
                      </a:r>
                      <a:endParaRPr lang="en-US" sz="3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600" u="none" strike="noStrike" dirty="0">
                          <a:effectLst/>
                        </a:rPr>
                        <a:t>3</a:t>
                      </a:r>
                      <a:endParaRPr lang="en-US" sz="3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9017">
                <a:tc>
                  <a:txBody>
                    <a:bodyPr/>
                    <a:lstStyle/>
                    <a:p>
                      <a:pPr algn="l" fontAlgn="b"/>
                      <a:r>
                        <a:rPr lang="en-US" sz="3600" u="none" strike="noStrike" dirty="0">
                          <a:effectLst/>
                        </a:rPr>
                        <a:t>EGOI 2025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600" u="none" strike="noStrike" dirty="0">
                          <a:effectLst/>
                        </a:rPr>
                        <a:t>1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600" u="none" strike="noStrike" dirty="0">
                          <a:effectLst/>
                        </a:rPr>
                        <a:t>1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600" u="none" strike="noStrike" dirty="0">
                          <a:effectLst/>
                        </a:rPr>
                        <a:t>1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600" u="none" strike="noStrike" dirty="0">
                          <a:effectLst/>
                        </a:rPr>
                        <a:t>3</a:t>
                      </a:r>
                      <a:endParaRPr lang="en-US" sz="3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9017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u="none" strike="noStrike" dirty="0">
                          <a:effectLst/>
                        </a:rPr>
                        <a:t>EGOI 202</a:t>
                      </a:r>
                      <a:r>
                        <a:rPr lang="bg-BG" sz="3600" u="none" strike="noStrike" dirty="0">
                          <a:effectLst/>
                        </a:rPr>
                        <a:t>6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bg-BG" sz="3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36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bg-BG" sz="3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36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bg-BG" sz="3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en-US" sz="36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bg-BG" sz="3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en-US" sz="36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69382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5A4E3B5-ADBA-4FDD-95E1-DB324057E0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06480"/>
          </a:xfrm>
        </p:spPr>
        <p:txBody>
          <a:bodyPr/>
          <a:lstStyle/>
          <a:p>
            <a:pPr algn="ctr"/>
            <a:r>
              <a:rPr lang="bg-BG" b="1" dirty="0"/>
              <a:t>Посрещането на отбора</a:t>
            </a:r>
            <a:endParaRPr lang="en-GB" b="1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5DFEB94-DD66-432E-84B9-37451D0CF8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7075" y="1793080"/>
            <a:ext cx="6448426" cy="4836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9740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b="1" dirty="0"/>
              <a:t>Предстоящи задачи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2108" y="1948226"/>
            <a:ext cx="9316159" cy="2795224"/>
          </a:xfrm>
        </p:spPr>
        <p:txBody>
          <a:bodyPr>
            <a:normAutofit fontScale="92500" lnSpcReduction="10000"/>
          </a:bodyPr>
          <a:lstStyle/>
          <a:p>
            <a:r>
              <a:rPr lang="bg-BG" sz="4000" dirty="0"/>
              <a:t>По-ранна селекция на отбора за </a:t>
            </a:r>
            <a:r>
              <a:rPr lang="en-US" sz="4000" dirty="0"/>
              <a:t>EGOI 202</a:t>
            </a:r>
            <a:r>
              <a:rPr lang="bg-BG" sz="4000" dirty="0"/>
              <a:t>7</a:t>
            </a:r>
          </a:p>
          <a:p>
            <a:r>
              <a:rPr lang="bg-BG" sz="4000" dirty="0"/>
              <a:t>Допълнителна подготовка</a:t>
            </a:r>
            <a:r>
              <a:rPr lang="en-US" sz="4000" dirty="0"/>
              <a:t> </a:t>
            </a:r>
            <a:r>
              <a:rPr lang="bg-BG" sz="4000" dirty="0"/>
              <a:t>за знания и издръжливост</a:t>
            </a:r>
          </a:p>
          <a:p>
            <a:r>
              <a:rPr lang="bg-BG" sz="4000" dirty="0"/>
              <a:t>Включване на по-голям брой момичета в школите</a:t>
            </a:r>
          </a:p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4007711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1008" y="2469450"/>
            <a:ext cx="9609984" cy="3283649"/>
          </a:xfrm>
        </p:spPr>
        <p:txBody>
          <a:bodyPr>
            <a:noAutofit/>
          </a:bodyPr>
          <a:lstStyle/>
          <a:p>
            <a:pPr algn="ctr"/>
            <a:r>
              <a:rPr lang="bg-BG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Домакин на </a:t>
            </a:r>
            <a:r>
              <a:rPr lang="en-US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EGOI 202</a:t>
            </a:r>
            <a:r>
              <a:rPr lang="bg-BG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е Варшава, Полша</a:t>
            </a:r>
            <a:br>
              <a:rPr lang="en-GB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US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</a:t>
            </a:r>
            <a:r>
              <a:rPr lang="bg-BG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.202</a:t>
            </a:r>
            <a:r>
              <a:rPr lang="bg-BG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96044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1305</TotalTime>
  <Words>461</Words>
  <Application>Microsoft Office PowerPoint</Application>
  <PresentationFormat>Widescreen</PresentationFormat>
  <Paragraphs>125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Office Theme</vt:lpstr>
      <vt:lpstr>PowerPoint Presentation</vt:lpstr>
      <vt:lpstr>Обща информация</vt:lpstr>
      <vt:lpstr>Отборът на България</vt:lpstr>
      <vt:lpstr>Медалите</vt:lpstr>
      <vt:lpstr>PowerPoint Presentation</vt:lpstr>
      <vt:lpstr>Точки на нашите момичета по задачи</vt:lpstr>
      <vt:lpstr>Статистика по години</vt:lpstr>
      <vt:lpstr>Посрещането на отбора</vt:lpstr>
      <vt:lpstr>Предстоящи задачи</vt:lpstr>
      <vt:lpstr>Домакин на EGOI 2027 е Варшава, Полша  07.2027</vt:lpstr>
    </vt:vector>
  </TitlesOfParts>
  <Company>University of Ruse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ruuser</dc:creator>
  <cp:lastModifiedBy>kristipamela@gmail.com</cp:lastModifiedBy>
  <cp:revision>198</cp:revision>
  <dcterms:created xsi:type="dcterms:W3CDTF">2020-09-23T04:23:10Z</dcterms:created>
  <dcterms:modified xsi:type="dcterms:W3CDTF">2026-10-02T15:20:37Z</dcterms:modified>
</cp:coreProperties>
</file>